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64" r:id="rId4"/>
    <p:sldId id="257" r:id="rId5"/>
    <p:sldId id="258" r:id="rId6"/>
    <p:sldId id="265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21CF9-B76A-4E24-B663-FD8A0C9C4157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AC8E8-FA6C-4BAE-B181-784B9B988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02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A2666-52FE-4BB3-A431-B8CCA567F77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4083D-1719-48F6-A8B0-59E415CC5135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7250-5B54-40D3-B2F6-A59F29A777B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D6EA-6BD2-4151-8BB2-5666DF87699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DB4D-8C7D-4E51-9036-54FE7A2AB12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0955-9264-468F-B207-29D12AA7B916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D4F1-278D-4D2A-92C9-D6A6BF20EB19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B30-96F0-4D0E-9775-5B784BDDD8F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F5A-3448-4862-98AC-EDC0F671C28B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E968A-D9BA-4AA8-81DB-2433B49AC5B7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9208-A46E-4E83-A576-A44D95F5D5A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C1BB2-9787-492C-9ED0-1EEE26C6EDD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ipe dir="d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            Základní škola a Mateřská škola Dobrá Voda u Českých Budějovic,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Na Vyhlídce 6, 373 16 Dobrá Voda u Českých Budějovic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EU  PENÍZE  ŠKOLÁM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Zlepšení podmínek pro vzdělávání na základních školách Operačního programu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Vzdělávání pro konkurenceschopnost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467544" y="1196752"/>
          <a:ext cx="7493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Picture" r:id="rId4" imgW="1476756" imgH="1077468" progId="Word.Picture.8">
                  <p:embed/>
                </p:oleObj>
              </mc:Choice>
              <mc:Fallback>
                <p:oleObj name="Picture" r:id="rId4" imgW="1476756" imgH="1077468" progId="Word.Picture.8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7493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276872"/>
            <a:ext cx="5760720" cy="11903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404664"/>
            <a:ext cx="8280920" cy="5976664"/>
          </a:xfrm>
        </p:spPr>
        <p:txBody>
          <a:bodyPr>
            <a:noAutofit/>
          </a:bodyPr>
          <a:lstStyle/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 název klíčové aktivity: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III/2 Inovace a zkvalitnění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výuky prostřednictvím ICT.</a:t>
            </a: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DUM: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VY_32_INOVACE_ČS.4.22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Jméno autora: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Mgr. Olga Šafářová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(období) vytvoření DUM: 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9. 2013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4.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Člověk a jeho svět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obor: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Vlastivěda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352928" cy="6192688"/>
          </a:xfrm>
        </p:spPr>
        <p:txBody>
          <a:bodyPr>
            <a:noAutofit/>
          </a:bodyPr>
          <a:lstStyle/>
          <a:p>
            <a:pPr fontAlgn="t">
              <a:buNone/>
            </a:pPr>
            <a:endParaRPr lang="cs-CZ" sz="2000" dirty="0" smtClean="0"/>
          </a:p>
          <a:p>
            <a:pPr lvl="0" fontAlgn="t"/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Klíčová slova: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pravěk, starověk, středověk,</a:t>
            </a:r>
          </a:p>
          <a:p>
            <a:pPr marL="0" indent="0" fontAlgn="t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novověk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moderní doba</a:t>
            </a:r>
          </a:p>
          <a:p>
            <a:pPr marL="0" indent="0" fontAlgn="t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poznávají charakteristické rysy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způsobu života v pravěku, starověku,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středověku 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dnes</a:t>
            </a:r>
          </a:p>
          <a:p>
            <a:pPr marL="0" indent="0">
              <a:buNone/>
            </a:pPr>
            <a:endParaRPr lang="cs-CZ" sz="2000" b="1" dirty="0"/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Druh učebního materiálu: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Prezentace</a:t>
            </a:r>
            <a:endParaRPr lang="en-US" sz="2000" dirty="0">
              <a:solidFill>
                <a:srgbClr val="5656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Očekávaný  výstup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:                     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Žáci umí popsat charakteristické rysy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způsobu života v pravěku, starověku,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středověku a dnes</a:t>
            </a:r>
          </a:p>
          <a:p>
            <a:pPr marL="0" indent="0">
              <a:buNone/>
            </a:pPr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MINULOST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Vše, co už se stalo</a:t>
            </a:r>
          </a:p>
          <a:p>
            <a:r>
              <a:rPr lang="cs-CZ" dirty="0" smtClean="0"/>
              <a:t>Pro lepší orientaci rozdělujeme minulost na období, která mají společné znaky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>
                <a:solidFill>
                  <a:srgbClr val="00B050"/>
                </a:solidFill>
              </a:rPr>
              <a:t>Pravěk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Starověk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Středověk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Novověk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Moderní doba</a:t>
            </a:r>
            <a:endParaRPr lang="cs-CZ" b="1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PRAVĚK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cs-CZ" dirty="0" smtClean="0"/>
              <a:t>Lidé se živí hlavně lovem, sběrem lesních plodů nebo semen</a:t>
            </a:r>
          </a:p>
          <a:p>
            <a:endParaRPr lang="cs-CZ" dirty="0" smtClean="0"/>
          </a:p>
          <a:p>
            <a:r>
              <a:rPr lang="cs-CZ" dirty="0" smtClean="0"/>
              <a:t>Hlavní nástroj je opracovaný                     kámen,  postupně i dřevo,                                bronz a železo</a:t>
            </a:r>
            <a:endParaRPr lang="cs-CZ" dirty="0"/>
          </a:p>
        </p:txBody>
      </p:sp>
      <p:pic>
        <p:nvPicPr>
          <p:cNvPr id="20482" name="Picture 2" descr="Mammoth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212976"/>
            <a:ext cx="2838450" cy="24003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STAROVĚK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Lidé žijí ve kmenech</a:t>
            </a:r>
          </a:p>
          <a:p>
            <a:r>
              <a:rPr lang="cs-CZ" dirty="0" smtClean="0"/>
              <a:t>Na našem území Keltové, Germáni, Slované</a:t>
            </a:r>
          </a:p>
          <a:p>
            <a:r>
              <a:rPr lang="cs-CZ" dirty="0" smtClean="0"/>
              <a:t>Střediska řemesel a obchodu – oppida, hradiště</a:t>
            </a:r>
          </a:p>
          <a:p>
            <a:endParaRPr lang="cs-CZ" dirty="0"/>
          </a:p>
        </p:txBody>
      </p:sp>
      <p:pic>
        <p:nvPicPr>
          <p:cNvPr id="16388" name="Picture 4" descr="Fort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356992"/>
            <a:ext cx="2857500" cy="248602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STŘEDOVĚK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Nejvyšší postavení ve státě ( hned po panovníkovi )má šlechta,                                 žijící na hradech a tvrzích</a:t>
            </a:r>
          </a:p>
          <a:p>
            <a:endParaRPr lang="cs-CZ" dirty="0" smtClean="0"/>
          </a:p>
          <a:p>
            <a:r>
              <a:rPr lang="cs-CZ" dirty="0" smtClean="0"/>
              <a:t>Většina lidí sídlí na venkově</a:t>
            </a:r>
          </a:p>
          <a:p>
            <a:pPr>
              <a:buNone/>
            </a:pPr>
            <a:r>
              <a:rPr lang="cs-CZ" smtClean="0"/>
              <a:t>                                                                           </a:t>
            </a:r>
            <a:endParaRPr lang="cs-CZ" i="1" dirty="0" smtClean="0"/>
          </a:p>
          <a:p>
            <a:r>
              <a:rPr lang="cs-CZ" dirty="0" smtClean="0"/>
              <a:t>Zakládání měst – žijí zde převážně obchodníci a řemeslníci</a:t>
            </a:r>
            <a:endParaRPr lang="cs-CZ" dirty="0"/>
          </a:p>
        </p:txBody>
      </p:sp>
      <p:pic>
        <p:nvPicPr>
          <p:cNvPr id="19458" name="Picture 2" descr="Brown Castle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916832"/>
            <a:ext cx="1966279" cy="253906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NOVOVĚK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Usidlování lidí ve městech</a:t>
            </a:r>
          </a:p>
          <a:p>
            <a:r>
              <a:rPr lang="cs-CZ" dirty="0" smtClean="0"/>
              <a:t>Šlechta žije na zámcích a v palácích</a:t>
            </a:r>
          </a:p>
          <a:p>
            <a:r>
              <a:rPr lang="cs-CZ" dirty="0" smtClean="0"/>
              <a:t>Rozvoj obchodu a výroby</a:t>
            </a:r>
          </a:p>
          <a:p>
            <a:r>
              <a:rPr lang="cs-CZ" dirty="0" smtClean="0"/>
              <a:t>Zámořské objevy</a:t>
            </a:r>
            <a:endParaRPr lang="cs-CZ" dirty="0"/>
          </a:p>
        </p:txBody>
      </p:sp>
      <p:pic>
        <p:nvPicPr>
          <p:cNvPr id="18434" name="Picture 2" descr="Sailing Ship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429000"/>
            <a:ext cx="3697870" cy="25022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MODERNÍ DOBA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Rozvoj průmyslu a strojové výroby</a:t>
            </a:r>
          </a:p>
          <a:p>
            <a:endParaRPr lang="cs-CZ" dirty="0" smtClean="0"/>
          </a:p>
          <a:p>
            <a:r>
              <a:rPr lang="cs-CZ" dirty="0" smtClean="0"/>
              <a:t>Vznik nových obytných čtvrtí, jejichž spojením vznikají velkoměsta</a:t>
            </a:r>
            <a:endParaRPr lang="cs-CZ" dirty="0"/>
          </a:p>
        </p:txBody>
      </p:sp>
      <p:pic>
        <p:nvPicPr>
          <p:cNvPr id="17412" name="Picture 4" descr="Factor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005064"/>
            <a:ext cx="4836544" cy="170891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1400" smtClean="0"/>
              <a:t>  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755576" y="1340768"/>
            <a:ext cx="74705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Autorem materiálu a všech jeho částí, není-li uvedeno jinak, je Mgr. Olga Šafářová.</a:t>
            </a:r>
          </a:p>
          <a:p>
            <a:r>
              <a:rPr lang="cs-CZ" dirty="0" smtClean="0"/>
              <a:t> Materiál vznikl v OP Vzdělávání pro konkurenceschopnost – projekt EU peníze školám. 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Obr. č.1:</a:t>
            </a:r>
            <a:r>
              <a:rPr lang="cs-CZ" dirty="0"/>
              <a:t> OCAL. </a:t>
            </a:r>
            <a:r>
              <a:rPr lang="cs-CZ" i="1" dirty="0"/>
              <a:t>Clker.com</a:t>
            </a:r>
            <a:r>
              <a:rPr lang="cs-CZ" dirty="0"/>
              <a:t> [online]. [cit. 18.9.2013</a:t>
            </a:r>
            <a:r>
              <a:rPr lang="cs-CZ" dirty="0" smtClean="0"/>
              <a:t>].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/>
              <a:t>Dostupný na WWW: http://www.clker.com/clipart-mammoth.html</a:t>
            </a:r>
            <a:r>
              <a:rPr lang="cs-CZ" dirty="0" smtClean="0"/>
              <a:t>  </a:t>
            </a:r>
            <a:endParaRPr lang="cs-CZ" dirty="0"/>
          </a:p>
          <a:p>
            <a:r>
              <a:rPr lang="cs-CZ" dirty="0"/>
              <a:t>Obr. </a:t>
            </a:r>
            <a:r>
              <a:rPr lang="cs-CZ" dirty="0" smtClean="0"/>
              <a:t>č.2: </a:t>
            </a:r>
            <a:r>
              <a:rPr lang="cs-CZ" dirty="0"/>
              <a:t>OCAL. </a:t>
            </a:r>
            <a:r>
              <a:rPr lang="cs-CZ" i="1" dirty="0"/>
              <a:t>Clker.com</a:t>
            </a:r>
            <a:r>
              <a:rPr lang="cs-CZ" dirty="0"/>
              <a:t> [online]. [cit. 18.9.2013</a:t>
            </a:r>
            <a:r>
              <a:rPr lang="cs-CZ" dirty="0" smtClean="0"/>
              <a:t>].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</a:t>
            </a:r>
            <a:r>
              <a:rPr lang="cs-CZ" dirty="0"/>
              <a:t>Dostupný na WWW: http://www.clker.com/clipart-fort1.html </a:t>
            </a:r>
            <a:endParaRPr lang="cs-CZ" dirty="0" smtClean="0"/>
          </a:p>
          <a:p>
            <a:r>
              <a:rPr lang="cs-CZ" dirty="0" smtClean="0"/>
              <a:t>Obr. č.3: </a:t>
            </a:r>
            <a:r>
              <a:rPr lang="en-US" dirty="0"/>
              <a:t>KELLY. </a:t>
            </a:r>
            <a:r>
              <a:rPr lang="en-US" i="1" dirty="0"/>
              <a:t>Clker.com</a:t>
            </a:r>
            <a:r>
              <a:rPr lang="en-US" dirty="0"/>
              <a:t> [online]. [cit. 18.9.2013]. 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/>
              <a:t>na</a:t>
            </a:r>
            <a:r>
              <a:rPr lang="en-US" dirty="0"/>
              <a:t> WWW: http://www.clker.com/clipart-193942.html </a:t>
            </a:r>
            <a:endParaRPr lang="cs-CZ" dirty="0"/>
          </a:p>
          <a:p>
            <a:r>
              <a:rPr lang="cs-CZ" dirty="0" smtClean="0"/>
              <a:t>Obr. č.4: IBRAHIM</a:t>
            </a:r>
            <a:r>
              <a:rPr lang="cs-CZ" dirty="0"/>
              <a:t>, Mohamed. </a:t>
            </a:r>
            <a:r>
              <a:rPr lang="cs-CZ" i="1" dirty="0"/>
              <a:t>Clker.com</a:t>
            </a:r>
            <a:r>
              <a:rPr lang="cs-CZ" dirty="0"/>
              <a:t> [online]. [cit. 18.9.2013</a:t>
            </a:r>
            <a:r>
              <a:rPr lang="cs-CZ" dirty="0" smtClean="0"/>
              <a:t>].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</a:t>
            </a:r>
            <a:r>
              <a:rPr lang="cs-CZ" dirty="0"/>
              <a:t>Dostupný na WWW: http://www.clker.com/clipart-29747.html </a:t>
            </a:r>
            <a:endParaRPr lang="cs-CZ" dirty="0" smtClean="0"/>
          </a:p>
          <a:p>
            <a:r>
              <a:rPr lang="cs-CZ" dirty="0" smtClean="0"/>
              <a:t>Obr. č.5: </a:t>
            </a:r>
            <a:r>
              <a:rPr lang="cs-CZ" dirty="0"/>
              <a:t>OCAL. </a:t>
            </a:r>
            <a:r>
              <a:rPr lang="cs-CZ" i="1" dirty="0"/>
              <a:t>Clker.com</a:t>
            </a:r>
            <a:r>
              <a:rPr lang="cs-CZ" dirty="0"/>
              <a:t> [online]. [cit. 18.9.2013</a:t>
            </a:r>
            <a:r>
              <a:rPr lang="cs-CZ" dirty="0" smtClean="0"/>
              <a:t>].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</a:t>
            </a:r>
            <a:r>
              <a:rPr lang="cs-CZ" dirty="0"/>
              <a:t>Dostupný na WWW: http://www.clker.com/clipart-11198.html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178</Words>
  <Application>Microsoft Office PowerPoint</Application>
  <PresentationFormat>Předvádění na obrazovce (4:3)</PresentationFormat>
  <Paragraphs>79</Paragraphs>
  <Slides>10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Picture</vt:lpstr>
      <vt:lpstr>              Základní škola a Mateřská škola Dobrá Voda u Českých Budějovic, Na Vyhlídce 6, 373 16 Dobrá Voda u Českých Budějovic            EU  PENÍZE  ŠKOLÁM  Zlepšení podmínek pro vzdělávání na základních školách Operačního programu Vzdělávání pro konkurenceschopnost   </vt:lpstr>
      <vt:lpstr>Prezentace aplikace PowerPoint</vt:lpstr>
      <vt:lpstr>Prezentace aplikace PowerPoint</vt:lpstr>
      <vt:lpstr>MINULOST</vt:lpstr>
      <vt:lpstr>PRAVĚK</vt:lpstr>
      <vt:lpstr>STAROVĚK</vt:lpstr>
      <vt:lpstr>STŘEDOVĚK</vt:lpstr>
      <vt:lpstr>NOVOVĚK</vt:lpstr>
      <vt:lpstr>MODERNÍ DOBA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a Mateřská škola Dobrá Voda u Českých Budějovic, Na Vyhlídce 6, 373 16 Dobrá Voda u Českých Budějovic       EU  PENÍZE  ŠKOLÁM Zlepšení podmínek pro vzdělávání na základních školách Operačního programu Vzdělávání pro konkurenceschopnost     Číslo a název klíčové aktivity: IV/2  Inovace a zkvalitnění výuky směřující k rozvoji  matematické gramotnosti žáků základních škol Číslo DUM:    VY_42_INOVACE_M.2.18  Jméno autora:    Mgr. Olga Šafářová Datum (období) vytvoření DUM:        7. 11. 2012 Ročník:     2. Vzdělávací oblast:   Matematika a její aplikace  Vzdělávací obor:   Matematika Klíčová slova:    Slovní úloha,  sčítání a odčítání do 100                                                     Anotace:    Žák sčítá a odčítá v oboru do 100,                                                                                                                                                                                                                                     řeší slovní úlohy s výpočty do sta s využitím vztahů                                                                  o několik více, o několik méně Druh učebního materiálu:  Pracovní list Očekávaný výstup:                           Žák umí vyřešit příklady na sčítání a odčítání do sta                                                                                                                    vyřeší slovní úlohy s výpočty do sta s využitím vztahů                                                                   o několik více , o několik méně    </dc:title>
  <cp:lastModifiedBy>ZSDV - Šafářová</cp:lastModifiedBy>
  <cp:revision>30</cp:revision>
  <dcterms:modified xsi:type="dcterms:W3CDTF">2014-01-20T20:21:25Z</dcterms:modified>
</cp:coreProperties>
</file>