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860A4-45EE-46A4-A627-8B75504FB8D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553FA1-0B31-4237-A033-EE00EE59A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13C19-D2F3-4BED-B745-C8DE87A503B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16F80-6AC9-48EC-855A-EC56BBB81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FC573-4D13-4A0B-9FFD-277F30547A2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6B454-6B2E-4776-8ACD-1212D1D41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6C2C8-5F60-4566-86B3-345BA7FAB45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E36D2-A9D2-4AB5-900D-2FAC0C3179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2747A-96FC-4FDD-8CA2-13C1291FC85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7C101-D414-42F0-A1B9-CDFD3CC64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58A01-D9A7-4AED-859F-106599BB2D0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5F9E6-D5C5-407B-8A2D-27315A603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7DE43-4AF6-4A90-B855-448F18E5BAE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DEE60-F6E3-49FD-8E43-6F0EB8944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ABEB7-2657-40C0-B7A7-C24CA66C633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62FF5-0232-4178-A8AA-A683447CC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F1489-D92E-4CDD-B030-C8F1E8AB9B0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D30F7-E777-493B-8717-D1C1A463B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C0A2-FD3E-4625-9795-DA5257C2D73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3CCA9-48A4-47D1-BE2E-85FA37C10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8C7B8-B1E2-4945-9135-6CD5D6F060D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CCE74-57B8-4CC3-BDFE-4DF94D9BD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EAB5E4-FC29-4159-9D19-E4AB9D478281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A772C-E6FA-4286-96CD-54CE845BA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75" r:id="rId8"/>
    <p:sldLayoutId id="2147483676" r:id="rId9"/>
    <p:sldLayoutId id="2147483667" r:id="rId10"/>
    <p:sldLayoutId id="214748367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fyzikalniulohy.cz/uloha.php?uloha=7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5252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23.1.2014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VY_32_INOVACE_12C_F8_08_Ohmův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zákon pro kov</a:t>
            </a:r>
            <a:r>
              <a: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odpor, rezistor, Ohmův zákon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114425" y="1341438"/>
            <a:ext cx="7561263" cy="206216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Materiál slouží k představení tématu Ohmův zákon pro kov</a:t>
            </a:r>
            <a:r>
              <a:rPr lang="en-US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 Žáci se seznámí se zákonem odporu, proudu  a napětí pro kov</a:t>
            </a:r>
            <a:r>
              <a:rPr lang="en-US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755650" y="981075"/>
            <a:ext cx="7772400" cy="1779588"/>
          </a:xfrm>
        </p:spPr>
        <p:txBody>
          <a:bodyPr/>
          <a:lstStyle/>
          <a:p>
            <a:r>
              <a:rPr lang="cs-CZ" smtClean="0"/>
              <a:t>Ohmův zákon pro kov</a:t>
            </a:r>
            <a:r>
              <a:rPr lang="en-US" smtClean="0"/>
              <a:t>y</a:t>
            </a:r>
            <a:endParaRPr lang="cs-CZ" smtClean="0"/>
          </a:p>
        </p:txBody>
      </p:sp>
      <p:pic>
        <p:nvPicPr>
          <p:cNvPr id="15362" name="Picture 2" descr="C:\Users\Uživatel\AppData\Local\Microsoft\Windows\Temporary Internet Files\Content.IE5\26VD0EG7\MC9000823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3284538"/>
            <a:ext cx="2836863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>
          <a:xfrm>
            <a:off x="34925" y="2243138"/>
            <a:ext cx="7408863" cy="754062"/>
          </a:xfrm>
        </p:spPr>
        <p:txBody>
          <a:bodyPr/>
          <a:lstStyle/>
          <a:p>
            <a:r>
              <a:rPr lang="cs-CZ" smtClean="0"/>
              <a:t>Uveď značku a jednotku daných veličin:</a:t>
            </a:r>
          </a:p>
        </p:txBody>
      </p:sp>
      <p:sp>
        <p:nvSpPr>
          <p:cNvPr id="16386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611188" y="3062288"/>
            <a:ext cx="2406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u="sng">
                <a:latin typeface="Candara" pitchFamily="34" charset="0"/>
              </a:rPr>
              <a:t>Elektrické napětí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3276600" y="4756150"/>
            <a:ext cx="2359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u="sng">
                <a:latin typeface="Candara" pitchFamily="34" charset="0"/>
              </a:rPr>
              <a:t>Elektrický proud</a:t>
            </a:r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5795963" y="3040063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u="sng">
                <a:latin typeface="Candara" pitchFamily="34" charset="0"/>
              </a:rPr>
              <a:t>Elektrický odpor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1439863" y="3711575"/>
            <a:ext cx="395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ndara" pitchFamily="34" charset="0"/>
              </a:rPr>
              <a:t>U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1287463" y="4178300"/>
            <a:ext cx="69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ndara" pitchFamily="34" charset="0"/>
              </a:rPr>
              <a:t>volt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4419600" y="5272088"/>
            <a:ext cx="714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ndara" pitchFamily="34" charset="0"/>
              </a:rPr>
              <a:t>I</a:t>
            </a:r>
          </a:p>
        </p:txBody>
      </p:sp>
      <p:sp>
        <p:nvSpPr>
          <p:cNvPr id="16393" name="TextovéPole 9"/>
          <p:cNvSpPr txBox="1">
            <a:spLocks noChangeArrowheads="1"/>
          </p:cNvSpPr>
          <p:nvPr/>
        </p:nvSpPr>
        <p:spPr bwMode="auto">
          <a:xfrm>
            <a:off x="3995738" y="5795963"/>
            <a:ext cx="10398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ndara" pitchFamily="34" charset="0"/>
              </a:rPr>
              <a:t>ampér</a:t>
            </a:r>
          </a:p>
        </p:txBody>
      </p:sp>
      <p:sp>
        <p:nvSpPr>
          <p:cNvPr id="16394" name="TextovéPole 10"/>
          <p:cNvSpPr txBox="1">
            <a:spLocks noChangeArrowheads="1"/>
          </p:cNvSpPr>
          <p:nvPr/>
        </p:nvSpPr>
        <p:spPr bwMode="auto">
          <a:xfrm>
            <a:off x="6792913" y="3716338"/>
            <a:ext cx="371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ndara" pitchFamily="34" charset="0"/>
              </a:rPr>
              <a:t>R</a:t>
            </a:r>
          </a:p>
        </p:txBody>
      </p:sp>
      <p:sp>
        <p:nvSpPr>
          <p:cNvPr id="16395" name="TextovéPole 11"/>
          <p:cNvSpPr txBox="1">
            <a:spLocks noChangeArrowheads="1"/>
          </p:cNvSpPr>
          <p:nvPr/>
        </p:nvSpPr>
        <p:spPr bwMode="auto">
          <a:xfrm>
            <a:off x="6586538" y="4151313"/>
            <a:ext cx="7826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ndara" pitchFamily="34" charset="0"/>
              </a:rPr>
              <a:t>ohm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jednoduchém obvodu se žárovkou zv</a:t>
            </a:r>
            <a:r>
              <a:rPr lang="en-US" smtClean="0"/>
              <a:t>y</a:t>
            </a:r>
            <a:r>
              <a:rPr lang="cs-CZ" smtClean="0"/>
              <a:t>šujeme odpor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b="1" smtClean="0"/>
              <a:t>s rostoucím odporem klesá velikost elektrického proudu</a:t>
            </a:r>
          </a:p>
        </p:txBody>
      </p:sp>
      <p:sp>
        <p:nvSpPr>
          <p:cNvPr id="1741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Neplatí závislost těchto veličin?</a:t>
            </a:r>
          </a:p>
        </p:txBody>
      </p:sp>
      <p:sp>
        <p:nvSpPr>
          <p:cNvPr id="4" name="Šrafovaná šipka doprava 3"/>
          <p:cNvSpPr/>
          <p:nvPr/>
        </p:nvSpPr>
        <p:spPr>
          <a:xfrm>
            <a:off x="1835150" y="3392488"/>
            <a:ext cx="792163" cy="360362"/>
          </a:xfrm>
          <a:prstGeom prst="stripedRightArrow">
            <a:avLst>
              <a:gd name="adj1" fmla="val 3460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3203575" y="3341688"/>
            <a:ext cx="324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světlo žárovk</a:t>
            </a:r>
            <a:r>
              <a:rPr lang="en-US" sz="2400">
                <a:solidFill>
                  <a:schemeClr val="tx2"/>
                </a:solidFill>
                <a:latin typeface="Candara" pitchFamily="34" charset="0"/>
              </a:rPr>
              <a:t>y</a:t>
            </a: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 slábne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8"/>
            <a:ext cx="7408862" cy="2122487"/>
          </a:xfrm>
        </p:spPr>
        <p:txBody>
          <a:bodyPr/>
          <a:lstStyle/>
          <a:p>
            <a:r>
              <a:rPr lang="cs-CZ" smtClean="0"/>
              <a:t>elektrický proud v kovovém vodiči je přímo úměrný napětí na koncích vodiče</a:t>
            </a:r>
          </a:p>
          <a:p>
            <a:r>
              <a:rPr lang="cs-CZ" smtClean="0"/>
              <a:t>elektrický proud procházející kovovým vodičem, na jehož konci je stejné napětí, je nepřímo úměrný odporu vodiče</a:t>
            </a:r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Ohmův zákon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52094" y="4966954"/>
            <a:ext cx="2600026" cy="1414374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Ohmův zákon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69040" y="2492896"/>
            <a:ext cx="2600026" cy="1414374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4102858"/>
            <a:ext cx="2600026" cy="1414374"/>
          </a:xfrm>
          <a:prstGeom prst="rect">
            <a:avLst/>
          </a:prstGeom>
          <a:blipFill rotWithShape="1">
            <a:blip r:embed="rId3"/>
            <a:stretch>
              <a:fillRect l="-727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220446" y="4318882"/>
            <a:ext cx="2600026" cy="1414374"/>
          </a:xfrm>
          <a:prstGeom prst="rect">
            <a:avLst/>
          </a:prstGeom>
          <a:blipFill rotWithShape="1">
            <a:blip r:embed="rId4"/>
            <a:stretch>
              <a:fillRect l="-7026" t="-646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Na žárovce jsou uveden</a:t>
            </a:r>
            <a:r>
              <a:rPr lang="en-US" sz="2800" smtClean="0"/>
              <a:t>y</a:t>
            </a:r>
            <a:r>
              <a:rPr lang="cs-CZ" sz="2800" smtClean="0"/>
              <a:t> údaje 6,3V/0,3 </a:t>
            </a:r>
            <a:r>
              <a:rPr lang="el-GR" sz="2800" smtClean="0">
                <a:latin typeface="Constantia" pitchFamily="18" charset="0"/>
              </a:rPr>
              <a:t>Α</a:t>
            </a:r>
            <a:r>
              <a:rPr lang="cs-CZ" sz="2800" smtClean="0">
                <a:latin typeface="Constantia" pitchFamily="18" charset="0"/>
              </a:rPr>
              <a:t>. J</a:t>
            </a:r>
            <a:r>
              <a:rPr lang="cs-CZ" sz="2800" smtClean="0"/>
              <a:t>aký odpor má vlákno této žárovk</a:t>
            </a:r>
            <a:r>
              <a:rPr lang="en-US" sz="2800" smtClean="0"/>
              <a:t>y</a:t>
            </a:r>
            <a:r>
              <a:rPr lang="cs-CZ" sz="2800" smtClean="0"/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650" y="2708275"/>
            <a:ext cx="1809750" cy="2678113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>
                <a:solidFill>
                  <a:schemeClr val="tx2"/>
                </a:solidFill>
              </a:defRPr>
            </a:lvl1pPr>
            <a:lvl2pPr marL="576263" indent="-27432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>
                <a:solidFill>
                  <a:schemeClr val="tx2"/>
                </a:solidFill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>
                <a:solidFill>
                  <a:schemeClr val="tx2"/>
                </a:solidFill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>
                <a:solidFill>
                  <a:schemeClr val="tx2"/>
                </a:solidFill>
              </a:defRPr>
            </a:lvl4pPr>
            <a:lvl5pPr marL="146304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>
                <a:solidFill>
                  <a:schemeClr val="tx2"/>
                </a:solidFill>
              </a:defRPr>
            </a:lvl5pPr>
            <a:lvl6pPr marL="178308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6pPr>
            <a:lvl7pPr marL="210312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7pPr>
            <a:lvl8pPr marL="242316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8pPr>
            <a:lvl9pPr marL="2743200" indent="-228600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>
                <a:solidFill>
                  <a:schemeClr val="tx2"/>
                </a:solidFill>
              </a:defRPr>
            </a:lvl9pPr>
          </a:lstStyle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+mn-lt"/>
                <a:cs typeface="+mn-cs"/>
              </a:rPr>
              <a:t>U = 6,3 V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+mn-lt"/>
                <a:cs typeface="+mn-cs"/>
              </a:rPr>
              <a:t>I = 0,3 </a:t>
            </a:r>
            <a:r>
              <a:rPr lang="el-GR" dirty="0">
                <a:latin typeface="+mn-lt"/>
                <a:cs typeface="+mn-cs"/>
              </a:rPr>
              <a:t>Α</a:t>
            </a:r>
            <a:endParaRPr lang="cs-CZ" dirty="0">
              <a:latin typeface="+mn-lt"/>
              <a:cs typeface="+mn-cs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u="sng" dirty="0">
                <a:latin typeface="+mn-lt"/>
                <a:cs typeface="+mn-cs"/>
              </a:rPr>
              <a:t>R = ?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+mn-lt"/>
                <a:cs typeface="+mn-cs"/>
              </a:rPr>
              <a:t>R = U/I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>
                <a:latin typeface="+mn-lt"/>
                <a:cs typeface="+mn-cs"/>
              </a:rPr>
              <a:t>R = 6,3/0,3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u="dbl" dirty="0">
                <a:latin typeface="+mn-lt"/>
                <a:cs typeface="+mn-cs"/>
              </a:rPr>
              <a:t>R = 21 </a:t>
            </a:r>
            <a:r>
              <a:rPr lang="el-GR" u="dbl" dirty="0">
                <a:latin typeface="+mn-lt"/>
                <a:cs typeface="+mn-cs"/>
              </a:rPr>
              <a:t>Ω</a:t>
            </a:r>
            <a:endParaRPr lang="cs-CZ" u="dbl" dirty="0">
              <a:latin typeface="+mn-lt"/>
              <a:cs typeface="+mn-cs"/>
            </a:endParaRPr>
          </a:p>
        </p:txBody>
      </p:sp>
      <p:sp>
        <p:nvSpPr>
          <p:cNvPr id="20483" name="TextovéPole 5"/>
          <p:cNvSpPr txBox="1">
            <a:spLocks noChangeArrowheads="1"/>
          </p:cNvSpPr>
          <p:nvPr/>
        </p:nvSpPr>
        <p:spPr bwMode="auto">
          <a:xfrm>
            <a:off x="2700338" y="5805488"/>
            <a:ext cx="528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None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Elektrický odpor vlákna žárovk</a:t>
            </a:r>
            <a:r>
              <a:rPr lang="en-US" sz="2400">
                <a:solidFill>
                  <a:schemeClr val="tx2"/>
                </a:solidFill>
                <a:latin typeface="Candara" pitchFamily="34" charset="0"/>
              </a:rPr>
              <a:t>y</a:t>
            </a: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 je 21 </a:t>
            </a:r>
            <a:r>
              <a:rPr lang="el-GR" sz="2400">
                <a:solidFill>
                  <a:schemeClr val="tx2"/>
                </a:solidFill>
                <a:latin typeface="Candara" pitchFamily="34" charset="0"/>
              </a:rPr>
              <a:t>Ω</a:t>
            </a: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.</a:t>
            </a:r>
          </a:p>
        </p:txBody>
      </p:sp>
      <p:pic>
        <p:nvPicPr>
          <p:cNvPr id="20484" name="Picture 3" descr="C:\Users\Uživatel\AppData\Local\Microsoft\Windows\Temporary Internet Files\Content.IE5\PZP4DC6S\MC9004418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708275"/>
            <a:ext cx="1800225" cy="251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Sériové zapojení rezistorů</a:t>
            </a:r>
          </a:p>
        </p:txBody>
      </p:sp>
      <p:pic>
        <p:nvPicPr>
          <p:cNvPr id="21506" name="Picture 2" descr="http://fyzikalniulohy.cz/_upload/00079/obvod_velky.gif"/>
          <p:cNvPicPr>
            <a:picLocks noChangeAspect="1" noChangeArrowheads="1"/>
          </p:cNvPicPr>
          <p:nvPr/>
        </p:nvPicPr>
        <p:blipFill>
          <a:blip r:embed="rId2"/>
          <a:srcRect t="34825" r="48544" b="5975"/>
          <a:stretch>
            <a:fillRect/>
          </a:stretch>
        </p:blipFill>
        <p:spPr bwMode="auto">
          <a:xfrm>
            <a:off x="611188" y="2420938"/>
            <a:ext cx="3921125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83768" y="4942909"/>
            <a:ext cx="4737964" cy="646331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Paralelní zapojení rezistorů</a:t>
            </a:r>
          </a:p>
        </p:txBody>
      </p:sp>
      <p:pic>
        <p:nvPicPr>
          <p:cNvPr id="22530" name="Picture 2" descr="http://fyzikalniulohy.cz/_upload/00079/obvod_velky.gif"/>
          <p:cNvPicPr>
            <a:picLocks noChangeAspect="1" noChangeArrowheads="1"/>
          </p:cNvPicPr>
          <p:nvPr/>
        </p:nvPicPr>
        <p:blipFill>
          <a:blip r:embed="rId2"/>
          <a:srcRect l="50000" t="29115"/>
          <a:stretch>
            <a:fillRect/>
          </a:stretch>
        </p:blipFill>
        <p:spPr bwMode="auto">
          <a:xfrm>
            <a:off x="180975" y="2136775"/>
            <a:ext cx="381000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83768" y="4942909"/>
            <a:ext cx="4829848" cy="1223733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JÁCHIM, František; TESAŘ, Jiří. </a:t>
            </a:r>
            <a:r>
              <a:rPr lang="cs-CZ" i="1" smtClean="0"/>
              <a:t>Fyzika pro 8.roční základní školy</a:t>
            </a:r>
            <a:r>
              <a:rPr lang="cs-CZ" smtClean="0"/>
              <a:t>. Praha: SPN, 2000, ISBN 82-7235-125-7</a:t>
            </a:r>
          </a:p>
          <a:p>
            <a:r>
              <a:rPr lang="cs-CZ" smtClean="0"/>
              <a:t>AUTOR NEUVEDEN. </a:t>
            </a:r>
            <a:r>
              <a:rPr lang="cs-CZ" i="1" smtClean="0"/>
              <a:t>fyzikalniulohy.cz</a:t>
            </a:r>
            <a:r>
              <a:rPr lang="cs-CZ" smtClean="0"/>
              <a:t> [online]. [cit. 23.1.2014]. Dostupný na WWW: </a:t>
            </a:r>
            <a:r>
              <a:rPr lang="cs-CZ" smtClean="0">
                <a:hlinkClick r:id="rId2"/>
              </a:rPr>
              <a:t>http://fyzikalniulohy.cz/uloha.php?uloha=79</a:t>
            </a:r>
            <a:endParaRPr lang="cs-CZ" smtClean="0"/>
          </a:p>
          <a:p>
            <a:r>
              <a:rPr lang="cs-CZ" smtClean="0"/>
              <a:t>g</a:t>
            </a:r>
            <a:r>
              <a:rPr lang="cs-CZ" i="1" smtClean="0"/>
              <a:t>alerie Klipartů</a:t>
            </a:r>
            <a:r>
              <a:rPr lang="cs-CZ" i="1" smtClean="0">
                <a:latin typeface="Arial" charset="0"/>
              </a:rPr>
              <a:t> – www.office.microsoft.com</a:t>
            </a:r>
            <a:endParaRPr lang="cs-CZ" smtClean="0">
              <a:latin typeface="Arial" charset="0"/>
            </a:endParaRPr>
          </a:p>
        </p:txBody>
      </p:sp>
      <p:sp>
        <p:nvSpPr>
          <p:cNvPr id="2355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40</TotalTime>
  <Words>225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Prezentace aplikace PowerPoint</vt:lpstr>
      <vt:lpstr>Ohmův zákon pro kovy</vt:lpstr>
      <vt:lpstr>Opakování</vt:lpstr>
      <vt:lpstr>Neplatí závislost těchto veličin?</vt:lpstr>
      <vt:lpstr>Ohmův zákon</vt:lpstr>
      <vt:lpstr>Ohmův zákon</vt:lpstr>
      <vt:lpstr>Na žárovce jsou uvedeny údaje 6,3V/0,3 Α. Jaký odpor má vlákno této žárovky?</vt:lpstr>
      <vt:lpstr>Sériové zapojení rezistorů</vt:lpstr>
      <vt:lpstr>Paralelní zapojení rezistorů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Ohmův zákon pro kovy</dc:title>
  <dc:creator>Uživatel</dc:creator>
  <cp:lastModifiedBy>Bambasová Kateřina</cp:lastModifiedBy>
  <cp:revision>6</cp:revision>
  <dcterms:created xsi:type="dcterms:W3CDTF">2014-01-23T17:13:29Z</dcterms:created>
  <dcterms:modified xsi:type="dcterms:W3CDTF">2014-03-25T11:19:42Z</dcterms:modified>
</cp:coreProperties>
</file>