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6" r:id="rId11"/>
    <p:sldId id="268" r:id="rId12"/>
    <p:sldId id="269" r:id="rId13"/>
    <p:sldId id="267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VY_32_INOVACE_ATOM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DC8A850D-D2CF-4C64-95D7-E299A44BEE26}" type="presOf" srcId="{3061F91D-8548-4FCB-A021-DD835A272F0F}" destId="{88F378EC-C3F8-47CD-AEFF-49BA634320FB}" srcOrd="0" destOrd="0" presId="urn:microsoft.com/office/officeart/2008/layout/VerticalCurvedList"/>
    <dgm:cxn modelId="{334B8726-C4FD-461D-B143-B676DD400E30}" type="presOf" srcId="{A83A7CFB-B411-4357-9641-4A8443F73655}" destId="{F036299F-AF4D-4DAF-ABF5-87E8CC3FEF1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D52B8E2-D400-4E38-9296-CFDD384A4906}" type="presOf" srcId="{F3C4A836-23AC-4E41-B6D6-51221E7E6743}" destId="{EF104B90-7E69-4918-A202-E6F91FC6E413}" srcOrd="0" destOrd="0" presId="urn:microsoft.com/office/officeart/2008/layout/VerticalCurvedList"/>
    <dgm:cxn modelId="{941824E2-6851-42EF-A8CC-E0415EE45CB0}" type="presOf" srcId="{BA9EE107-A5FB-41C4-9EF1-1CC153B68B3F}" destId="{9C0CD981-713F-47B3-AE2F-2963F2684A6F}" srcOrd="0" destOrd="0" presId="urn:microsoft.com/office/officeart/2008/layout/VerticalCurvedList"/>
    <dgm:cxn modelId="{55911DD6-54C4-43ED-A385-AC5E713D537A}" type="presOf" srcId="{E392F34A-E55D-43D5-AEDD-49027298B816}" destId="{7DCEBD2C-792F-484E-9C96-926E03F540ED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0324B635-27D4-4D6A-AE7B-CAE4133760C8}" type="presOf" srcId="{60B5D622-D348-4384-9EFA-863CA4F7B7A3}" destId="{CAE44C5F-81A1-4D30-8D3F-2E663ECAC700}" srcOrd="0" destOrd="0" presId="urn:microsoft.com/office/officeart/2008/layout/VerticalCurvedList"/>
    <dgm:cxn modelId="{D44984E7-D0CB-4F8C-8275-05206B7DF0A3}" type="presOf" srcId="{8D78E2D7-18A7-41DD-9962-57B3FE2BEBDD}" destId="{A1781B13-DE10-4169-ABDE-0384026A6B34}" srcOrd="0" destOrd="0" presId="urn:microsoft.com/office/officeart/2008/layout/VerticalCurvedList"/>
    <dgm:cxn modelId="{78D76571-2247-4F17-897B-9E75381AFEBE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405EEC11-20F1-48EE-8DFE-3B69FDE27E55}" type="presParOf" srcId="{9C0CD981-713F-47B3-AE2F-2963F2684A6F}" destId="{96773A7D-3367-4F53-A2D2-EA5770AFFDB3}" srcOrd="0" destOrd="0" presId="urn:microsoft.com/office/officeart/2008/layout/VerticalCurvedList"/>
    <dgm:cxn modelId="{6C863E91-ED44-42E5-8561-B9716305E35E}" type="presParOf" srcId="{96773A7D-3367-4F53-A2D2-EA5770AFFDB3}" destId="{F31B7103-6E88-4DB9-9888-CB9E0B3FEEF8}" srcOrd="0" destOrd="0" presId="urn:microsoft.com/office/officeart/2008/layout/VerticalCurvedList"/>
    <dgm:cxn modelId="{2AF23CFB-A683-4846-A699-87E8D5127B15}" type="presParOf" srcId="{F31B7103-6E88-4DB9-9888-CB9E0B3FEEF8}" destId="{F7A92DE4-3445-4B9B-AF3D-F2DA6F69C25D}" srcOrd="0" destOrd="0" presId="urn:microsoft.com/office/officeart/2008/layout/VerticalCurvedList"/>
    <dgm:cxn modelId="{33910FD7-BCAF-47AD-B8CD-946BC6A62119}" type="presParOf" srcId="{F31B7103-6E88-4DB9-9888-CB9E0B3FEEF8}" destId="{EF104B90-7E69-4918-A202-E6F91FC6E413}" srcOrd="1" destOrd="0" presId="urn:microsoft.com/office/officeart/2008/layout/VerticalCurvedList"/>
    <dgm:cxn modelId="{7C414C7C-A721-469C-B38B-6D46091504D3}" type="presParOf" srcId="{F31B7103-6E88-4DB9-9888-CB9E0B3FEEF8}" destId="{F5A5022A-2B1C-4F3B-B289-BC099E9CE92F}" srcOrd="2" destOrd="0" presId="urn:microsoft.com/office/officeart/2008/layout/VerticalCurvedList"/>
    <dgm:cxn modelId="{E910DB39-8CE1-4BB6-B22F-79B65AD42454}" type="presParOf" srcId="{F31B7103-6E88-4DB9-9888-CB9E0B3FEEF8}" destId="{F16BA6F4-95DE-4E28-BF94-6459A70C4A6D}" srcOrd="3" destOrd="0" presId="urn:microsoft.com/office/officeart/2008/layout/VerticalCurvedList"/>
    <dgm:cxn modelId="{90A7BF4E-1526-41F4-B2E7-383846C42318}" type="presParOf" srcId="{96773A7D-3367-4F53-A2D2-EA5770AFFDB3}" destId="{F036299F-AF4D-4DAF-ABF5-87E8CC3FEF1B}" srcOrd="1" destOrd="0" presId="urn:microsoft.com/office/officeart/2008/layout/VerticalCurvedList"/>
    <dgm:cxn modelId="{A1A47EDC-36B3-4609-A387-5ADFF2DAE5A1}" type="presParOf" srcId="{96773A7D-3367-4F53-A2D2-EA5770AFFDB3}" destId="{40B95986-31F6-48A6-A8D8-D04AC3BEDA92}" srcOrd="2" destOrd="0" presId="urn:microsoft.com/office/officeart/2008/layout/VerticalCurvedList"/>
    <dgm:cxn modelId="{39BB3616-EA68-418A-8047-192D78889525}" type="presParOf" srcId="{40B95986-31F6-48A6-A8D8-D04AC3BEDA92}" destId="{112F553D-60C2-4CC4-948D-0369F51C4DB0}" srcOrd="0" destOrd="0" presId="urn:microsoft.com/office/officeart/2008/layout/VerticalCurvedList"/>
    <dgm:cxn modelId="{EC9DAB3C-C786-4553-99EB-A0AD6DFB8E79}" type="presParOf" srcId="{96773A7D-3367-4F53-A2D2-EA5770AFFDB3}" destId="{A1781B13-DE10-4169-ABDE-0384026A6B34}" srcOrd="3" destOrd="0" presId="urn:microsoft.com/office/officeart/2008/layout/VerticalCurvedList"/>
    <dgm:cxn modelId="{E495B1C3-B73C-47D0-87A6-0890B2818B30}" type="presParOf" srcId="{96773A7D-3367-4F53-A2D2-EA5770AFFDB3}" destId="{65CD74A9-3E7B-49D7-95DD-EB8B72D6CA84}" srcOrd="4" destOrd="0" presId="urn:microsoft.com/office/officeart/2008/layout/VerticalCurvedList"/>
    <dgm:cxn modelId="{7F28F350-E7F1-4085-9C8D-D4539FBCDE84}" type="presParOf" srcId="{65CD74A9-3E7B-49D7-95DD-EB8B72D6CA84}" destId="{2741B69B-255D-4143-BECE-5BD9035A4FC6}" srcOrd="0" destOrd="0" presId="urn:microsoft.com/office/officeart/2008/layout/VerticalCurvedList"/>
    <dgm:cxn modelId="{E02F6B51-0115-4F64-9E7F-BC88FE007CF1}" type="presParOf" srcId="{96773A7D-3367-4F53-A2D2-EA5770AFFDB3}" destId="{7DCEBD2C-792F-484E-9C96-926E03F540ED}" srcOrd="5" destOrd="0" presId="urn:microsoft.com/office/officeart/2008/layout/VerticalCurvedList"/>
    <dgm:cxn modelId="{C773EB22-94C1-4308-85C1-7B8744441536}" type="presParOf" srcId="{96773A7D-3367-4F53-A2D2-EA5770AFFDB3}" destId="{8E391AE5-35EA-4A7F-ACFF-6E662A0BD046}" srcOrd="6" destOrd="0" presId="urn:microsoft.com/office/officeart/2008/layout/VerticalCurvedList"/>
    <dgm:cxn modelId="{3DE5A3EE-98FB-4AA7-9C88-C97FF612CA73}" type="presParOf" srcId="{8E391AE5-35EA-4A7F-ACFF-6E662A0BD046}" destId="{EB133F34-59A3-4639-B813-3EF5396EC28B}" srcOrd="0" destOrd="0" presId="urn:microsoft.com/office/officeart/2008/layout/VerticalCurvedList"/>
    <dgm:cxn modelId="{A776D01C-E492-48DC-BFFF-FEA77D7CC7A8}" type="presParOf" srcId="{96773A7D-3367-4F53-A2D2-EA5770AFFDB3}" destId="{88F378EC-C3F8-47CD-AEFF-49BA634320FB}" srcOrd="7" destOrd="0" presId="urn:microsoft.com/office/officeart/2008/layout/VerticalCurvedList"/>
    <dgm:cxn modelId="{73269A2A-E4D3-4557-963D-21F5FEC88E33}" type="presParOf" srcId="{96773A7D-3367-4F53-A2D2-EA5770AFFDB3}" destId="{0C1D6B2A-9239-4220-B9D4-EF24FF044C0E}" srcOrd="8" destOrd="0" presId="urn:microsoft.com/office/officeart/2008/layout/VerticalCurvedList"/>
    <dgm:cxn modelId="{0A66B343-B41D-4D7D-99AE-050AD8F8FE66}" type="presParOf" srcId="{0C1D6B2A-9239-4220-B9D4-EF24FF044C0E}" destId="{A6FEC19F-0F90-4EC7-BB21-E0ADFEFFA617}" srcOrd="0" destOrd="0" presId="urn:microsoft.com/office/officeart/2008/layout/VerticalCurvedList"/>
    <dgm:cxn modelId="{14F0B2A1-4394-4FD8-86C8-00471C05601E}" type="presParOf" srcId="{96773A7D-3367-4F53-A2D2-EA5770AFFDB3}" destId="{CAE44C5F-81A1-4D30-8D3F-2E663ECAC700}" srcOrd="9" destOrd="0" presId="urn:microsoft.com/office/officeart/2008/layout/VerticalCurvedList"/>
    <dgm:cxn modelId="{6ED9F874-801B-4A40-B4C8-269C2D4992BB}" type="presParOf" srcId="{96773A7D-3367-4F53-A2D2-EA5770AFFDB3}" destId="{053E2699-E7D5-4B6C-A824-2ED732C32228}" srcOrd="10" destOrd="0" presId="urn:microsoft.com/office/officeart/2008/layout/VerticalCurvedList"/>
    <dgm:cxn modelId="{1FA3CF58-68FF-4762-BEE8-6D2A2C11F0B2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VY_32_INOVACE_ATOM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A95B27-AA0E-4314-A6DC-55E7F27929C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CD8679-AA04-4A6E-8D4D-6FE5BF3C5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396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D8679-AA04-4A6E-8D4D-6FE5BF3C5A1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6300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CD8679-AA04-4A6E-8D4D-6FE5BF3C5A1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097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video.idnes.cz/?idvideo=V120926_154716_tv-zpravy_sh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da.de/testcenter/chemie/chem-dvd001/jpg/H2.jpg" TargetMode="External"/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ondon-oratory.org/chemistry_folder/Revision/H2_Cl2.gif" TargetMode="External"/><Relationship Id="rId5" Type="http://schemas.openxmlformats.org/officeDocument/2006/relationships/hyperlink" Target="http://www.gida.de/testcenter/chemie/chem-dvd001/jpg/H2O.jpg" TargetMode="External"/><Relationship Id="rId4" Type="http://schemas.openxmlformats.org/officeDocument/2006/relationships/hyperlink" Target="http://technewslit.com/sciencebusiness/wp-content/uploads/2011/03/HydrogenIcon_EnergyGov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56875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852936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753303798"/>
              </p:ext>
            </p:extLst>
          </p:nvPr>
        </p:nvGraphicFramePr>
        <p:xfrm>
          <a:off x="1475655" y="3429000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365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196752"/>
            <a:ext cx="7408333" cy="5040560"/>
          </a:xfrm>
        </p:spPr>
        <p:txBody>
          <a:bodyPr>
            <a:normAutofit lnSpcReduction="10000"/>
          </a:bodyPr>
          <a:lstStyle/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8.třída</a:t>
            </a:r>
            <a:endParaRPr lang="cs-CZ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</a:t>
            </a:r>
            <a:r>
              <a:rPr lang="cs-CZ" dirty="0" smtClean="0">
                <a:cs typeface="Calibri" pitchFamily="34" charset="0"/>
              </a:rPr>
              <a:t>. </a:t>
            </a:r>
            <a:r>
              <a:rPr lang="cs-CZ" dirty="0"/>
              <a:t>Úvodní prezentace může sloužit jako výkladové nebo opakovací  učivo.</a:t>
            </a:r>
            <a:r>
              <a:rPr lang="cs-CZ" dirty="0">
                <a:cs typeface="Calibri" pitchFamily="34" charset="0"/>
              </a:rPr>
              <a:t> Na </a:t>
            </a:r>
            <a:r>
              <a:rPr lang="cs-CZ" dirty="0" smtClean="0">
                <a:cs typeface="Calibri" pitchFamily="34" charset="0"/>
              </a:rPr>
              <a:t>snímku č.6 si kliknutím na správnou odpověď ověří pochopení stavby atomu, chybné odpovědi se přesouvají do koše. </a:t>
            </a:r>
            <a:r>
              <a:rPr lang="cs-CZ" dirty="0">
                <a:cs typeface="Calibri" pitchFamily="34" charset="0"/>
              </a:rPr>
              <a:t>Žáci inovativním způsobem vyhledávají a zpracovávají informace o </a:t>
            </a:r>
            <a:r>
              <a:rPr lang="cs-CZ" dirty="0" smtClean="0">
                <a:cs typeface="Calibri" pitchFamily="34" charset="0"/>
              </a:rPr>
              <a:t>částicovém složení látek pomocí </a:t>
            </a:r>
            <a:r>
              <a:rPr lang="cs-CZ" dirty="0">
                <a:cs typeface="Calibri" pitchFamily="34" charset="0"/>
              </a:rPr>
              <a:t>internetu, interaktivní tabule a </a:t>
            </a:r>
            <a:r>
              <a:rPr lang="cs-CZ" dirty="0" err="1">
                <a:cs typeface="Calibri" pitchFamily="34" charset="0"/>
              </a:rPr>
              <a:t>powerpointové</a:t>
            </a:r>
            <a:r>
              <a:rPr lang="cs-CZ" dirty="0">
                <a:cs typeface="Calibri" pitchFamily="34" charset="0"/>
              </a:rPr>
              <a:t> prezentace. </a:t>
            </a:r>
            <a:r>
              <a:rPr lang="cs-CZ" dirty="0" smtClean="0">
                <a:cs typeface="Calibri" pitchFamily="34" charset="0"/>
              </a:rPr>
              <a:t>Na snímku č. 7 je prezentace </a:t>
            </a:r>
            <a:r>
              <a:rPr lang="cs-CZ" dirty="0" smtClean="0">
                <a:cs typeface="Calibri" pitchFamily="34" charset="0"/>
              </a:rPr>
              <a:t>motivačně </a:t>
            </a:r>
            <a:r>
              <a:rPr lang="cs-CZ" dirty="0" smtClean="0">
                <a:cs typeface="Calibri" pitchFamily="34" charset="0"/>
              </a:rPr>
              <a:t>doplněna </a:t>
            </a:r>
            <a:r>
              <a:rPr lang="cs-CZ" dirty="0" smtClean="0">
                <a:cs typeface="Calibri" pitchFamily="34" charset="0"/>
              </a:rPr>
              <a:t>o video. Na snímku č.10 je test, kdy správnost odpovědi potvrdí </a:t>
            </a:r>
            <a:r>
              <a:rPr lang="cs-CZ" dirty="0" err="1" smtClean="0">
                <a:cs typeface="Calibri" pitchFamily="34" charset="0"/>
              </a:rPr>
              <a:t>smajlík</a:t>
            </a:r>
            <a:r>
              <a:rPr lang="cs-CZ" dirty="0" smtClean="0">
                <a:cs typeface="Calibri" pitchFamily="34" charset="0"/>
              </a:rPr>
              <a:t>. Na snímku č.13 vybírají kliknutím správnou odpověď, chybná se přesouvá do koše.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757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276872"/>
            <a:ext cx="4105848" cy="266737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54404" y="2780928"/>
            <a:ext cx="293061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obal atomu</a:t>
            </a:r>
            <a:endParaRPr lang="cs-CZ" sz="4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4581128"/>
            <a:ext cx="314220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jádro atomu</a:t>
            </a:r>
            <a:endParaRPr lang="cs-CZ" sz="4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5463649"/>
            <a:ext cx="839685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= základní stavební jednotka hmoty</a:t>
            </a:r>
          </a:p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 malý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78706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21885"/>
          </a:xfrm>
        </p:spPr>
        <p:txBody>
          <a:bodyPr>
            <a:normAutofit/>
          </a:bodyPr>
          <a:lstStyle/>
          <a:p>
            <a:r>
              <a:rPr lang="cs-CZ" dirty="0" smtClean="0"/>
              <a:t>jádro – </a:t>
            </a:r>
            <a:r>
              <a:rPr lang="cs-CZ" dirty="0" smtClean="0">
                <a:solidFill>
                  <a:srgbClr val="FF0000"/>
                </a:solidFill>
              </a:rPr>
              <a:t>protony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+ neutrony</a:t>
            </a:r>
          </a:p>
          <a:p>
            <a:r>
              <a:rPr lang="cs-CZ" dirty="0" smtClean="0"/>
              <a:t>proton = částice s nejmenším kladným nábojem</a:t>
            </a:r>
          </a:p>
          <a:p>
            <a:r>
              <a:rPr lang="cs-CZ" dirty="0" smtClean="0"/>
              <a:t>neutron = částice bez náboje</a:t>
            </a:r>
          </a:p>
          <a:p>
            <a:r>
              <a:rPr lang="cs-CZ" dirty="0" smtClean="0"/>
              <a:t>obě částice mají přibližně stejnou hmotnost</a:t>
            </a:r>
          </a:p>
          <a:p>
            <a:endParaRPr lang="cs-CZ" dirty="0"/>
          </a:p>
          <a:p>
            <a:r>
              <a:rPr lang="cs-CZ" dirty="0" smtClean="0"/>
              <a:t>obal – </a:t>
            </a:r>
            <a:r>
              <a:rPr lang="cs-CZ" dirty="0" smtClean="0">
                <a:solidFill>
                  <a:srgbClr val="FF0000"/>
                </a:solidFill>
              </a:rPr>
              <a:t>elektrony</a:t>
            </a:r>
            <a:r>
              <a:rPr lang="cs-CZ" dirty="0" smtClean="0"/>
              <a:t> = částice s nejmenším záporným nábojem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atomu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979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atomu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959" y="2348880"/>
            <a:ext cx="9144000" cy="417630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07904" y="2650228"/>
            <a:ext cx="51125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elektronové vrstvy </a:t>
            </a:r>
            <a:r>
              <a:rPr lang="cs-CZ" sz="2400" dirty="0"/>
              <a:t>= čím vzdálenější je od jádra, tím větší má energii</a:t>
            </a:r>
          </a:p>
          <a:p>
            <a:endParaRPr lang="cs-CZ" sz="2400" dirty="0"/>
          </a:p>
          <a:p>
            <a:r>
              <a:rPr lang="cs-CZ" sz="2400" dirty="0"/>
              <a:t>elektrony v atomech jsou uspořádány ve vrstvách (=slupkách</a:t>
            </a:r>
            <a:r>
              <a:rPr lang="cs-CZ" sz="2400" dirty="0" smtClean="0"/>
              <a:t>)</a:t>
            </a:r>
          </a:p>
          <a:p>
            <a:endParaRPr lang="cs-CZ" sz="2400" dirty="0"/>
          </a:p>
          <a:p>
            <a:r>
              <a:rPr lang="cs-CZ" sz="2400" dirty="0"/>
              <a:t>poslední vrstva = valenční vrstva</a:t>
            </a:r>
          </a:p>
          <a:p>
            <a:pPr lvl="1"/>
            <a:r>
              <a:rPr lang="cs-CZ" sz="2400" dirty="0">
                <a:solidFill>
                  <a:srgbClr val="FF0000"/>
                </a:solidFill>
              </a:rPr>
              <a:t>valenční elektrony </a:t>
            </a:r>
            <a:r>
              <a:rPr lang="cs-CZ" sz="2400" dirty="0"/>
              <a:t>= nejvzdálenější od jádra, největší</a:t>
            </a:r>
          </a:p>
        </p:txBody>
      </p:sp>
    </p:spTree>
    <p:extLst>
      <p:ext uri="{BB962C8B-B14F-4D97-AF65-F5344CB8AC3E}">
        <p14:creationId xmlns:p14="http://schemas.microsoft.com/office/powerpoint/2010/main" val="328026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30987"/>
            <a:ext cx="8568951" cy="3450696"/>
          </a:xfrm>
        </p:spPr>
        <p:txBody>
          <a:bodyPr/>
          <a:lstStyle/>
          <a:p>
            <a:r>
              <a:rPr lang="cs-CZ" dirty="0"/>
              <a:t>e</a:t>
            </a:r>
            <a:r>
              <a:rPr lang="cs-CZ" dirty="0" smtClean="0"/>
              <a:t>lektricky neutrální (= stejný počet protonů a elektronů)</a:t>
            </a:r>
          </a:p>
          <a:p>
            <a:endParaRPr lang="cs-CZ" dirty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vyjadřuje protonové číslo???</a:t>
            </a:r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(klikni na odpověď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</a:t>
            </a:r>
            <a:endParaRPr lang="cs-CZ" dirty="0"/>
          </a:p>
        </p:txBody>
      </p:sp>
      <p:pic>
        <p:nvPicPr>
          <p:cNvPr id="1026" name="Picture 2" descr="C:\Users\Majda\AppData\Local\Microsoft\Windows\Temporary Internet Files\Content.IE5\QO290GXZ\MC90044038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348" y="40050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0188" y="4221087"/>
            <a:ext cx="5646097" cy="4924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A. p</a:t>
            </a:r>
            <a:r>
              <a:rPr lang="cs-CZ" sz="2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očet protonů a elektronů v obalu</a:t>
            </a:r>
            <a:endParaRPr lang="cs-CZ" sz="2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0188" y="4884221"/>
            <a:ext cx="5492208" cy="4924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B. </a:t>
            </a:r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počet protonů a neutronů v jádře</a:t>
            </a:r>
            <a:endParaRPr lang="cs-CZ" sz="2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0188" y="5589240"/>
            <a:ext cx="3768980" cy="4924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C. </a:t>
            </a:r>
            <a:r>
              <a:rPr lang="cs-CZ" sz="2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2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očet protonů v jádře</a:t>
            </a:r>
            <a:endParaRPr lang="cs-CZ" sz="2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6397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3.9408E-6 C 0.05277 -0.00925 0.10537 -0.00786 0.15902 -0.00925 C 0.24096 -0.03238 0.15416 -0.00902 0.38228 -0.01642 C 0.38784 -0.01665 0.3986 -0.02012 0.3986 -0.02012 C 0.43142 -0.01943 0.4644 -0.02058 0.49721 -0.01827 C 0.50121 -0.01804 0.50155 -0.01041 0.50277 -0.0074 C 0.5052 -0.00092 0.50815 0.00324 0.51093 0.00902 C 0.51562 0.01873 0.51614 0.02683 0.52187 0.03469 C 0.52517 0.04764 0.52308 0.04232 0.52742 0.05111 C 0.52881 0.05874 0.53107 0.06452 0.53419 0.071 C 0.53628 0.08256 0.53749 0.09413 0.53975 0.10569 C 0.5401 0.10708 0.54374 0.12072 0.54392 0.12396 C 0.54426 0.13136 0.54392 0.13853 0.54392 0.14593 " pathEditMode="relative" ptsTypes="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09806E-6 C 0.02257 0.00994 0.04757 0.00093 0.06997 -0.00555 C 0.20313 -0.00208 0.32362 0.00162 0.45886 0.0037 C 0.46719 0.00648 0.47535 0.00717 0.48351 0.01087 C 0.48941 0.01665 0.49566 0.02081 0.50278 0.02359 C 0.50973 0.03076 0.51528 0.03261 0.52327 0.03654 C 0.53212 0.04093 0.54619 0.05342 0.55209 0.06383 C 0.55834 0.07493 0.55087 0.06776 0.55886 0.0784 C 0.56007 0.08002 0.56181 0.08048 0.56303 0.0821 C 0.56459 0.08418 0.5658 0.08696 0.56719 0.08927 C 0.56841 0.09112 0.57119 0.09482 0.57119 0.09482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hemický prvek </a:t>
            </a:r>
            <a:r>
              <a:rPr lang="cs-CZ" dirty="0" smtClean="0"/>
              <a:t>– látka tvořená z atomů se stejným protonovým číslem</a:t>
            </a:r>
          </a:p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hemická vazba </a:t>
            </a:r>
            <a:r>
              <a:rPr lang="cs-CZ" dirty="0" smtClean="0"/>
              <a:t>= spojení atomů zprostředkované valenčními elektrony</a:t>
            </a:r>
          </a:p>
          <a:p>
            <a:endParaRPr lang="cs-CZ" dirty="0" smtClean="0"/>
          </a:p>
          <a:p>
            <a:r>
              <a:rPr lang="pl-PL" dirty="0" smtClean="0">
                <a:solidFill>
                  <a:srgbClr val="FF0000"/>
                </a:solidFill>
                <a:hlinkClick r:id="rId2"/>
              </a:rPr>
              <a:t>Zajímavé video o chemických vazbách atomů ZDE!!!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63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060848"/>
            <a:ext cx="4608511" cy="446449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e</a:t>
            </a:r>
            <a:r>
              <a:rPr lang="cs-CZ" dirty="0" smtClean="0"/>
              <a:t>lektronový </a:t>
            </a:r>
            <a:r>
              <a:rPr lang="cs-CZ" dirty="0"/>
              <a:t>pár </a:t>
            </a:r>
            <a:r>
              <a:rPr lang="cs-CZ" dirty="0" smtClean="0"/>
              <a:t>= </a:t>
            </a:r>
            <a:r>
              <a:rPr lang="cs-CZ" dirty="0"/>
              <a:t>vazba valenčního elektronu jednoho atomu s valenčním elektronem druhého </a:t>
            </a:r>
            <a:r>
              <a:rPr lang="cs-CZ" dirty="0" smtClean="0"/>
              <a:t>atomu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MOLEKULA</a:t>
            </a:r>
            <a:r>
              <a:rPr lang="cs-CZ" dirty="0" smtClean="0"/>
              <a:t> = 2 nebo více atomů spojených chemickou vazbou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SLOUČENINA</a:t>
            </a:r>
            <a:r>
              <a:rPr lang="cs-CZ" dirty="0" smtClean="0"/>
              <a:t> </a:t>
            </a:r>
            <a:r>
              <a:rPr lang="cs-CZ" dirty="0"/>
              <a:t>=</a:t>
            </a:r>
            <a:r>
              <a:rPr lang="cs-CZ" dirty="0" smtClean="0"/>
              <a:t> látka, </a:t>
            </a:r>
            <a:r>
              <a:rPr lang="cs-CZ" dirty="0"/>
              <a:t>ve které jsou vázány atomy 2 a více prvků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</a:t>
            </a:r>
            <a:endParaRPr lang="cs-CZ" dirty="0"/>
          </a:p>
        </p:txBody>
      </p:sp>
      <p:pic>
        <p:nvPicPr>
          <p:cNvPr id="2050" name="Picture 2" descr="C:\Users\Majda\AppData\Local\Microsoft\Windows\Temporary Internet Files\Content.IE5\RK60U5RP\MC90043439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4664"/>
            <a:ext cx="2639938" cy="189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H2.jpg (250×164)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27" y="2847950"/>
            <a:ext cx="2381250" cy="23812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545748"/>
            <a:ext cx="2381250" cy="15621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229200"/>
            <a:ext cx="2381250" cy="156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65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udává </a:t>
            </a:r>
            <a:r>
              <a:rPr lang="cs-CZ" dirty="0"/>
              <a:t>druh a počet atomů vázaných v molekule </a:t>
            </a:r>
            <a:r>
              <a:rPr lang="cs-CZ" dirty="0" smtClean="0"/>
              <a:t>sloučeniny, např. 2HCl (2 molekuly chlorovodíku)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CHEMICKÝ VZOREC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www.london-oratory.org/chemistry_folder/Revision/H2_Cl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176970"/>
            <a:ext cx="4896544" cy="367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7134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82554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r>
              <a:rPr lang="cs-CZ" sz="4400" b="1" i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…??? (klikni na odpověď)</a:t>
            </a:r>
          </a:p>
          <a:p>
            <a:pPr marL="0" indent="0">
              <a:buNone/>
            </a:pP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č. 1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259632" y="4653136"/>
            <a:ext cx="14401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i="1" dirty="0"/>
              <a:t>B. </a:t>
            </a:r>
            <a:r>
              <a:rPr lang="cs-CZ" b="1" i="1" dirty="0" smtClean="0"/>
              <a:t>molekula</a:t>
            </a:r>
            <a:endParaRPr lang="cs-CZ" b="1" i="1" dirty="0"/>
          </a:p>
        </p:txBody>
      </p:sp>
      <p:sp>
        <p:nvSpPr>
          <p:cNvPr id="6" name="Obdélník 5">
            <a:hlinkClick r:id="" action="ppaction://hlinkshowjump?jump=nextslide"/>
          </p:cNvPr>
          <p:cNvSpPr/>
          <p:nvPr/>
        </p:nvSpPr>
        <p:spPr>
          <a:xfrm>
            <a:off x="1259632" y="5517232"/>
            <a:ext cx="14401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i="1" dirty="0"/>
              <a:t>C. </a:t>
            </a:r>
            <a:r>
              <a:rPr lang="cs-CZ" b="1" i="1" dirty="0" smtClean="0"/>
              <a:t>prvek</a:t>
            </a:r>
            <a:endParaRPr lang="cs-CZ" b="1" i="1" dirty="0"/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259632" y="3789040"/>
            <a:ext cx="14401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i="1" dirty="0"/>
              <a:t>A. </a:t>
            </a:r>
            <a:r>
              <a:rPr lang="cs-CZ" b="1" i="1" dirty="0" smtClean="0"/>
              <a:t>atom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2075261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selý obličej 4">
            <a:hlinkClick r:id="" action="ppaction://hlinkshowjump?jump=previousslide"/>
          </p:cNvPr>
          <p:cNvSpPr/>
          <p:nvPr/>
        </p:nvSpPr>
        <p:spPr>
          <a:xfrm>
            <a:off x="2987824" y="2636912"/>
            <a:ext cx="3096344" cy="3096344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65756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Špatně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50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2987824" y="2636912"/>
            <a:ext cx="3096344" cy="3096344"/>
          </a:xfrm>
          <a:prstGeom prst="smileyFace">
            <a:avLst>
              <a:gd name="adj" fmla="val 4653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95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996951"/>
            <a:ext cx="7408333" cy="3129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 je … ???</a:t>
            </a:r>
          </a:p>
          <a:p>
            <a:pPr marL="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 částice s nejmenším záporným nábojem</a:t>
            </a: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 částice bez náboje</a:t>
            </a: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 částice s nejmenším kladným nábojem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č. 2</a:t>
            </a:r>
            <a:endParaRPr lang="cs-CZ" dirty="0"/>
          </a:p>
        </p:txBody>
      </p:sp>
      <p:pic>
        <p:nvPicPr>
          <p:cNvPr id="1026" name="Picture 2" descr="C:\Users\Majda\AppData\Local\Microsoft\Windows\Temporary Internet Files\Content.IE5\1C20D7SS\MC9004417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8935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24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6"/>
            <a:ext cx="8568951" cy="377786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400" b="1" u="sng" dirty="0" smtClean="0"/>
              <a:t>Používat tvorbu citací na:</a:t>
            </a:r>
            <a:r>
              <a:rPr lang="cs-CZ" sz="3400" b="1" dirty="0" smtClean="0"/>
              <a:t> </a:t>
            </a:r>
            <a:r>
              <a:rPr lang="cs-CZ" sz="3400" b="1" dirty="0" smtClean="0">
                <a:hlinkClick r:id="rId2"/>
              </a:rPr>
              <a:t>www.dumy.cz</a:t>
            </a:r>
            <a:r>
              <a:rPr lang="cs-CZ" sz="3400" b="1" dirty="0" smtClean="0"/>
              <a:t> !!</a:t>
            </a:r>
          </a:p>
          <a:p>
            <a:endParaRPr lang="cs-CZ" sz="3400" b="1" u="sng" dirty="0"/>
          </a:p>
          <a:p>
            <a:r>
              <a:rPr lang="cs-CZ" b="1" u="sng" dirty="0" smtClean="0"/>
              <a:t>Použitá </a:t>
            </a:r>
            <a:r>
              <a:rPr lang="cs-CZ" b="1" u="sng" dirty="0"/>
              <a:t>literatura</a:t>
            </a:r>
            <a:r>
              <a:rPr lang="cs-CZ" b="1" u="sng" dirty="0" smtClean="0"/>
              <a:t>:</a:t>
            </a:r>
            <a:endParaRPr lang="cs-CZ" b="1" u="sng" dirty="0"/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b="1" u="sng" dirty="0" smtClean="0"/>
              <a:t>Internetové zdroje: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www.gida.de/testcenter/chemie/chem-dvd001/jpg/H2.jpg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technewslit.com/sciencebusiness/wp-content/uploads/2011/03/HydrogenIcon_EnergyGov.gif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www.gida.de/testcenter/chemie/chem-dvd001/jpg/H2O.jpg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www.london-oratory.org/chemistry_folder/Revision/H2_Cl2.gif</a:t>
            </a:r>
            <a:endParaRPr lang="cs-CZ" dirty="0" smtClean="0"/>
          </a:p>
          <a:p>
            <a:r>
              <a:rPr lang="cs-CZ" b="1" u="sng" dirty="0"/>
              <a:t>Jiné zdroje: 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107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427</Words>
  <Application>Microsoft Office PowerPoint</Application>
  <PresentationFormat>Předvádění na obrazovce (4:3)</PresentationFormat>
  <Paragraphs>82</Paragraphs>
  <Slides>14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Atom</vt:lpstr>
      <vt:lpstr>Stavba atomu</vt:lpstr>
      <vt:lpstr>Stavba atomu</vt:lpstr>
      <vt:lpstr>Atom</vt:lpstr>
      <vt:lpstr>Atom</vt:lpstr>
      <vt:lpstr>Atom</vt:lpstr>
      <vt:lpstr>CHEMICKÝ VZOREC</vt:lpstr>
      <vt:lpstr>Test č. 1</vt:lpstr>
      <vt:lpstr>Prezentace aplikace PowerPoint</vt:lpstr>
      <vt:lpstr>Správně</vt:lpstr>
      <vt:lpstr>Test č. 2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</cp:lastModifiedBy>
  <cp:revision>51</cp:revision>
  <dcterms:created xsi:type="dcterms:W3CDTF">2013-09-21T08:45:59Z</dcterms:created>
  <dcterms:modified xsi:type="dcterms:W3CDTF">2014-01-23T19:50:04Z</dcterms:modified>
</cp:coreProperties>
</file>