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76" r:id="rId4"/>
    <p:sldId id="265" r:id="rId5"/>
    <p:sldId id="295" r:id="rId6"/>
    <p:sldId id="299" r:id="rId7"/>
    <p:sldId id="302" r:id="rId8"/>
    <p:sldId id="301" r:id="rId9"/>
    <p:sldId id="303" r:id="rId10"/>
    <p:sldId id="298" r:id="rId11"/>
    <p:sldId id="297" r:id="rId12"/>
    <p:sldId id="285" r:id="rId13"/>
    <p:sldId id="304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D2A000"/>
    <a:srgbClr val="D5D00A"/>
    <a:srgbClr val="F3F30D"/>
    <a:srgbClr val="1C1C1C"/>
    <a:srgbClr val="FAF64C"/>
    <a:srgbClr val="F0D010"/>
    <a:srgbClr val="F3C135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61" autoAdjust="0"/>
  </p:normalViewPr>
  <p:slideViewPr>
    <p:cSldViewPr>
      <p:cViewPr>
        <p:scale>
          <a:sx n="90" d="100"/>
          <a:sy n="90" d="100"/>
        </p:scale>
        <p:origin x="-59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VY_32_INOVACE_ZEMĚ_V_POHYBU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VY_32_INOVACE_ZEMĚ_V_POHYBU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hyperlink" Target="http://cs.wikipedia.org/wiki/Soubor:Globespin.gi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cs.wikipedia.org/wiki/Soubor:Globespin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1zT8tis3NA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10949082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989334" y="2204864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a přiblížení pohybů </a:t>
            </a:r>
            <a:r>
              <a:rPr lang="cs-CZ" dirty="0" smtClean="0"/>
              <a:t>Země (</a:t>
            </a:r>
            <a:r>
              <a:rPr lang="cs-CZ" dirty="0" smtClean="0"/>
              <a:t>otáčení kolem své osy, oběh kolem Slunce) a důsledků, které tyto pohyby pro život na Zemi mají</a:t>
            </a:r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20 minut.</a:t>
            </a:r>
          </a:p>
          <a:p>
            <a:pPr algn="just"/>
            <a:r>
              <a:rPr lang="cs-CZ" dirty="0" err="1" smtClean="0"/>
              <a:t>Slidy</a:t>
            </a:r>
            <a:r>
              <a:rPr lang="cs-CZ" dirty="0" smtClean="0"/>
              <a:t> 4, 5 jsou </a:t>
            </a:r>
            <a:r>
              <a:rPr lang="cs-CZ" dirty="0" smtClean="0"/>
              <a:t>výkladové (klikem: “</a:t>
            </a:r>
            <a:r>
              <a:rPr lang="cs-CZ" dirty="0" smtClean="0"/>
              <a:t>obíhá kolem Slunce“ se objeví oběžná dráha, klikem na ikonu planety je animován pohyb po oběžné </a:t>
            </a:r>
            <a:r>
              <a:rPr lang="cs-CZ" dirty="0" smtClean="0"/>
              <a:t>dráze), </a:t>
            </a:r>
            <a:r>
              <a:rPr lang="cs-CZ" dirty="0" smtClean="0"/>
              <a:t>snímky 6-9 jsou jakýsi </a:t>
            </a:r>
            <a:r>
              <a:rPr lang="cs-CZ" dirty="0" err="1" smtClean="0"/>
              <a:t>minitest</a:t>
            </a:r>
            <a:r>
              <a:rPr lang="cs-CZ" dirty="0" smtClean="0"/>
              <a:t> (možnosti a, b, c, d), kde se žáci pokusí určit správnou fázi, ve které části dne se nachází dům a jeho obyvatelé na obrázku. Kliknutím na vybranou  možnost buď mizí</a:t>
            </a:r>
            <a:r>
              <a:rPr lang="cs-CZ" dirty="0" smtClean="0"/>
              <a:t>( špatná </a:t>
            </a:r>
            <a:r>
              <a:rPr lang="cs-CZ" dirty="0" smtClean="0"/>
              <a:t>odp.), nebo </a:t>
            </a:r>
            <a:r>
              <a:rPr lang="cs-CZ" dirty="0" smtClean="0"/>
              <a:t>zůstane (</a:t>
            </a:r>
            <a:r>
              <a:rPr lang="cs-CZ" dirty="0" smtClean="0"/>
              <a:t>správná) a ostatní zmizí a zároveň se objeví šipka směru pohybu Země, která má dětem pomoci pochopit, ve které fázi dne je dům . Snímek 10 je výkladový, spojen s úkolem pro </a:t>
            </a:r>
            <a:r>
              <a:rPr lang="cs-CZ" dirty="0" smtClean="0"/>
              <a:t>děti (ikona </a:t>
            </a:r>
            <a:r>
              <a:rPr lang="cs-CZ" dirty="0" smtClean="0"/>
              <a:t>otazníku), je zde využití mezipředmětových vztahů (M – zlomky). Odpověď a výpočet se zobrazí při kliknutí na otázku. Podobně pracuje </a:t>
            </a:r>
            <a:r>
              <a:rPr lang="cs-CZ" dirty="0" err="1" smtClean="0"/>
              <a:t>slide</a:t>
            </a:r>
            <a:r>
              <a:rPr lang="cs-CZ" dirty="0" smtClean="0"/>
              <a:t> 11, který je opět výkladový.</a:t>
            </a:r>
          </a:p>
          <a:p>
            <a:pPr algn="just"/>
            <a:r>
              <a:rPr lang="cs-CZ" dirty="0" smtClean="0"/>
              <a:t>Snímky 12, 13 shrnují učivo, navíc je na </a:t>
            </a:r>
            <a:r>
              <a:rPr lang="cs-CZ" dirty="0" err="1" smtClean="0"/>
              <a:t>slidu</a:t>
            </a:r>
            <a:r>
              <a:rPr lang="cs-CZ" dirty="0" smtClean="0"/>
              <a:t> 13 přidán hypertextový odkaz na krátké video vysvětlující a přibližující pohyby Země.</a:t>
            </a:r>
          </a:p>
          <a:p>
            <a:pPr algn="just"/>
            <a:r>
              <a:rPr lang="cs-CZ" dirty="0" smtClean="0"/>
              <a:t>Materiál obsahuje 14 stran a je určen k inovativní výuce</a:t>
            </a:r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ZEMĚ V POHYBU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716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74030"/>
            <a:ext cx="5395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Země vykonává dva pohyby: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1092" y="2636912"/>
            <a:ext cx="3738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otáčí se kolem své osy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9564" y="2636912"/>
            <a:ext cx="3738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2.    obíhá kolem Slunce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819512" y="3149249"/>
            <a:ext cx="3398964" cy="3223799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772034" y="4077072"/>
            <a:ext cx="1540098" cy="1368152"/>
          </a:xfrm>
          <a:prstGeom prst="ellipse">
            <a:avLst/>
          </a:prstGeom>
          <a:solidFill>
            <a:srgbClr val="D5D00A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1" name="Picture 17" descr="C:\Users\sen\AppData\Local\Microsoft\Windows\Temporary Internet Files\Content.IE5\QQUJYH36\MP9004309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8362" y="2959306"/>
            <a:ext cx="614241" cy="47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upload.wikimedia.org/wikipedia/commons/thumb/3/30/Globespin.gif/220px-Globespin.gif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18581"/>
            <a:ext cx="2485132" cy="248513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5280101" y="3653407"/>
            <a:ext cx="2532259" cy="2295873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722663" y="4013307"/>
            <a:ext cx="1585641" cy="1503925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52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81 C 0.1026 -0.0081 0.18698 0.09723 0.18698 0.22801 C 0.18698 0.35834 0.1026 0.46436 0 0.46436 C -0.1033 0.46436 -0.18663 0.35834 -0.18663 0.22801 C -0.18663 0.09723 -0.1033 -0.0081 0 -0.0081 Z " pathEditMode="relative" rAng="0" ptsTypes="fffff">
                                      <p:cBhvr>
                                        <p:cTn id="40" dur="5000" spd="-100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40" grpId="0" animBg="1"/>
      <p:bldP spid="41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74030"/>
            <a:ext cx="5395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Otáčí se kolem své osy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78092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olem dokola se otočí za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24 hodin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573016"/>
            <a:ext cx="48965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otáčení kolem osy způsobuje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střídání dne a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noci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(Slunce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osvětluje vždy jen jednu polovinu zeměkoule – na té je den, na odvrácené je noc)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http://upload.wikimedia.org/wikipedia/commons/thumb/3/30/Globespin.gif/220px-Globespin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8605" y="2764378"/>
            <a:ext cx="2448271" cy="244827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5490" y="5143500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5536" y="5661248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otáčí se proti směru hodinových ručiček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0643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077" name="Picture 5" descr="http://www.astronom.cz/deavi/Images/Slunecni_soustava/Slunce/full/2012_04_22/Slunce_22_04_2012_1200px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97" b="97222" l="3827" r="95258">
                        <a14:foregroundMark x1="3827" y1="47396" x2="95341" y2="47830"/>
                        <a14:foregroundMark x1="23960" y1="59375" x2="17637" y2="83767"/>
                        <a14:foregroundMark x1="52995" y1="90972" x2="53161" y2="97309"/>
                        <a14:foregroundMark x1="51747" y1="1997" x2="51747" y2="96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693"/>
          <a:stretch/>
        </p:blipFill>
        <p:spPr bwMode="auto">
          <a:xfrm>
            <a:off x="395536" y="1341521"/>
            <a:ext cx="2632880" cy="473328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2354166" y="2564904"/>
            <a:ext cx="1065706" cy="2304256"/>
            <a:chOff x="2354166" y="2492896"/>
            <a:chExt cx="1065706" cy="2304256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2354166" y="24928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>
              <a:off x="2354166" y="270892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2354166" y="292494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>
              <a:off x="2354166" y="371703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2354166" y="400506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2354166" y="42930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2354166" y="458112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>
              <a:off x="2354166" y="479715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>
              <a:off x="2354166" y="314096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>
              <a:off x="2354166" y="342900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3078" name="Picture 6" descr="C:\Users\sen\AppData\Local\Microsoft\Windows\Temporary Internet Files\Content.IE5\74MJT10G\MC900334352[1].wmf"/>
          <p:cNvPicPr>
            <a:picLocks noChangeAspect="1" noChangeArrowheads="1"/>
          </p:cNvPicPr>
          <p:nvPr/>
        </p:nvPicPr>
        <p:blipFill rotWithShape="1">
          <a:blip r:embed="rId4" cstate="print">
            <a:lum bright="-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019" b="14624"/>
          <a:stretch/>
        </p:blipFill>
        <p:spPr bwMode="auto">
          <a:xfrm rot="5585458">
            <a:off x="6034873" y="3507035"/>
            <a:ext cx="546860" cy="56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3851920" y="2639362"/>
            <a:ext cx="2296612" cy="2286521"/>
            <a:chOff x="5281989" y="2564904"/>
            <a:chExt cx="2296612" cy="2286521"/>
          </a:xfrm>
        </p:grpSpPr>
        <p:pic>
          <p:nvPicPr>
            <p:cNvPr id="3074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sharpenSoften amount="-4400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2564904"/>
              <a:ext cx="2286521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46022"/>
            <a:stretch/>
          </p:blipFill>
          <p:spPr bwMode="auto">
            <a:xfrm>
              <a:off x="5281989" y="2564904"/>
              <a:ext cx="1234227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353244" y="692696"/>
            <a:ext cx="6890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Dokážeš určit, kterou denní dobu mají lidé v domě?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9146" y="2319263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a) ráno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9146" y="3068960"/>
            <a:ext cx="1245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b) večer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9146" y="3861048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c) noc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09146" y="4623519"/>
            <a:ext cx="1598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d) poledne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3568" y="5847655"/>
            <a:ext cx="5024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Dům je ve stínu, obyvatelé spí,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noc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2" name="Zahnutá šipka nahoru 31"/>
          <p:cNvSpPr/>
          <p:nvPr/>
        </p:nvSpPr>
        <p:spPr>
          <a:xfrm rot="19548580">
            <a:off x="5066484" y="4417713"/>
            <a:ext cx="1439403" cy="372707"/>
          </a:xfrm>
          <a:prstGeom prst="curvedUpArrow">
            <a:avLst/>
          </a:prstGeom>
          <a:solidFill>
            <a:schemeClr val="accent4">
              <a:lumMod val="75000"/>
            </a:schemeClr>
          </a:solidFill>
          <a:ln w="127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0239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11" grpId="0"/>
      <p:bldP spid="26" grpId="0"/>
      <p:bldP spid="26" grpId="1"/>
      <p:bldP spid="26" grpId="2"/>
      <p:bldP spid="27" grpId="0"/>
      <p:bldP spid="27" grpId="1"/>
      <p:bldP spid="27" grpId="2"/>
      <p:bldP spid="29" grpId="0"/>
      <p:bldP spid="30" grpId="0"/>
      <p:bldP spid="30" grpId="1"/>
      <p:bldP spid="30" grpId="2"/>
      <p:bldP spid="31" grpId="0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3077" name="Picture 5" descr="http://www.astronom.cz/deavi/Images/Slunecni_soustava/Slunce/full/2012_04_22/Slunce_22_04_2012_1200px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97" b="97222" l="3827" r="95258">
                        <a14:foregroundMark x1="3827" y1="47396" x2="95341" y2="47830"/>
                        <a14:foregroundMark x1="23960" y1="59375" x2="17637" y2="83767"/>
                        <a14:foregroundMark x1="52995" y1="90972" x2="53161" y2="97309"/>
                        <a14:foregroundMark x1="51747" y1="1997" x2="51747" y2="96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693"/>
          <a:stretch/>
        </p:blipFill>
        <p:spPr bwMode="auto">
          <a:xfrm>
            <a:off x="395536" y="1341521"/>
            <a:ext cx="2632880" cy="473328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2354166" y="2564904"/>
            <a:ext cx="1065706" cy="2304256"/>
            <a:chOff x="2354166" y="2492896"/>
            <a:chExt cx="1065706" cy="2304256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2354166" y="24928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>
              <a:off x="2354166" y="270892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2354166" y="292494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>
              <a:off x="2354166" y="371703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2354166" y="400506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2354166" y="42930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2354166" y="458112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>
              <a:off x="2354166" y="479715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>
              <a:off x="2354166" y="314096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>
              <a:off x="2354166" y="342900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3078" name="Picture 6" descr="C:\Users\sen\AppData\Local\Microsoft\Windows\Temporary Internet Files\Content.IE5\74MJT10G\MC900334352[1].wmf"/>
          <p:cNvPicPr>
            <a:picLocks noChangeAspect="1" noChangeArrowheads="1"/>
          </p:cNvPicPr>
          <p:nvPr/>
        </p:nvPicPr>
        <p:blipFill rotWithShape="1">
          <a:blip r:embed="rId4" cstate="print">
            <a:lum contrast="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019" b="14624"/>
          <a:stretch/>
        </p:blipFill>
        <p:spPr bwMode="auto">
          <a:xfrm rot="16200000">
            <a:off x="3512705" y="3426354"/>
            <a:ext cx="546860" cy="56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4003580" y="2639362"/>
            <a:ext cx="2296612" cy="2286521"/>
            <a:chOff x="5281989" y="2564904"/>
            <a:chExt cx="2296612" cy="2286521"/>
          </a:xfrm>
        </p:grpSpPr>
        <p:pic>
          <p:nvPicPr>
            <p:cNvPr id="3074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sharpenSoften amount="-4400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2564904"/>
              <a:ext cx="2286521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46022"/>
            <a:stretch/>
          </p:blipFill>
          <p:spPr bwMode="auto">
            <a:xfrm>
              <a:off x="5281989" y="2564904"/>
              <a:ext cx="1234227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353244" y="692696"/>
            <a:ext cx="6890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Dokážeš určit, kterou denní dobu mají lidé v domě?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9146" y="2319263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a) ráno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9146" y="3068960"/>
            <a:ext cx="1245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b) večer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9146" y="3861048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c) noc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09146" y="4623519"/>
            <a:ext cx="1598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d) poledne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3568" y="5847655"/>
            <a:ext cx="50545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Slunce svítí na dům shora,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poledne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Zahnutá šipka nahoru 24"/>
          <p:cNvSpPr/>
          <p:nvPr/>
        </p:nvSpPr>
        <p:spPr>
          <a:xfrm rot="8576894">
            <a:off x="3705009" y="2794338"/>
            <a:ext cx="1494987" cy="328587"/>
          </a:xfrm>
          <a:prstGeom prst="curvedUpArrow">
            <a:avLst/>
          </a:prstGeom>
          <a:solidFill>
            <a:schemeClr val="accent4">
              <a:lumMod val="75000"/>
            </a:schemeClr>
          </a:solidFill>
          <a:ln w="127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8089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1" grpId="0"/>
      <p:bldP spid="26" grpId="0"/>
      <p:bldP spid="26" grpId="1"/>
      <p:bldP spid="26" grpId="2"/>
      <p:bldP spid="27" grpId="0"/>
      <p:bldP spid="27" grpId="1"/>
      <p:bldP spid="27" grpId="2"/>
      <p:bldP spid="29" grpId="0"/>
      <p:bldP spid="29" grpId="1"/>
      <p:bldP spid="29" grpId="2"/>
      <p:bldP spid="30" grpId="0"/>
      <p:bldP spid="31" grpId="0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3077" name="Picture 5" descr="http://www.astronom.cz/deavi/Images/Slunecni_soustava/Slunce/full/2012_04_22/Slunce_22_04_2012_1200px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97" b="97222" l="3827" r="95258">
                        <a14:foregroundMark x1="3827" y1="47396" x2="95341" y2="47830"/>
                        <a14:foregroundMark x1="23960" y1="59375" x2="17637" y2="83767"/>
                        <a14:foregroundMark x1="52995" y1="90972" x2="53161" y2="97309"/>
                        <a14:foregroundMark x1="51747" y1="1997" x2="51747" y2="96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693"/>
          <a:stretch/>
        </p:blipFill>
        <p:spPr bwMode="auto">
          <a:xfrm>
            <a:off x="395536" y="1341521"/>
            <a:ext cx="2632880" cy="473328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2354166" y="2564904"/>
            <a:ext cx="1065706" cy="2304256"/>
            <a:chOff x="2354166" y="2492896"/>
            <a:chExt cx="1065706" cy="2304256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2354166" y="24928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>
              <a:off x="2354166" y="270892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2354166" y="292494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>
              <a:off x="2354166" y="371703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2354166" y="400506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2354166" y="42930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2354166" y="458112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>
              <a:off x="2354166" y="479715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>
              <a:off x="2354166" y="314096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>
              <a:off x="2354166" y="342900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" name="Skupina 1"/>
          <p:cNvGrpSpPr/>
          <p:nvPr/>
        </p:nvGrpSpPr>
        <p:grpSpPr>
          <a:xfrm>
            <a:off x="3851920" y="2639362"/>
            <a:ext cx="2296612" cy="2286521"/>
            <a:chOff x="3851920" y="2639362"/>
            <a:chExt cx="2296612" cy="2286521"/>
          </a:xfrm>
        </p:grpSpPr>
        <p:pic>
          <p:nvPicPr>
            <p:cNvPr id="3074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sharpenSoften amount="-4400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62011" y="2639362"/>
              <a:ext cx="2286521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46022"/>
            <a:stretch/>
          </p:blipFill>
          <p:spPr bwMode="auto">
            <a:xfrm>
              <a:off x="3851920" y="2639362"/>
              <a:ext cx="1234227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353244" y="692696"/>
            <a:ext cx="6890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Dokážeš určit, kterou denní dobu mají lidé v domě?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9146" y="2319263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a) ráno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9146" y="3068960"/>
            <a:ext cx="1245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b) večer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9146" y="3861048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c) noc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09146" y="4623519"/>
            <a:ext cx="1598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d) poledne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3568" y="5847655"/>
            <a:ext cx="7308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 dům dopadají od východu sluneční paprsky,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ráno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779912" y="2091623"/>
            <a:ext cx="579666" cy="570897"/>
            <a:chOff x="4779912" y="2091623"/>
            <a:chExt cx="579666" cy="570897"/>
          </a:xfrm>
        </p:grpSpPr>
        <p:pic>
          <p:nvPicPr>
            <p:cNvPr id="3078" name="Picture 6" descr="C:\Users\sen\AppData\Local\Microsoft\Windows\Temporary Internet Files\Content.IE5\74MJT10G\MC900334352[1].wmf"/>
            <p:cNvPicPr>
              <a:picLocks noChangeAspect="1" noChangeArrowheads="1"/>
            </p:cNvPicPr>
            <p:nvPr/>
          </p:nvPicPr>
          <p:blipFill rotWithShape="1">
            <a:blip r:embed="rId7" cstate="print">
              <a:lum bright="-54000" contrast="-4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019" b="14624"/>
            <a:stretch/>
          </p:blipFill>
          <p:spPr bwMode="auto">
            <a:xfrm rot="409603">
              <a:off x="4812718" y="2098903"/>
              <a:ext cx="546860" cy="563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6" descr="C:\Users\sen\AppData\Local\Microsoft\Windows\Temporary Internet Files\Content.IE5\74MJT10G\MC900334352[1].wmf"/>
            <p:cNvPicPr>
              <a:picLocks noChangeAspect="1" noChangeArrowheads="1"/>
            </p:cNvPicPr>
            <p:nvPr/>
          </p:nvPicPr>
          <p:blipFill rotWithShape="1">
            <a:blip r:embed="rId7" cstate="print">
              <a:lum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019" r="33936" b="14624"/>
            <a:stretch/>
          </p:blipFill>
          <p:spPr bwMode="auto">
            <a:xfrm rot="409603">
              <a:off x="4779912" y="2091623"/>
              <a:ext cx="361279" cy="563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Zahnutá šipka nahoru 4"/>
          <p:cNvSpPr/>
          <p:nvPr/>
        </p:nvSpPr>
        <p:spPr>
          <a:xfrm rot="14086544">
            <a:off x="5047876" y="2891226"/>
            <a:ext cx="1577681" cy="310837"/>
          </a:xfrm>
          <a:prstGeom prst="curvedUpArrow">
            <a:avLst>
              <a:gd name="adj1" fmla="val 25000"/>
              <a:gd name="adj2" fmla="val 50000"/>
              <a:gd name="adj3" fmla="val 32590"/>
            </a:avLst>
          </a:prstGeom>
          <a:solidFill>
            <a:schemeClr val="accent4">
              <a:lumMod val="75000"/>
            </a:schemeClr>
          </a:solid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;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7590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1" grpId="0"/>
      <p:bldP spid="26" grpId="0"/>
      <p:bldP spid="27" grpId="0"/>
      <p:bldP spid="27" grpId="1"/>
      <p:bldP spid="27" grpId="2"/>
      <p:bldP spid="29" grpId="0"/>
      <p:bldP spid="29" grpId="1"/>
      <p:bldP spid="29" grpId="2"/>
      <p:bldP spid="30" grpId="0"/>
      <p:bldP spid="30" grpId="1"/>
      <p:bldP spid="30" grpId="2"/>
      <p:bldP spid="31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077" name="Picture 5" descr="http://www.astronom.cz/deavi/Images/Slunecni_soustava/Slunce/full/2012_04_22/Slunce_22_04_2012_1200px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97" b="97222" l="3827" r="95258">
                        <a14:foregroundMark x1="3827" y1="47396" x2="95341" y2="47830"/>
                        <a14:foregroundMark x1="23960" y1="59375" x2="17637" y2="83767"/>
                        <a14:foregroundMark x1="52995" y1="90972" x2="53161" y2="97309"/>
                        <a14:foregroundMark x1="51747" y1="1997" x2="51747" y2="96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693"/>
          <a:stretch/>
        </p:blipFill>
        <p:spPr bwMode="auto">
          <a:xfrm>
            <a:off x="395536" y="1341521"/>
            <a:ext cx="2632880" cy="473328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2354166" y="2564904"/>
            <a:ext cx="1065706" cy="2304256"/>
            <a:chOff x="2354166" y="2492896"/>
            <a:chExt cx="1065706" cy="2304256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2354166" y="24928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>
              <a:off x="2354166" y="270892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2354166" y="292494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>
              <a:off x="2354166" y="371703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2354166" y="4005064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2354166" y="4293096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2354166" y="458112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>
              <a:off x="2354166" y="4797152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>
              <a:off x="2354166" y="3140968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>
              <a:off x="2354166" y="3429000"/>
              <a:ext cx="1065706" cy="0"/>
            </a:xfrm>
            <a:prstGeom prst="straightConnector1">
              <a:avLst/>
            </a:prstGeom>
            <a:ln w="19050">
              <a:solidFill>
                <a:srgbClr val="D2A000"/>
              </a:solidFill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" name="Skupina 1"/>
          <p:cNvGrpSpPr/>
          <p:nvPr/>
        </p:nvGrpSpPr>
        <p:grpSpPr>
          <a:xfrm>
            <a:off x="3851920" y="2639362"/>
            <a:ext cx="2296612" cy="2286521"/>
            <a:chOff x="3851920" y="2639362"/>
            <a:chExt cx="2296612" cy="2286521"/>
          </a:xfrm>
        </p:grpSpPr>
        <p:pic>
          <p:nvPicPr>
            <p:cNvPr id="3074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sharpenSoften amount="-44000"/>
                      </a14:imgEffect>
                      <a14:imgEffect>
                        <a14:brightnessContrast bright="-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62011" y="2639362"/>
              <a:ext cx="2286521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sen\AppData\Local\Microsoft\Windows\Temporary Internet Files\Content.IE5\UMT1ZVB2\dglxasset[1].pn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46022"/>
            <a:stretch/>
          </p:blipFill>
          <p:spPr bwMode="auto">
            <a:xfrm>
              <a:off x="3851920" y="2639362"/>
              <a:ext cx="1234227" cy="228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353244" y="692696"/>
            <a:ext cx="6890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Dokážeš určit, kterou denní dobu mají lidé v domě?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9146" y="2319263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a) ráno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9146" y="3068960"/>
            <a:ext cx="1245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b) večer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9146" y="3861048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c) noc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09146" y="4623519"/>
            <a:ext cx="1598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d) poledne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3568" y="5847655"/>
            <a:ext cx="72491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 dům dopadají od západu sluneční paprsky,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večer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4731841" y="4878887"/>
            <a:ext cx="572321" cy="578519"/>
            <a:chOff x="4731841" y="4878887"/>
            <a:chExt cx="572321" cy="578519"/>
          </a:xfrm>
        </p:grpSpPr>
        <p:pic>
          <p:nvPicPr>
            <p:cNvPr id="3078" name="Picture 6" descr="C:\Users\sen\AppData\Local\Microsoft\Windows\Temporary Internet Files\Content.IE5\74MJT10G\MC900334352[1].wmf"/>
            <p:cNvPicPr>
              <a:picLocks noChangeAspect="1" noChangeArrowheads="1"/>
            </p:cNvPicPr>
            <p:nvPr/>
          </p:nvPicPr>
          <p:blipFill rotWithShape="1">
            <a:blip r:embed="rId7" cstate="print">
              <a:lum contrast="2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019" b="14624"/>
            <a:stretch/>
          </p:blipFill>
          <p:spPr bwMode="auto">
            <a:xfrm rot="11126076">
              <a:off x="4731841" y="4893789"/>
              <a:ext cx="546860" cy="563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6" descr="C:\Users\sen\AppData\Local\Microsoft\Windows\Temporary Internet Files\Content.IE5\74MJT10G\MC900334352[1].wmf"/>
            <p:cNvPicPr>
              <a:picLocks noChangeAspect="1" noChangeArrowheads="1"/>
            </p:cNvPicPr>
            <p:nvPr/>
          </p:nvPicPr>
          <p:blipFill rotWithShape="1">
            <a:blip r:embed="rId7" cstate="print">
              <a:lum bright="-61000" contrast="-4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019" r="49487" b="14624"/>
            <a:stretch/>
          </p:blipFill>
          <p:spPr bwMode="auto">
            <a:xfrm rot="10800000">
              <a:off x="5027926" y="4878887"/>
              <a:ext cx="276236" cy="5636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Zahnutá šipka nahoru 4"/>
          <p:cNvSpPr/>
          <p:nvPr/>
        </p:nvSpPr>
        <p:spPr>
          <a:xfrm rot="2581407">
            <a:off x="3354945" y="4405706"/>
            <a:ext cx="1571289" cy="415300"/>
          </a:xfrm>
          <a:prstGeom prst="curvedUpArrow">
            <a:avLst>
              <a:gd name="adj1" fmla="val 25000"/>
              <a:gd name="adj2" fmla="val 50000"/>
              <a:gd name="adj3" fmla="val 32590"/>
            </a:avLst>
          </a:prstGeom>
          <a:solidFill>
            <a:schemeClr val="accent4">
              <a:lumMod val="75000"/>
            </a:schemeClr>
          </a:solid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;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35714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11" grpId="0"/>
      <p:bldP spid="26" grpId="0"/>
      <p:bldP spid="26" grpId="1"/>
      <p:bldP spid="26" grpId="2"/>
      <p:bldP spid="27" grpId="0"/>
      <p:bldP spid="29" grpId="0"/>
      <p:bldP spid="29" grpId="1"/>
      <p:bldP spid="29" grpId="2"/>
      <p:bldP spid="30" grpId="0"/>
      <p:bldP spid="30" grpId="1"/>
      <p:bldP spid="30" grpId="2"/>
      <p:bldP spid="31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786" y="1700808"/>
            <a:ext cx="3738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2.    obíhá kolem Slunce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819512" y="2034767"/>
            <a:ext cx="3398964" cy="3223799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772034" y="2962590"/>
            <a:ext cx="1540098" cy="1368152"/>
          </a:xfrm>
          <a:prstGeom prst="ellipse">
            <a:avLst/>
          </a:prstGeom>
          <a:solidFill>
            <a:srgbClr val="D5D00A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1" name="Picture 17" descr="C:\Users\sen\AppData\Local\Microsoft\Windows\Temporary Internet Files\Content.IE5\QQUJYH36\MP9004309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8362" y="1844824"/>
            <a:ext cx="614241" cy="47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5280101" y="2538925"/>
            <a:ext cx="2532259" cy="2295873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722663" y="2898825"/>
            <a:ext cx="1585641" cy="1503925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450505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pohybuje se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po oběžné dráze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284984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držuje se ve stále stejné vzdálenosti od Slunce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1092" y="4221088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běhne Slunce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přibližně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za 365 dní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3568" y="5301208"/>
            <a:ext cx="76705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Přesně však za 365 a čtvrt dne. Víš, co vznikne za čtyři roky, když přičteš vždy čtvrt dne? Jak se to projeví v roce a kdy? Jak takovému roku říkáme? Kdy bude příští?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2200566" y="4585716"/>
            <a:ext cx="324762" cy="428864"/>
          </a:xfrm>
          <a:prstGeom prst="actionButtonHelp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35968" y="5171708"/>
            <a:ext cx="7768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¼ + ¼ + ¼ + ¼ = 4/4 =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1 den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Tzn., že přibude jeden den, který se v kalendáři objeví jako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29. února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 Tento rok nazýváme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přestupný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, je jednou za 4 roky a příští bude 2016.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17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81 C 0.1026 -0.0081 0.18698 0.09723 0.18698 0.22801 C 0.18698 0.35834 0.1026 0.46436 0 0.46436 C -0.1033 0.46436 -0.18663 0.35834 -0.18663 0.22801 C -0.18663 0.09723 -0.1033 -0.0081 0 -0.0081 Z " pathEditMode="relative" rAng="0" ptsTypes="fffff">
                                      <p:cBhvr>
                                        <p:cTn id="48" dur="5000" spd="-100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7" grpId="0"/>
      <p:bldP spid="40" grpId="0" animBg="1"/>
      <p:bldP spid="41" grpId="0" animBg="1"/>
      <p:bldP spid="18" grpId="0" animBg="1"/>
      <p:bldP spid="19" grpId="0" animBg="1"/>
      <p:bldP spid="13" grpId="0"/>
      <p:bldP spid="14" grpId="0"/>
      <p:bldP spid="15" grpId="0"/>
      <p:bldP spid="20" grpId="0" build="p"/>
      <p:bldP spid="20" grpId="1" build="allAtOnce"/>
      <p:bldP spid="2" grpId="0" animBg="1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4098" name="Picture 2" descr="http://upload.wikimedia.org/wikipedia/commons/0/0e/Nasa_earth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79"/>
          <a:stretch/>
        </p:blipFill>
        <p:spPr bwMode="auto">
          <a:xfrm>
            <a:off x="4860032" y="1772816"/>
            <a:ext cx="4154832" cy="4104456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6710" y="2525995"/>
            <a:ext cx="41692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Ke dvěma pohybům Země přidáme ještě třetí…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Wingdings" pitchFamily="2" charset="2"/>
              </a:rPr>
              <a:t>pohyb Měsíce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6710" y="4110171"/>
            <a:ext cx="4838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oběhne kolem Země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přibližně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za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jeden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měsíc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(29 a půl dne)</a:t>
            </a:r>
            <a:endParaRPr lang="cs-CZ" sz="2400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229200"/>
            <a:ext cx="4838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Proč vidíme stále stejnou stranu Měsíce?</a:t>
            </a:r>
            <a:endParaRPr lang="cs-CZ" sz="2400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lačítko akce: Nápověda 10">
            <a:hlinkClick r:id="" action="ppaction://noaction" highlightClick="1"/>
          </p:cNvPr>
          <p:cNvSpPr/>
          <p:nvPr/>
        </p:nvSpPr>
        <p:spPr>
          <a:xfrm>
            <a:off x="4118932" y="4519322"/>
            <a:ext cx="372712" cy="521208"/>
          </a:xfrm>
          <a:prstGeom prst="actionButtonHelp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5622339"/>
            <a:ext cx="7408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Protože se otáčí kolem své osy stejně rychle jako kolem Země – 29 a půl dne.</a:t>
            </a:r>
            <a:endParaRPr lang="cs-CZ" sz="2400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89785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/>
      <p:bldP spid="12" grpId="1"/>
      <p:bldP spid="11" grpId="0" animBg="1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tyto pohyby způsobí?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6428" y="1988840"/>
            <a:ext cx="84600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ravidelnost trojího pohybu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(Země kolem své osy, oběh Země kolem Slunce a oběh Měsíce kolem Země) se odráží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 kalendáři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ten zachycuje vždy jeden rok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6428" y="3501008"/>
            <a:ext cx="51476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r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je rozdělený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 dny a měsíce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4437112"/>
            <a:ext cx="5147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b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ěhem roku se u nás vystřídají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čtyři roční období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70535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je důležité?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6428" y="1628800"/>
            <a:ext cx="84600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planeta Země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vykonává dvojí pohyb – otáčí se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kolem své osy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obíhá kolem Slunce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6428" y="2708920"/>
            <a:ext cx="82440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kolem své osy se otočí za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24 hodin,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otáčení způsobuje střídání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dne a noci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(Slunce osvětluje jen jednu polovinu zeměkoule)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4077072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oběh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Země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kolem Slunce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trvá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jeden rok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–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365 dní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(365 a čtvrt dne)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>
            <a:hlinkClick r:id="rId2"/>
          </p:cNvPr>
          <p:cNvSpPr txBox="1"/>
          <p:nvPr/>
        </p:nvSpPr>
        <p:spPr>
          <a:xfrm>
            <a:off x="179512" y="5190291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Zopakuj si své nové poznatky ještě jednou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 Klikni…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34384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80920" cy="4896544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2000" dirty="0" smtClean="0"/>
              <a:t>Přírodověda pro 5. roč., SPN, 2011</a:t>
            </a:r>
            <a:endParaRPr lang="cs-CZ" sz="2000" dirty="0"/>
          </a:p>
          <a:p>
            <a:r>
              <a:rPr lang="cs-CZ" i="1" u="sng" dirty="0" smtClean="0"/>
              <a:t>Internetové odkazy:</a:t>
            </a:r>
            <a:endParaRPr lang="cs-CZ" dirty="0"/>
          </a:p>
          <a:p>
            <a:r>
              <a:rPr lang="cs-CZ" sz="2000" dirty="0"/>
              <a:t>WIKISCIENT. </a:t>
            </a:r>
            <a:r>
              <a:rPr lang="cs-CZ" sz="2000" i="1" dirty="0"/>
              <a:t>Wikipedia.cz</a:t>
            </a:r>
            <a:r>
              <a:rPr lang="cs-CZ" sz="2000" dirty="0"/>
              <a:t> [online]. [cit. 9.1.2014]. Dostupný na WWW: http://cs.wikipedia.org/wiki/Soubor:Globespin.gif </a:t>
            </a:r>
          </a:p>
          <a:p>
            <a:r>
              <a:rPr lang="cs-CZ" sz="2000" dirty="0"/>
              <a:t>NASA ESA. </a:t>
            </a:r>
            <a:r>
              <a:rPr lang="cs-CZ" sz="2000" i="1" dirty="0"/>
              <a:t>Wikipedia.cz</a:t>
            </a:r>
            <a:r>
              <a:rPr lang="cs-CZ" sz="2000" dirty="0"/>
              <a:t> [online]. [cit. 4.1.2014]. Dostupný na WWW: http://</a:t>
            </a:r>
            <a:r>
              <a:rPr lang="cs-CZ" sz="2000" dirty="0" smtClean="0"/>
              <a:t>cs.wikipedia.org/wiki/Soubor:Nasa_earth.jpg</a:t>
            </a:r>
          </a:p>
          <a:p>
            <a:r>
              <a:rPr lang="cs-CZ" i="1" u="sng" dirty="0" smtClean="0"/>
              <a:t>Galerie microsoft.office.com</a:t>
            </a:r>
          </a:p>
          <a:p>
            <a:r>
              <a:rPr lang="cs-CZ" i="1" u="sng" dirty="0" err="1" smtClean="0"/>
              <a:t>Slidy</a:t>
            </a:r>
            <a:r>
              <a:rPr lang="cs-CZ" i="1" u="sng" dirty="0" smtClean="0"/>
              <a:t> 6 – 9 archiv autora</a:t>
            </a:r>
            <a:endParaRPr lang="cs-CZ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10952</TotalTime>
  <Words>819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ZEMĚ V POHYBU</vt:lpstr>
      <vt:lpstr>Země</vt:lpstr>
      <vt:lpstr>Země</vt:lpstr>
      <vt:lpstr>Snímek 6</vt:lpstr>
      <vt:lpstr>Snímek 7</vt:lpstr>
      <vt:lpstr>Snímek 8</vt:lpstr>
      <vt:lpstr>Snímek 9</vt:lpstr>
      <vt:lpstr>Země</vt:lpstr>
      <vt:lpstr>Měsíc</vt:lpstr>
      <vt:lpstr>Co tyto pohyby způsobí?</vt:lpstr>
      <vt:lpstr>A co je důležité?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167</cp:revision>
  <dcterms:created xsi:type="dcterms:W3CDTF">2013-05-10T12:01:16Z</dcterms:created>
  <dcterms:modified xsi:type="dcterms:W3CDTF">2014-01-24T05:37:11Z</dcterms:modified>
</cp:coreProperties>
</file>