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6" r:id="rId3"/>
    <p:sldId id="281" r:id="rId4"/>
    <p:sldId id="282" r:id="rId5"/>
    <p:sldId id="283" r:id="rId6"/>
    <p:sldId id="284" r:id="rId7"/>
    <p:sldId id="285" r:id="rId8"/>
    <p:sldId id="286" r:id="rId9"/>
    <p:sldId id="290" r:id="rId10"/>
    <p:sldId id="291" r:id="rId11"/>
    <p:sldId id="292" r:id="rId12"/>
    <p:sldId id="293" r:id="rId13"/>
    <p:sldId id="294" r:id="rId14"/>
    <p:sldId id="275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08" autoAdjust="0"/>
    <p:restoredTop sz="93669" autoAdjust="0"/>
  </p:normalViewPr>
  <p:slideViewPr>
    <p:cSldViewPr>
      <p:cViewPr>
        <p:scale>
          <a:sx n="110" d="100"/>
          <a:sy n="110" d="100"/>
        </p:scale>
        <p:origin x="-396" y="8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12.1.2014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12.1.2014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uto-novinky.cz/wp-content/2010/02/Alfa_Romeo_Giulietta_03.jpg" TargetMode="External"/><Relationship Id="rId13" Type="http://schemas.openxmlformats.org/officeDocument/2006/relationships/hyperlink" Target="http://cs.autolexicon.net/obr_clanky/cs_klikova_naprava_004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auto-novinky.cz/wp-content/2010/02/Alfa_Romeo_Giulietta_02-300x245.jpg" TargetMode="External"/><Relationship Id="rId12" Type="http://schemas.openxmlformats.org/officeDocument/2006/relationships/hyperlink" Target="http://cs.autolexicon.net/obr_clanky/cs_lichobeznikova_naprava_008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automatejcek.cz/Upload/2004/1351254739134258.jpg" TargetMode="External"/><Relationship Id="rId11" Type="http://schemas.openxmlformats.org/officeDocument/2006/relationships/hyperlink" Target="http://www.automobilrevue.cz/obrazek/4f54cc82dd15f/05-front.jpg" TargetMode="External"/><Relationship Id="rId5" Type="http://schemas.openxmlformats.org/officeDocument/2006/relationships/hyperlink" Target="http://www.qclt.com/html/%E6%A0%87%E8%87%B4307_607%E7%BB%B4%E4%BF%AE%E6%89%8B%E5%86%8C/607/images/b/b3bka9yc.gif" TargetMode="External"/><Relationship Id="rId10" Type="http://schemas.openxmlformats.org/officeDocument/2006/relationships/hyperlink" Target="http://www.tatra.cz/cache/images/galleryPreviewBig/04_odpruzeni-3_vzduchove.png" TargetMode="External"/><Relationship Id="rId4" Type="http://schemas.openxmlformats.org/officeDocument/2006/relationships/hyperlink" Target="http://www.autoprofiteam.cz/podvozky/6/small/5.jpg" TargetMode="External"/><Relationship Id="rId9" Type="http://schemas.openxmlformats.org/officeDocument/2006/relationships/hyperlink" Target="http://www.automobilrevue.cz/obrazek/5110df796fb8a/07-ls-600h-f-sport-stabilizer.jpg" TargetMode="External"/><Relationship Id="rId14" Type="http://schemas.openxmlformats.org/officeDocument/2006/relationships/hyperlink" Target="http://cs.autolexicon.net/obr_clanky/cs_dynamic_drive_001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583402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pl-PL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Stabilizátory a jejich funkce v systému</a:t>
                      </a:r>
                      <a:endParaRPr lang="cs-CZ" sz="12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Pružnost, zkrutné tyče,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přepružení, stabilita, náklon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pl-PL" sz="2400" b="1" dirty="0"/>
              <a:t>Stabilizátory a jejich funkce v systému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VY_32_INOVACE_13_263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pl-PL" sz="3100" dirty="0" smtClean="0"/>
              <a:t>Stabilizátory </a:t>
            </a:r>
            <a:r>
              <a:rPr lang="pl-PL" sz="3100" dirty="0"/>
              <a:t>a jejich funkce v systému</a:t>
            </a:r>
            <a:br>
              <a:rPr lang="pl-PL" sz="3100" dirty="0"/>
            </a:br>
            <a:r>
              <a:rPr lang="cs-CZ" sz="3100" dirty="0"/>
              <a:t/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Stabilizátory - torzní</a:t>
            </a:r>
            <a:endParaRPr lang="cs-CZ" sz="2400" dirty="0" smtClean="0"/>
          </a:p>
          <a:p>
            <a:pPr marL="0" indent="0">
              <a:buNone/>
            </a:pPr>
            <a:r>
              <a:rPr lang="cs-CZ" sz="2000" i="1" u="sng" dirty="0" smtClean="0"/>
              <a:t>Účel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Potlačení náklonu vozidla při průjezdem zatáčkou tak, aby byla všechna kola trvale ve styku s vozovkou.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i="1" u="sng" dirty="0" smtClean="0"/>
              <a:t>Umístění v konstrukci vozidla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Zkrutný stabilizátor je umístěn tak, aby působil v příčném směru na obě kola současně na téže nápravě.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Nejčastější provedení stabilizátoru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ve tvaru „U“ včetně pryžového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sz="2000" dirty="0" smtClean="0"/>
              <a:t>Uložení.</a:t>
            </a:r>
          </a:p>
          <a:p>
            <a:endParaRPr lang="cs-CZ" sz="22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	 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000" dirty="0"/>
              <a:t>			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365104"/>
            <a:ext cx="3744416" cy="21145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pl-PL" sz="2800" dirty="0"/>
              <a:t>Stabilizátory a jejich funkce v systému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1573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440000"/>
            <a:ext cx="7920880" cy="36379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ct val="20000"/>
              </a:spcBef>
            </a:pPr>
            <a:r>
              <a:rPr lang="cs-CZ" sz="2400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Konstrukce zkrutných stabilizátorů a jejich uložení v AUB</a:t>
            </a:r>
          </a:p>
          <a:p>
            <a:pPr lvl="0" algn="just">
              <a:spcBef>
                <a:spcPct val="20000"/>
              </a:spcBef>
            </a:pPr>
            <a:endParaRPr lang="cs-CZ" sz="2000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 algn="just">
              <a:spcBef>
                <a:spcPct val="20000"/>
              </a:spcBef>
            </a:pPr>
            <a:r>
              <a:rPr lang="cs-CZ" sz="2000" dirty="0" smtClean="0">
                <a:solidFill>
                  <a:prstClr val="black"/>
                </a:solidFill>
              </a:rPr>
              <a:t>Nejčastější provedení stabilizátoru moderních automobilů je zkrutná tyč ve tvaru písmene „U“.</a:t>
            </a:r>
          </a:p>
          <a:p>
            <a:pPr lvl="0" algn="just">
              <a:spcBef>
                <a:spcPct val="20000"/>
              </a:spcBef>
            </a:pPr>
            <a:r>
              <a:rPr lang="cs-CZ" sz="2000" dirty="0" smtClean="0">
                <a:solidFill>
                  <a:prstClr val="black"/>
                </a:solidFill>
              </a:rPr>
              <a:t>Uložení stabilizátoru je točně v pryžových blocích, které jsou připevněny pomocí páskových spojů k pomocnému rámu nebo nápravnici. Konce stabilizátoru jsou připevněny:	- na spodních ramenech</a:t>
            </a:r>
          </a:p>
          <a:p>
            <a:pPr lvl="0" algn="just">
              <a:spcBef>
                <a:spcPct val="20000"/>
              </a:spcBef>
            </a:pPr>
            <a:r>
              <a:rPr lang="cs-CZ" sz="2000" dirty="0">
                <a:solidFill>
                  <a:prstClr val="black"/>
                </a:solidFill>
              </a:rPr>
              <a:t>	</a:t>
            </a:r>
            <a:r>
              <a:rPr lang="cs-CZ" sz="2000" dirty="0" smtClean="0">
                <a:solidFill>
                  <a:prstClr val="black"/>
                </a:solidFill>
              </a:rPr>
              <a:t>			- na tlumiči (Mc Pharson)</a:t>
            </a:r>
          </a:p>
          <a:p>
            <a:pPr lvl="0" algn="just">
              <a:spcBef>
                <a:spcPct val="20000"/>
              </a:spcBef>
            </a:pPr>
            <a:r>
              <a:rPr lang="cs-CZ" sz="2000" dirty="0" smtClean="0">
                <a:solidFill>
                  <a:prstClr val="black"/>
                </a:solidFill>
              </a:rPr>
              <a:t>pomocí vzpěry s klouby nebo v pružném lůžku na spodních ramenech.</a:t>
            </a:r>
          </a:p>
          <a:p>
            <a:pPr lvl="0" algn="just">
              <a:spcBef>
                <a:spcPct val="20000"/>
              </a:spcBef>
            </a:pPr>
            <a:endParaRPr lang="cs-CZ" sz="2200" i="1" u="sng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739" y="4607222"/>
            <a:ext cx="2875149" cy="19637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741078"/>
            <a:ext cx="2895317" cy="19282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597063"/>
            <a:ext cx="2023492" cy="20234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pl-PL" sz="2800" dirty="0"/>
              <a:t>Stabilizátory a jejich funkce v systému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3013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Použití stabilizátoru v AUB</a:t>
            </a:r>
          </a:p>
          <a:p>
            <a:r>
              <a:rPr lang="cs-CZ" sz="2000" dirty="0" smtClean="0"/>
              <a:t>přední nápravy</a:t>
            </a:r>
          </a:p>
          <a:p>
            <a:r>
              <a:rPr lang="cs-CZ" sz="2000" dirty="0" smtClean="0"/>
              <a:t>zadní nápravy</a:t>
            </a:r>
          </a:p>
          <a:p>
            <a:r>
              <a:rPr lang="cs-CZ" sz="2000" dirty="0" smtClean="0"/>
              <a:t>obě nápravy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2837" y="1825621"/>
            <a:ext cx="3726783" cy="3043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65057"/>
            <a:ext cx="4248472" cy="2879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36096" y="5877272"/>
            <a:ext cx="21686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Alfa Romeo Giulietta 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699792" y="2132856"/>
            <a:ext cx="3820639" cy="115212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555776" y="2492896"/>
            <a:ext cx="288032" cy="2952328"/>
          </a:xfrm>
          <a:prstGeom prst="straightConnector1">
            <a:avLst/>
          </a:prstGeom>
          <a:ln w="254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274638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pl-PL" sz="2800" dirty="0"/>
              <a:t>Stabilizátory a jejich funkce v systému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Činnost stabilizátoru</a:t>
            </a:r>
          </a:p>
          <a:p>
            <a:pPr marL="0" indent="0">
              <a:buNone/>
            </a:pPr>
            <a:r>
              <a:rPr lang="cs-CZ" sz="2000" i="1" u="sng" dirty="0" smtClean="0"/>
              <a:t>Obě kola na nápravě přejíždí stejnou nerovnost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zkrutná tyč se pouze pootáčí v pryžovém uložení – bez krutu</a:t>
            </a:r>
          </a:p>
          <a:p>
            <a:pPr marL="0" indent="0">
              <a:buNone/>
            </a:pPr>
            <a:r>
              <a:rPr lang="cs-CZ" sz="2000" i="1" u="sng" dirty="0" smtClean="0"/>
              <a:t>Jedno kolo přejíždí nerovnost</a:t>
            </a:r>
            <a:r>
              <a:rPr lang="cs-CZ" sz="2000" dirty="0" smtClean="0"/>
              <a:t>:</a:t>
            </a:r>
          </a:p>
          <a:p>
            <a:pPr marL="0" indent="0" algn="just">
              <a:buNone/>
            </a:pPr>
            <a:r>
              <a:rPr lang="cs-CZ" sz="2000" dirty="0" smtClean="0"/>
              <a:t>u tohoto kola se konec (rameno) zkrutné tyče zvedá (natáčí) směrem k vozidlu do podběhu. Druhý konec zkrutné tyče ( rameno) se torzí nakrucuje a brání zvednutí protilehlého kola od vozovky – </a:t>
            </a:r>
            <a:r>
              <a:rPr lang="cs-CZ" sz="2000" i="1" u="sng" dirty="0" smtClean="0">
                <a:solidFill>
                  <a:srgbClr val="C00000"/>
                </a:solidFill>
              </a:rPr>
              <a:t>náklon karoserie se zmenší</a:t>
            </a:r>
          </a:p>
          <a:p>
            <a:pPr marL="0" indent="0">
              <a:buNone/>
            </a:pPr>
            <a:r>
              <a:rPr lang="cs-CZ" sz="2000" i="1" u="sng" dirty="0" smtClean="0"/>
              <a:t>Průjezd zatáčkou:</a:t>
            </a:r>
          </a:p>
          <a:p>
            <a:pPr marL="0" indent="0" algn="just">
              <a:buNone/>
            </a:pPr>
            <a:r>
              <a:rPr lang="cs-CZ" sz="2000" dirty="0" smtClean="0"/>
              <a:t>vnější pružiny se stlačují více než </a:t>
            </a:r>
            <a:r>
              <a:rPr lang="cs-CZ" sz="2000" dirty="0"/>
              <a:t>vnitřní pružiny. </a:t>
            </a:r>
            <a:r>
              <a:rPr lang="cs-CZ" sz="2000" dirty="0" smtClean="0"/>
              <a:t>Stabilizátor se </a:t>
            </a:r>
            <a:r>
              <a:rPr lang="cs-CZ" sz="2000" dirty="0"/>
              <a:t>snaží co nejvíce snížit rozdíl stlačení pružin na levé a pravé straně </a:t>
            </a:r>
            <a:r>
              <a:rPr lang="cs-CZ" sz="2000" dirty="0" smtClean="0"/>
              <a:t>nápravy - </a:t>
            </a:r>
            <a:r>
              <a:rPr lang="cs-CZ" sz="2000" dirty="0"/>
              <a:t>přenáší zatížení zavěšení vnějšího kola snížené o vlastní pružnost na zavěšení méně zatíženého kola vnitřního </a:t>
            </a:r>
            <a:r>
              <a:rPr lang="cs-CZ" sz="2000" dirty="0" smtClean="0"/>
              <a:t>– </a:t>
            </a:r>
            <a:r>
              <a:rPr lang="cs-CZ" sz="2000" i="1" u="sng" dirty="0" smtClean="0">
                <a:solidFill>
                  <a:srgbClr val="C00000"/>
                </a:solidFill>
              </a:rPr>
              <a:t>tím dochází ke </a:t>
            </a:r>
            <a:r>
              <a:rPr lang="cs-CZ" sz="2000" i="1" u="sng" dirty="0">
                <a:solidFill>
                  <a:srgbClr val="C00000"/>
                </a:solidFill>
              </a:rPr>
              <a:t>zvýšení </a:t>
            </a:r>
            <a:r>
              <a:rPr lang="cs-CZ" sz="2000" i="1" u="sng" dirty="0" smtClean="0">
                <a:solidFill>
                  <a:srgbClr val="C00000"/>
                </a:solidFill>
              </a:rPr>
              <a:t>tuhosti </a:t>
            </a:r>
            <a:r>
              <a:rPr lang="cs-CZ" sz="2000" i="1" u="sng" dirty="0">
                <a:solidFill>
                  <a:srgbClr val="C00000"/>
                </a:solidFill>
              </a:rPr>
              <a:t>zavěšení, zmenšení propérování a náklonu karoserie.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dirty="0" smtClean="0"/>
              <a:t>		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pl-PL" sz="2800" dirty="0"/>
              <a:t>Stabilizátory a jejich funkce v systému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2661" y="1412776"/>
            <a:ext cx="7920000" cy="5040000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i="1" u="sng" dirty="0" smtClean="0"/>
              <a:t>Tuhost stabilizátoru</a:t>
            </a:r>
            <a:r>
              <a:rPr lang="cs-CZ" sz="24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je dána - délkou ramen, průměrem zkrutné tyče a materiálem, z kterého je stabilizátor vyroben.</a:t>
            </a:r>
          </a:p>
          <a:p>
            <a:pPr marL="0" indent="0">
              <a:buNone/>
            </a:pPr>
            <a:r>
              <a:rPr lang="cs-CZ" sz="2000" dirty="0" smtClean="0"/>
              <a:t>Čím je tuhost stabilizátoru větší, tím menší je naklápění karoserie. </a:t>
            </a:r>
          </a:p>
          <a:p>
            <a:pPr marL="0" indent="0">
              <a:buNone/>
            </a:pPr>
            <a:r>
              <a:rPr lang="cs-CZ" sz="2000" i="1" u="sng" dirty="0" smtClean="0">
                <a:solidFill>
                  <a:srgbClr val="C00000"/>
                </a:solidFill>
              </a:rPr>
              <a:t>Velká tuhost stabilizátoru - více odlehčuje vnitřní kolo a tím se snižuje směrová stabilita vozidla</a:t>
            </a:r>
            <a:endParaRPr lang="cs-CZ" sz="2000" i="1" u="sng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Nevýhoda, která je vykompenzována výhodami stabilizátoru je:</a:t>
            </a:r>
          </a:p>
          <a:p>
            <a:r>
              <a:rPr lang="cs-CZ" sz="2000" dirty="0" smtClean="0"/>
              <a:t>snížení </a:t>
            </a:r>
            <a:r>
              <a:rPr lang="cs-CZ" sz="2000" dirty="0"/>
              <a:t>přilnavosti vnitřního kola při průjezdu </a:t>
            </a:r>
            <a:r>
              <a:rPr lang="cs-CZ" sz="2000" dirty="0" smtClean="0"/>
              <a:t>zatáčkou</a:t>
            </a:r>
          </a:p>
          <a:p>
            <a:r>
              <a:rPr lang="cs-CZ" sz="2000" dirty="0" smtClean="0"/>
              <a:t>při použití na předních nápravách dochází k </a:t>
            </a:r>
            <a:r>
              <a:rPr lang="cs-CZ" sz="2000" dirty="0" smtClean="0">
                <a:solidFill>
                  <a:srgbClr val="C00000"/>
                </a:solidFill>
              </a:rPr>
              <a:t>nedotáčivosti</a:t>
            </a:r>
          </a:p>
          <a:p>
            <a:r>
              <a:rPr lang="cs-CZ" sz="2000" dirty="0"/>
              <a:t>při použití na </a:t>
            </a:r>
            <a:r>
              <a:rPr lang="cs-CZ" sz="2000" dirty="0" smtClean="0"/>
              <a:t>zadních </a:t>
            </a:r>
            <a:r>
              <a:rPr lang="cs-CZ" sz="2000" dirty="0"/>
              <a:t>nápravách dochází </a:t>
            </a:r>
            <a:r>
              <a:rPr lang="cs-CZ" sz="2000" dirty="0" smtClean="0"/>
              <a:t>naopak k </a:t>
            </a:r>
            <a:r>
              <a:rPr lang="cs-CZ" sz="2000" dirty="0" smtClean="0">
                <a:solidFill>
                  <a:srgbClr val="C00000"/>
                </a:solidFill>
              </a:rPr>
              <a:t>přetáčivosti</a:t>
            </a:r>
          </a:p>
          <a:p>
            <a:r>
              <a:rPr lang="cs-CZ" sz="2000" dirty="0"/>
              <a:t>změna zkřižitelnosti karoserie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400" dirty="0" smtClean="0">
                <a:solidFill>
                  <a:srgbClr val="C00000"/>
                </a:solidFill>
              </a:rPr>
              <a:t>Použití </a:t>
            </a:r>
            <a:r>
              <a:rPr lang="cs-CZ" sz="2400" dirty="0">
                <a:solidFill>
                  <a:srgbClr val="C00000"/>
                </a:solidFill>
              </a:rPr>
              <a:t>klasického stabilizátoru na terénním vozidle </a:t>
            </a:r>
            <a:r>
              <a:rPr lang="cs-CZ" sz="2400" dirty="0" smtClean="0">
                <a:solidFill>
                  <a:srgbClr val="C00000"/>
                </a:solidFill>
              </a:rPr>
              <a:t>je nevhodné!!!</a:t>
            </a:r>
          </a:p>
          <a:p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pl-PL" sz="2800" dirty="0"/>
              <a:t>Stabilizátory a jejich funkce v systému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4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 uložení </a:t>
            </a:r>
            <a:r>
              <a:rPr lang="cs-CZ" sz="2400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stabilizátorů na </a:t>
            </a:r>
            <a:r>
              <a:rPr lang="cs-CZ" sz="24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nápravě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171" y="2056998"/>
            <a:ext cx="6886213" cy="4510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03648" y="6021288"/>
            <a:ext cx="3313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Přední náprava Tatra - stabilizátor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146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pl-PL" sz="2800" dirty="0"/>
              <a:t>Stabilizátory a jejich funkce v systému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4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 uložení </a:t>
            </a:r>
            <a:r>
              <a:rPr lang="cs-CZ" sz="2400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stabilizátoru na </a:t>
            </a:r>
            <a:r>
              <a:rPr lang="cs-CZ" sz="24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nápravě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1916832"/>
            <a:ext cx="6496496" cy="45962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47664" y="6165304"/>
            <a:ext cx="36302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Náprava typu Mc Pharson Opel Astra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99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pl-PL" sz="2800" dirty="0"/>
              <a:t>Stabilizátory a jejich funkce v systému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55034" y="1700808"/>
            <a:ext cx="7920880" cy="5040000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 uložení </a:t>
            </a: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stabilizátoru na </a:t>
            </a: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nápravě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endParaRPr lang="cs-CZ" sz="2000" dirty="0"/>
          </a:p>
          <a:p>
            <a:pPr marL="0" indent="0" algn="ctr">
              <a:buNone/>
            </a:pPr>
            <a:r>
              <a:rPr lang="cs-CZ" sz="2000" dirty="0" smtClean="0"/>
              <a:t>Přední náprava Chevrolet Corvette v úpravě Stingray 2014 – uložení stabilizátoru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251" y="2420888"/>
            <a:ext cx="8246663" cy="3096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187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8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pl-PL" sz="2800" dirty="0"/>
              <a:t>Stabilizátory a jejich funkce v systému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02556"/>
            <a:ext cx="7848871" cy="495520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možné způsoby provedení stabilizátorů</a:t>
            </a:r>
          </a:p>
          <a:p>
            <a:r>
              <a:rPr lang="cs-CZ" sz="2000" dirty="0" smtClean="0"/>
              <a:t>Zadní náprava může být u některých typů vozidel provedena tak, že přímo plní funkci stabilizátoru, zejména v koncepci motor v předu přední náhon, kde je většinou kliková náprava popř. spřažená kliková náprava. Nosník nápravy je ve tvaru „U“, v nosníku dochází k samotnému krutu.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652" y="3212974"/>
            <a:ext cx="4071172" cy="30533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353" y="3341729"/>
            <a:ext cx="3702290" cy="2795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864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8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pl-PL" sz="2800" dirty="0"/>
              <a:t>Stabilizátory a jejich funkce v systému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02556"/>
            <a:ext cx="7848871" cy="495520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Kapalinový (olejový) stabilizátor</a:t>
            </a:r>
          </a:p>
          <a:p>
            <a:r>
              <a:rPr lang="cs-CZ" sz="2000" dirty="0" smtClean="0"/>
              <a:t>Je založený na principu dvou válců (podobné tlumičům), které jsou navzájem spojeny potrubím. Jedno potrubí vede z prostoru nad pístem a je přivedeno do druhého pístu do prostoru pod pístem a obráceně. Tím je dosaženo stabilizačního účinku. </a:t>
            </a:r>
            <a:r>
              <a:rPr lang="cs-CZ" sz="2000" dirty="0" smtClean="0">
                <a:solidFill>
                  <a:srgbClr val="FF0000"/>
                </a:solidFill>
              </a:rPr>
              <a:t>Kapalinové stabilizátory se jako takové již nepoužívají</a:t>
            </a:r>
            <a:r>
              <a:rPr lang="cs-CZ" sz="2000" dirty="0" smtClean="0"/>
              <a:t>. U některých </a:t>
            </a:r>
          </a:p>
          <a:p>
            <a:r>
              <a:rPr lang="cs-CZ" sz="2000" dirty="0" smtClean="0"/>
              <a:t>typů vozidel řídí stabilizaci</a:t>
            </a:r>
          </a:p>
          <a:p>
            <a:r>
              <a:rPr lang="cs-CZ" sz="2000" dirty="0" smtClean="0"/>
              <a:t>elektronika podle způsobu</a:t>
            </a:r>
          </a:p>
          <a:p>
            <a:r>
              <a:rPr lang="cs-CZ" sz="2000" dirty="0" smtClean="0"/>
              <a:t>jízdy vozidla.</a:t>
            </a:r>
          </a:p>
          <a:p>
            <a:endParaRPr lang="cs-CZ" sz="2200" dirty="0" smtClean="0"/>
          </a:p>
          <a:p>
            <a:r>
              <a:rPr lang="cs-CZ" sz="2000" dirty="0" smtClean="0"/>
              <a:t>Elektronicky stavitelný </a:t>
            </a:r>
          </a:p>
          <a:p>
            <a:r>
              <a:rPr lang="cs-CZ" sz="2000" dirty="0" smtClean="0"/>
              <a:t>stabilizátor se zkrutnými</a:t>
            </a:r>
          </a:p>
          <a:p>
            <a:r>
              <a:rPr lang="cs-CZ" sz="2000" dirty="0" smtClean="0"/>
              <a:t>tyčemi a s kapalinovým</a:t>
            </a:r>
          </a:p>
          <a:p>
            <a:r>
              <a:rPr lang="cs-CZ" sz="2000" dirty="0" smtClean="0"/>
              <a:t>nastavovačem – řízeno</a:t>
            </a:r>
          </a:p>
          <a:p>
            <a:r>
              <a:rPr lang="cs-CZ" sz="2000" dirty="0" smtClean="0"/>
              <a:t>elektronicky dle způsobu</a:t>
            </a:r>
          </a:p>
          <a:p>
            <a:r>
              <a:rPr lang="cs-CZ" sz="2000" dirty="0" smtClean="0"/>
              <a:t>jízdy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					</a:t>
            </a:r>
            <a:endParaRPr lang="cs-CZ" sz="2000" dirty="0"/>
          </a:p>
        </p:txBody>
      </p:sp>
      <p:pic>
        <p:nvPicPr>
          <p:cNvPr id="1026" name="Picture 2" descr="C:\Users\LH\Documents\DUM\07-ls-600h-f-sport-stabiliz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986" y="3011051"/>
            <a:ext cx="4738422" cy="3512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635896" y="3212976"/>
            <a:ext cx="17104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Lexus 600HF sport</a:t>
            </a:r>
            <a:endParaRPr lang="cs-CZ" sz="1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2318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8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pl-PL" sz="2800" dirty="0"/>
              <a:t>Stabilizátory a jejich funkce v systému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7" y="1437200"/>
            <a:ext cx="7848871" cy="495520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2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Elektronicky řízené stabilizátory „Dynamic Drive“ BMW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Systém aktivní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bezpečnosti</a:t>
            </a:r>
            <a:r>
              <a:rPr lang="cs-CZ" dirty="0" smtClean="0"/>
              <a:t>, jak</a:t>
            </a:r>
          </a:p>
          <a:p>
            <a:r>
              <a:rPr lang="cs-CZ" dirty="0" smtClean="0"/>
              <a:t>vyplývá z obrázku</a:t>
            </a:r>
          </a:p>
          <a:p>
            <a:r>
              <a:rPr lang="cs-CZ" dirty="0" smtClean="0"/>
              <a:t>Systém potlačuje </a:t>
            </a:r>
          </a:p>
          <a:p>
            <a:r>
              <a:rPr lang="cs-CZ" dirty="0" smtClean="0"/>
              <a:t>náklon karoserie</a:t>
            </a:r>
          </a:p>
          <a:p>
            <a:r>
              <a:rPr lang="cs-CZ" dirty="0" smtClean="0"/>
              <a:t>při průjezdu</a:t>
            </a:r>
            <a:endParaRPr lang="cs-CZ" dirty="0"/>
          </a:p>
          <a:p>
            <a:r>
              <a:rPr lang="cs-CZ" dirty="0" smtClean="0"/>
              <a:t>zatáčkou.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/>
              <a:t>	</a:t>
            </a:r>
            <a:r>
              <a:rPr lang="cs-CZ" sz="2000" dirty="0" smtClean="0"/>
              <a:t>		</a:t>
            </a:r>
          </a:p>
          <a:p>
            <a:r>
              <a:rPr lang="cs-CZ" sz="2000" dirty="0" smtClean="0"/>
              <a:t>			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					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1916832"/>
            <a:ext cx="7848871" cy="22212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5" y="4138063"/>
            <a:ext cx="6048673" cy="22852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677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se zkrutnými stabilizátory. Zkrutné stabilizátory jsou základem současných podvozků  osobních a nákladních vozidel, a s jejich současným použitím v konstrukci stavby  vozidel. Prezentace také poukazuje na nové elektronické systémy stabilizace vozidel.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Jaký účel má stabilizátor v konstrukci podvozku vozidel?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Jakým způsobem je umístěn zkrutný stabilizátor ve vozidle?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Na čem závisí tuhost stabilizátoru?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Výukové sešity BOSCH pro pedagogické pracovníky. 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pPr algn="just"/>
            <a:r>
              <a:rPr lang="cs-CZ" dirty="0" smtClean="0">
                <a:solidFill>
                  <a:prstClr val="black"/>
                </a:solidFill>
              </a:rPr>
              <a:t>V prezentaci použity vlastní citace a fotografie, vyjma fotografií z volně dostupných zdrojů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</a:p>
          <a:p>
            <a:r>
              <a:rPr lang="cs-CZ" sz="12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www.autoprofiteam.cz/podvozky/6/small/5.jpg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5"/>
              </a:rPr>
              <a:t>http://www.qclt.com/html/%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E6%A0%87%E8%87%B4307_607%E7%BB%B4%E4%BF%AE%E6%89%8B%E5%86%8C/607/images/b/b3bka9yc.gif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www.automatejcek.cz/Upload/2004/1351254739134258.jpg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www.auto-novinky.cz/wp-content/2010/02/Alfa_Romeo_Giulietta_02-300x245.jpg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www.auto-novinky.cz/wp-content/2010/02/Alfa_Romeo_Giulietta_03.jpg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www.automobilrevue.cz/obrazek/5110df796fb8a/07-ls-600h-f-sport-stabilizer.jpg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0"/>
              </a:rPr>
              <a:t>www.tatra.cz/cache/images/galleryPreviewBig/04_odpruzeni-3_vzduchove.png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1"/>
              </a:rPr>
              <a:t>www.automobilrevue.cz/obrazek/4f54cc82dd15f/05-front.jpg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2"/>
              </a:rPr>
              <a:t>cs.autolexicon.net/obr_clanky/cs_lichobeznikova_naprava_008.jpg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3"/>
              </a:rPr>
              <a:t>hhttp://</a:t>
            </a:r>
            <a:r>
              <a:rPr lang="cs-CZ" sz="1200" dirty="0" smtClean="0">
                <a:solidFill>
                  <a:prstClr val="black"/>
                </a:solidFill>
                <a:hlinkClick r:id="rId13"/>
              </a:rPr>
              <a:t>cs.autolexicon.net/obr_clanky/cs_dynamic_drive_0021.jpg</a:t>
            </a:r>
          </a:p>
          <a:p>
            <a:r>
              <a:rPr lang="cs-CZ" sz="1200" dirty="0" smtClean="0">
                <a:solidFill>
                  <a:prstClr val="black"/>
                </a:solidFill>
                <a:hlinkClick r:id="rId13"/>
              </a:rPr>
              <a:t>ttp</a:t>
            </a:r>
            <a:r>
              <a:rPr lang="cs-CZ" sz="1200" dirty="0">
                <a:solidFill>
                  <a:prstClr val="black"/>
                </a:solidFill>
                <a:hlinkClick r:id="rId13"/>
              </a:rPr>
              <a:t>://</a:t>
            </a:r>
            <a:r>
              <a:rPr lang="cs-CZ" sz="1200" dirty="0" smtClean="0">
                <a:solidFill>
                  <a:prstClr val="black"/>
                </a:solidFill>
                <a:hlinkClick r:id="rId13"/>
              </a:rPr>
              <a:t>cs.autolexicon.net/obr_clanky/cs_klikova_naprava_004.jpg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4"/>
              </a:rPr>
              <a:t>cs.autolexicon.net/obr_clanky/cs_dynamic_drive_0012.jpg</a:t>
            </a:r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7011</TotalTime>
  <Words>874</Words>
  <Application>Microsoft Office PowerPoint</Application>
  <PresentationFormat>Předvádění na obrazovce (4:3)</PresentationFormat>
  <Paragraphs>223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 Stabilizátory a jejich funkce v systému  </vt:lpstr>
      <vt:lpstr>Stabilizátory a jejich funkce v systému</vt:lpstr>
      <vt:lpstr>Stabilizátory a jejich funkce v systému</vt:lpstr>
      <vt:lpstr>Stabilizátory a jejich funkce v systému</vt:lpstr>
      <vt:lpstr>Stabilizátory a jejich funkce v systému</vt:lpstr>
      <vt:lpstr>Stabilizátory a jejich funkce v systému</vt:lpstr>
      <vt:lpstr>Stabilizátory a jejich funkce v systému</vt:lpstr>
      <vt:lpstr>Stabilizátory a jejich funkce v systému</vt:lpstr>
      <vt:lpstr>Stabilizátory a jejich funkce v systému</vt:lpstr>
      <vt:lpstr>Stabilizátory a jejich funkce v systému</vt:lpstr>
      <vt:lpstr>Stabilizátory a jejich funkce v systému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LH</cp:lastModifiedBy>
  <cp:revision>473</cp:revision>
  <dcterms:created xsi:type="dcterms:W3CDTF">2010-11-01T23:40:31Z</dcterms:created>
  <dcterms:modified xsi:type="dcterms:W3CDTF">2014-01-12T15:51:14Z</dcterms:modified>
</cp:coreProperties>
</file>