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66" r:id="rId4"/>
    <p:sldId id="268" r:id="rId5"/>
    <p:sldId id="270" r:id="rId6"/>
    <p:sldId id="274" r:id="rId7"/>
    <p:sldId id="269" r:id="rId8"/>
    <p:sldId id="27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FF99"/>
    <a:srgbClr val="FF7171"/>
    <a:srgbClr val="FFFF66"/>
    <a:srgbClr val="FFA3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FDF40D4-147E-4EF0-9B1D-55A1644DDA0B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Genetika populací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033235"/>
              </p:ext>
            </p:extLst>
          </p:nvPr>
        </p:nvGraphicFramePr>
        <p:xfrm>
          <a:off x="1475656" y="908720"/>
          <a:ext cx="6696744" cy="433849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</a:t>
                      </a:r>
                      <a:r>
                        <a:rPr lang="cs-CZ" sz="1100" dirty="0" err="1" smtClean="0">
                          <a:effectLst/>
                        </a:rPr>
                        <a:t>BIO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dirty="0" err="1" smtClean="0">
                          <a:effectLst/>
                        </a:rPr>
                        <a:t>oktava</a:t>
                      </a:r>
                      <a:r>
                        <a:rPr lang="cs-CZ" sz="1100" dirty="0" smtClean="0">
                          <a:effectLst/>
                        </a:rPr>
                        <a:t> –</a:t>
                      </a:r>
                      <a:r>
                        <a:rPr lang="cs-CZ" sz="1100" baseline="0" dirty="0" smtClean="0">
                          <a:effectLst/>
                        </a:rPr>
                        <a:t> 32_genetika populací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populací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 materiálu jsou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stručně ukázány rozdíly mezi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autogamickými a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allogamickými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populacemi, vysvětlena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Hardyova-Weinbergova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rovnováha a způsob výpočtu frekvencí alel a genotypů v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panmiktické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populaci.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836712"/>
            <a:ext cx="806489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soubor jedinců téhož druhu, které žijí na určitém stanovišti v určitém čase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soubor jedinců téhož druhu, kteří jsou vzájemně příbuzní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genofond = soubor všech alel všech jedinců v populaci 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alelové a genotypové frekvence = sledujeme výskyt alel v populaci 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fenotypové frekvence = sledujeme výskyt fenotypů v populaci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Autogamická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populace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složená z jedinců, kteří se rozmnožují samooplozením (autogamií)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např. samosprašné rostliny</a:t>
            </a:r>
          </a:p>
          <a:p>
            <a:pPr>
              <a:spcAft>
                <a:spcPts val="600"/>
              </a:spcAft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Allogamická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populace</a:t>
            </a:r>
          </a:p>
          <a:p>
            <a:pPr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složená z jedinců, kteří vznikají splynutím dvou gamet od dvou různých jedinců</a:t>
            </a:r>
          </a:p>
          <a:p>
            <a:pPr>
              <a:spcAft>
                <a:spcPts val="600"/>
              </a:spcAft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Panmiktická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populace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zvláštní případ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allogamické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populace – je nekonečně velká a párují se v ní jedinci zcela náhodně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Populace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9020" y="161925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Genofond v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autogamické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populaci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1763688" y="1628800"/>
            <a:ext cx="4608512" cy="461665"/>
            <a:chOff x="1547664" y="4077072"/>
            <a:chExt cx="4608512" cy="461665"/>
          </a:xfrm>
        </p:grpSpPr>
        <p:sp>
          <p:nvSpPr>
            <p:cNvPr id="41" name="TextovéPole 40"/>
            <p:cNvSpPr txBox="1"/>
            <p:nvPr/>
          </p:nvSpPr>
          <p:spPr>
            <a:xfrm>
              <a:off x="1547664" y="4077072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491880" y="4077072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508104" y="4077072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259632" y="2060848"/>
            <a:ext cx="864096" cy="1243880"/>
            <a:chOff x="1115616" y="4538737"/>
            <a:chExt cx="864096" cy="1243880"/>
          </a:xfrm>
        </p:grpSpPr>
        <p:sp>
          <p:nvSpPr>
            <p:cNvPr id="45" name="TextovéPole 44"/>
            <p:cNvSpPr txBox="1"/>
            <p:nvPr/>
          </p:nvSpPr>
          <p:spPr>
            <a:xfrm>
              <a:off x="1115616" y="5013176"/>
              <a:ext cx="86409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100%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46" name="Přímá spojovací šipka 45"/>
            <p:cNvCxnSpPr>
              <a:endCxn id="45" idx="0"/>
            </p:cNvCxnSpPr>
            <p:nvPr/>
          </p:nvCxnSpPr>
          <p:spPr>
            <a:xfrm flipH="1">
              <a:off x="1547664" y="4538737"/>
              <a:ext cx="324036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2195736" y="2060848"/>
            <a:ext cx="3672408" cy="1243880"/>
            <a:chOff x="2051720" y="4538737"/>
            <a:chExt cx="3672408" cy="1243880"/>
          </a:xfrm>
        </p:grpSpPr>
        <p:sp>
          <p:nvSpPr>
            <p:cNvPr id="48" name="TextovéPole 47"/>
            <p:cNvSpPr txBox="1"/>
            <p:nvPr/>
          </p:nvSpPr>
          <p:spPr>
            <a:xfrm>
              <a:off x="2051720" y="5013176"/>
              <a:ext cx="72008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25%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491880" y="5013176"/>
              <a:ext cx="64807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50%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5076056" y="5013176"/>
              <a:ext cx="64807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25%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51" name="Přímá spojovací šipka 50"/>
            <p:cNvCxnSpPr>
              <a:endCxn id="48" idx="0"/>
            </p:cNvCxnSpPr>
            <p:nvPr/>
          </p:nvCxnSpPr>
          <p:spPr>
            <a:xfrm flipH="1">
              <a:off x="2411760" y="4538737"/>
              <a:ext cx="1404156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šipka 51"/>
            <p:cNvCxnSpPr>
              <a:endCxn id="49" idx="0"/>
            </p:cNvCxnSpPr>
            <p:nvPr/>
          </p:nvCxnSpPr>
          <p:spPr>
            <a:xfrm>
              <a:off x="3815916" y="4538737"/>
              <a:ext cx="0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šipka 52"/>
            <p:cNvCxnSpPr/>
            <p:nvPr/>
          </p:nvCxnSpPr>
          <p:spPr>
            <a:xfrm>
              <a:off x="3815916" y="4538737"/>
              <a:ext cx="1476164" cy="546447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5940152" y="2060848"/>
            <a:ext cx="972108" cy="1243880"/>
            <a:chOff x="5832140" y="4538737"/>
            <a:chExt cx="972108" cy="1243880"/>
          </a:xfrm>
        </p:grpSpPr>
        <p:sp>
          <p:nvSpPr>
            <p:cNvPr id="55" name="TextovéPole 54"/>
            <p:cNvSpPr txBox="1"/>
            <p:nvPr/>
          </p:nvSpPr>
          <p:spPr>
            <a:xfrm>
              <a:off x="6012160" y="5013176"/>
              <a:ext cx="7920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100%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56" name="Přímá spojovací šipka 55"/>
            <p:cNvCxnSpPr/>
            <p:nvPr/>
          </p:nvCxnSpPr>
          <p:spPr>
            <a:xfrm>
              <a:off x="5832140" y="4538737"/>
              <a:ext cx="396044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971600" y="3212976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4               1                      2                       1             4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07504" y="685145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předpokládáme, že každý jedinec produkuje stejně početné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potomstvo (např. 4 potomky)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začátku jsou všechny tři možné genotypy stejně početné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Pravá složená závorka 58"/>
          <p:cNvSpPr/>
          <p:nvPr/>
        </p:nvSpPr>
        <p:spPr>
          <a:xfrm rot="5400000">
            <a:off x="1763688" y="2924944"/>
            <a:ext cx="216024" cy="13681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ravá složená závorka 59"/>
          <p:cNvSpPr/>
          <p:nvPr/>
        </p:nvSpPr>
        <p:spPr>
          <a:xfrm rot="5400000">
            <a:off x="6084168" y="2924944"/>
            <a:ext cx="216024" cy="13681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1115616" y="3645024"/>
            <a:ext cx="864096" cy="1243880"/>
            <a:chOff x="1115616" y="4538737"/>
            <a:chExt cx="864096" cy="1243880"/>
          </a:xfrm>
        </p:grpSpPr>
        <p:sp>
          <p:nvSpPr>
            <p:cNvPr id="62" name="TextovéPole 61"/>
            <p:cNvSpPr txBox="1"/>
            <p:nvPr/>
          </p:nvSpPr>
          <p:spPr>
            <a:xfrm>
              <a:off x="1115616" y="5013176"/>
              <a:ext cx="86409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100%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3" name="Přímá spojovací šipka 62"/>
            <p:cNvCxnSpPr>
              <a:endCxn id="62" idx="0"/>
            </p:cNvCxnSpPr>
            <p:nvPr/>
          </p:nvCxnSpPr>
          <p:spPr>
            <a:xfrm flipH="1">
              <a:off x="1547664" y="4538737"/>
              <a:ext cx="324036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2195736" y="3645024"/>
            <a:ext cx="3672408" cy="1243880"/>
            <a:chOff x="2051720" y="4538737"/>
            <a:chExt cx="3672408" cy="1243880"/>
          </a:xfrm>
        </p:grpSpPr>
        <p:sp>
          <p:nvSpPr>
            <p:cNvPr id="65" name="TextovéPole 64"/>
            <p:cNvSpPr txBox="1"/>
            <p:nvPr/>
          </p:nvSpPr>
          <p:spPr>
            <a:xfrm>
              <a:off x="2051720" y="5013176"/>
              <a:ext cx="72008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25%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3491880" y="5013176"/>
              <a:ext cx="64807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50%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5076056" y="5013176"/>
              <a:ext cx="64807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25%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8" name="Přímá spojovací šipka 67"/>
            <p:cNvCxnSpPr>
              <a:endCxn id="65" idx="0"/>
            </p:cNvCxnSpPr>
            <p:nvPr/>
          </p:nvCxnSpPr>
          <p:spPr>
            <a:xfrm flipH="1">
              <a:off x="2411760" y="4538737"/>
              <a:ext cx="1404156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šipka 68"/>
            <p:cNvCxnSpPr>
              <a:endCxn id="66" idx="0"/>
            </p:cNvCxnSpPr>
            <p:nvPr/>
          </p:nvCxnSpPr>
          <p:spPr>
            <a:xfrm>
              <a:off x="3815916" y="4538737"/>
              <a:ext cx="0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šipka 69"/>
            <p:cNvCxnSpPr/>
            <p:nvPr/>
          </p:nvCxnSpPr>
          <p:spPr>
            <a:xfrm>
              <a:off x="3815916" y="4538737"/>
              <a:ext cx="1476164" cy="546447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6156176" y="3645024"/>
            <a:ext cx="972108" cy="1243880"/>
            <a:chOff x="5832140" y="4538737"/>
            <a:chExt cx="972108" cy="1243880"/>
          </a:xfrm>
        </p:grpSpPr>
        <p:sp>
          <p:nvSpPr>
            <p:cNvPr id="72" name="TextovéPole 71"/>
            <p:cNvSpPr txBox="1"/>
            <p:nvPr/>
          </p:nvSpPr>
          <p:spPr>
            <a:xfrm>
              <a:off x="6012160" y="5013176"/>
              <a:ext cx="7920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 smtClean="0">
                <a:latin typeface="Times New Roman" pitchFamily="18" charset="0"/>
                <a:cs typeface="Times New Roman" pitchFamily="18" charset="0"/>
              </a:endParaRPr>
            </a:p>
            <a:p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100%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73" name="Přímá spojovací šipka 72"/>
            <p:cNvCxnSpPr/>
            <p:nvPr/>
          </p:nvCxnSpPr>
          <p:spPr>
            <a:xfrm>
              <a:off x="5832140" y="4538737"/>
              <a:ext cx="396044" cy="4744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" name="TextovéPole 73"/>
          <p:cNvSpPr txBox="1"/>
          <p:nvPr/>
        </p:nvSpPr>
        <p:spPr>
          <a:xfrm>
            <a:off x="1043608" y="4869160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20             2                      4                     2             20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308304" y="3284984"/>
            <a:ext cx="1296144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16,7%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7308304" y="4797152"/>
            <a:ext cx="1296144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8,3%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39552" y="5517232"/>
            <a:ext cx="8136904" cy="830997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Postupně je populace složená ze dvou homozygotních linií s minimem heterozygotů.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308304" y="1700808"/>
            <a:ext cx="1296144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33,3%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92280" y="718293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Frekvence heterozygotů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7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7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build="allAtOnce"/>
      <p:bldP spid="58" grpId="0" build="allAtOnce"/>
      <p:bldP spid="59" grpId="0" animBg="1"/>
      <p:bldP spid="60" grpId="0" animBg="1"/>
      <p:bldP spid="74" grpId="0" build="allAtOnce"/>
      <p:bldP spid="75" grpId="0" build="allAtOnce" animBg="1"/>
      <p:bldP spid="76" grpId="0" build="allAtOnce" animBg="1"/>
      <p:bldP spid="77" grpId="0" build="allAtOnce" animBg="1"/>
      <p:bldP spid="78" grpId="0" build="allAtOnce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ovéPole 66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Genofond v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panmiktické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populaci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39552" y="1196752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předpokládáme stále stejnou pravděpodobnost křížení jakýchkoli dvou jedinců opačného pohlaví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nejsou nenadálé vnější vlivy prostředí, neprobíhá migrace, selekce ani mutace 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827584" y="3140968"/>
            <a:ext cx="7488832" cy="1200329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Frekvence alel, frekvence homozygotů i heterozygotů jsou ve stabilní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panmiktické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populaci stálé i při vysokém počtu křížení.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 build="p"/>
      <p:bldP spid="73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ovéPole 66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Genofond v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panmiktické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populaci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39552" y="1052736"/>
            <a:ext cx="79928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Hardyův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Weinbergův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zákon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 = frekvence alely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(zastoupení gamet nesoucích dominantní alelu)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q = frekvence alely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(zastoupení gamet nesoucích  recesivní alelu)</a:t>
            </a:r>
          </a:p>
          <a:p>
            <a:pPr lvl="5">
              <a:lnSpc>
                <a:spcPct val="12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 + q = 1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určuji pravděpodobnosti, že se potkají gamety</a:t>
            </a:r>
          </a:p>
          <a:p>
            <a:pPr marL="914400" lvl="1" indent="-457200">
              <a:lnSpc>
                <a:spcPct val="120000"/>
              </a:lnSpc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nesoucí obě dominantní alelu = p*p = 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   </a:t>
            </a:r>
          </a:p>
          <a:p>
            <a:pPr marL="914400" lvl="1" indent="-457200">
              <a:lnSpc>
                <a:spcPct val="120000"/>
              </a:lnSpc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první nese dominantní a druhá recesivní = p*q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první nese recesivní a druhá dominantní = q*p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c)    nesoucí obě recesivní alelu = q*q = q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    </a:t>
            </a:r>
          </a:p>
          <a:p>
            <a:pPr marL="914400" lvl="1" indent="-457200">
              <a:lnSpc>
                <a:spcPct val="120000"/>
              </a:lnSpc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0" lvl="5" indent="-457200">
              <a:lnSpc>
                <a:spcPct val="12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+ 2pq + q</a:t>
            </a:r>
            <a:r>
              <a:rPr lang="cs-CZ" sz="20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= 1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899592" y="5013176"/>
            <a:ext cx="1944216" cy="1375703"/>
            <a:chOff x="899592" y="5013176"/>
            <a:chExt cx="1944216" cy="1375703"/>
          </a:xfrm>
        </p:grpSpPr>
        <p:sp>
          <p:nvSpPr>
            <p:cNvPr id="6" name="TextovéPole 5"/>
            <p:cNvSpPr txBox="1"/>
            <p:nvPr/>
          </p:nvSpPr>
          <p:spPr>
            <a:xfrm>
              <a:off x="899592" y="5373216"/>
              <a:ext cx="1656184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frekvence</a:t>
              </a:r>
            </a:p>
            <a:p>
              <a:pPr algn="ctr"/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dominantního homozygota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0" name="Přímá spojovací šipka 9"/>
            <p:cNvCxnSpPr/>
            <p:nvPr/>
          </p:nvCxnSpPr>
          <p:spPr>
            <a:xfrm flipH="1">
              <a:off x="1763688" y="5013176"/>
              <a:ext cx="1080120" cy="36004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2699792" y="5013176"/>
            <a:ext cx="1656184" cy="1139934"/>
            <a:chOff x="2699792" y="5013176"/>
            <a:chExt cx="1656184" cy="1139934"/>
          </a:xfrm>
        </p:grpSpPr>
        <p:sp>
          <p:nvSpPr>
            <p:cNvPr id="7" name="TextovéPole 6"/>
            <p:cNvSpPr txBox="1"/>
            <p:nvPr/>
          </p:nvSpPr>
          <p:spPr>
            <a:xfrm>
              <a:off x="2699792" y="5445224"/>
              <a:ext cx="16561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frekvence</a:t>
              </a:r>
            </a:p>
            <a:p>
              <a:pPr algn="ctr"/>
              <a:r>
                <a:rPr lang="cs-CZ" sz="2000" dirty="0" err="1" smtClean="0">
                  <a:latin typeface="Times New Roman" pitchFamily="18" charset="0"/>
                  <a:cs typeface="Times New Roman" pitchFamily="18" charset="0"/>
                </a:rPr>
                <a:t>heterozygota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4" name="Přímá spojovací šipka 13"/>
            <p:cNvCxnSpPr/>
            <p:nvPr/>
          </p:nvCxnSpPr>
          <p:spPr>
            <a:xfrm>
              <a:off x="3635896" y="5013176"/>
              <a:ext cx="0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4283968" y="4941168"/>
            <a:ext cx="1872208" cy="1447711"/>
            <a:chOff x="4283968" y="4941168"/>
            <a:chExt cx="1872208" cy="1447711"/>
          </a:xfrm>
        </p:grpSpPr>
        <p:sp>
          <p:nvSpPr>
            <p:cNvPr id="8" name="TextovéPole 7"/>
            <p:cNvSpPr txBox="1"/>
            <p:nvPr/>
          </p:nvSpPr>
          <p:spPr>
            <a:xfrm>
              <a:off x="4499992" y="5373216"/>
              <a:ext cx="1656184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frekvence</a:t>
              </a:r>
            </a:p>
            <a:p>
              <a:pPr algn="ctr"/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recesivního homozygota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6" name="Přímá spojovací šipka 15"/>
            <p:cNvCxnSpPr/>
            <p:nvPr/>
          </p:nvCxnSpPr>
          <p:spPr>
            <a:xfrm>
              <a:off x="4283968" y="4941168"/>
              <a:ext cx="936104" cy="43204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Panmiktická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populace – příklady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320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908720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600"/>
              </a:spcAft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Levorukost (schopnost lépe vládnout levou rukou) je úplně recesivní vůči pravorukosti. Tato vlastnost je řízena jedním párem alel. V uzavřené populaci bylo nalezeno 9% leváků. Jaké je genotypové složení této populace? Jaké jsou frekvence výskytu obou alel?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276872"/>
            <a:ext cx="2880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– pravák</a:t>
            </a:r>
          </a:p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levák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A ….. p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a ……q</a:t>
            </a: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461374"/>
              </p:ext>
            </p:extLst>
          </p:nvPr>
        </p:nvGraphicFramePr>
        <p:xfrm>
          <a:off x="3851920" y="2204864"/>
          <a:ext cx="4680520" cy="1493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6184"/>
                <a:gridCol w="1728192"/>
                <a:gridCol w="1296144"/>
              </a:tblGrid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možný genotyp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člen H-W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rovnice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levák (9%)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000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pravák (91 %)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2pq + p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000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2843808" y="3861048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0,09 …..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q = 0,3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 + q = 1……p + 0,3 = 1 …..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 = 0,7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0,7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0,49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2pq = 2*0,7*0,3 =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0,42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5589240"/>
            <a:ext cx="7992888" cy="1015663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populaci je 49% dominantních homozygotů, 42% heterozygotů a 9% recesivních homozygotů.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dominantní alely je 70%, frekvence recesivní je 30%.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22" grpId="0" build="allAtOnce"/>
      <p:bldP spid="25" grpId="0" build="p"/>
      <p:bldP spid="26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628800"/>
            <a:ext cx="34261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……..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……..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q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  ………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V ČR bylo zjištěno, že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42% má krevní skupinu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18% má krevní skupinu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8% má krevní skupinu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AB a 32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% obyvatel má krevní skupinu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0.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jsou frekvence výskytu alel určujících krevní skupiny systému AB0 v ČR?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780928"/>
            <a:ext cx="3600400" cy="1200329"/>
          </a:xfrm>
          <a:prstGeom prst="rect">
            <a:avLst/>
          </a:prstGeom>
          <a:solidFill>
            <a:srgbClr val="CCECFF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20000"/>
              </a:lnSpc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Hardyova-Weinbergova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rovnice:</a:t>
            </a:r>
          </a:p>
          <a:p>
            <a:pPr algn="ctr">
              <a:lnSpc>
                <a:spcPct val="120000"/>
              </a:lnSpc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(p + q + r)</a:t>
            </a:r>
            <a:r>
              <a:rPr lang="cs-CZ" sz="2000" baseline="30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1</a:t>
            </a:r>
          </a:p>
          <a:p>
            <a:pPr algn="ctr">
              <a:lnSpc>
                <a:spcPct val="12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+ q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+ r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+ 2pq + 2pr + 2qr = 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681220"/>
              </p:ext>
            </p:extLst>
          </p:nvPr>
        </p:nvGraphicFramePr>
        <p:xfrm>
          <a:off x="4499992" y="1700808"/>
          <a:ext cx="4320478" cy="2286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82252"/>
                <a:gridCol w="1442676"/>
                <a:gridCol w="1495550"/>
              </a:tblGrid>
              <a:tr h="370840">
                <a:tc>
                  <a:txBody>
                    <a:bodyPr/>
                    <a:lstStyle/>
                    <a:p>
                      <a:endParaRPr lang="cs-CZ" sz="2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krevní 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sk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možný genotyp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člen H-W rovnice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0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(32%)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 (42 %)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  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+ 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2pr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B (18 %)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 + 2qr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AB (8 %)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0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000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2pq</a:t>
                      </a:r>
                      <a:endParaRPr lang="cs-CZ" sz="2000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4509120"/>
            <a:ext cx="18419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0,32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 = 0,566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509120"/>
            <a:ext cx="33644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+ 2pr = 0,42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+ 1,132p – 0,42 = 0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 = 0,294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4509120"/>
            <a:ext cx="20156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2pq = 0,08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q = 0,14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733256"/>
            <a:ext cx="7992888" cy="400110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ČR je frekvence alely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56,6%, alely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29,4% a alely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B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14%.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 animBg="1"/>
      <p:bldP spid="6" grpId="0" build="p"/>
      <p:bldP spid="7" grpId="0" build="p"/>
      <p:bldP spid="8" grpId="0" build="p"/>
      <p:bldP spid="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1307</TotalTime>
  <Words>828</Words>
  <Application>Microsoft Office PowerPoint</Application>
  <PresentationFormat>Předvádění na obrazovce (4:3)</PresentationFormat>
  <Paragraphs>151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150</cp:revision>
  <dcterms:created xsi:type="dcterms:W3CDTF">2013-09-11T07:00:04Z</dcterms:created>
  <dcterms:modified xsi:type="dcterms:W3CDTF">2014-01-24T14:08:31Z</dcterms:modified>
</cp:coreProperties>
</file>