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7" r:id="rId2"/>
    <p:sldId id="258" r:id="rId3"/>
    <p:sldId id="259" r:id="rId4"/>
    <p:sldId id="261" r:id="rId5"/>
    <p:sldId id="263" r:id="rId6"/>
    <p:sldId id="262" r:id="rId7"/>
    <p:sldId id="264" r:id="rId8"/>
    <p:sldId id="265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FDF40D4-147E-4EF0-9B1D-55A1644DDA0B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90Gsxal57-g&amp;list=PL3C95FF8CA7FF8D54&amp;index=8" TargetMode="External"/><Relationship Id="rId2" Type="http://schemas.openxmlformats.org/officeDocument/2006/relationships/hyperlink" Target="https://www.youtube.com/watch?v=PgwWuTDaPd4&amp;list=PL3C95FF8CA7FF8D54&amp;index=9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youtube.com/watch?v=Wwgs-FjvWlw&amp;list=PL3C95FF8CA7FF8D54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PgwWuTDaPd4&amp;list=PL3C95FF8CA7FF8D54&amp;index=9" TargetMode="External"/><Relationship Id="rId3" Type="http://schemas.openxmlformats.org/officeDocument/2006/relationships/hyperlink" Target="http://upload.wikimedia.org/wikipedia/commons/1/10/Plasmid_emNL.jpg" TargetMode="External"/><Relationship Id="rId7" Type="http://schemas.openxmlformats.org/officeDocument/2006/relationships/hyperlink" Target="https://www.youtube.com/watch?v=90Gsxal57-g&amp;list=PL3C95FF8CA7FF8D54&amp;index=8" TargetMode="External"/><Relationship Id="rId2" Type="http://schemas.openxmlformats.org/officeDocument/2006/relationships/hyperlink" Target="http://upload.wikimedia.org/wikipedia/commons/e/ef/Average_prokaryote_cell_cs.sv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0/02/Chromatin_Structures_cs.png" TargetMode="External"/><Relationship Id="rId11" Type="http://schemas.openxmlformats.org/officeDocument/2006/relationships/hyperlink" Target="https://www.youtube.com/watch?v=Wwgs-FjvWlw&amp;list=PL3C95FF8CA7FF8D54" TargetMode="External"/><Relationship Id="rId5" Type="http://schemas.openxmlformats.org/officeDocument/2006/relationships/hyperlink" Target="http://upload.wikimedia.org/wikipedia/commons/7/76/Nucleus_ER.svg?uselang=cs" TargetMode="External"/><Relationship Id="rId10" Type="http://schemas.openxmlformats.org/officeDocument/2006/relationships/hyperlink" Target="http://upload.wikimedia.org/wikipedia/commons/thumb/6/60/Gel_electrophoresis_2.jpg/320px-Gel_electrophoresis_2.jpg" TargetMode="External"/><Relationship Id="rId4" Type="http://schemas.openxmlformats.org/officeDocument/2006/relationships/hyperlink" Target="http://upload.wikimedia.org/wikipedia/commons/4/48/Nucleus&amp;Nucleolus.gif?uselang=cs" TargetMode="External"/><Relationship Id="rId9" Type="http://schemas.openxmlformats.org/officeDocument/2006/relationships/hyperlink" Target="http://upload.wikimedia.org/wikipedia/commons/1/11/Agarose-Gelelektrophorese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2275" y="646906"/>
            <a:ext cx="5759450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088" y="2447131"/>
            <a:ext cx="7489825" cy="830997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Izolace DNA a elektroforéza</a:t>
            </a:r>
            <a:endParaRPr lang="cs-CZ" sz="48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 descr="GT-COL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738" y="5183981"/>
            <a:ext cx="1152525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900112" y="4642643"/>
            <a:ext cx="309562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dirty="0"/>
              <a:t>Autor</a:t>
            </a:r>
            <a:r>
              <a:rPr lang="cs-CZ" dirty="0" smtClean="0"/>
              <a:t>: Mgr. Jitka Mašková</a:t>
            </a:r>
            <a:endParaRPr lang="cs-CZ" dirty="0"/>
          </a:p>
        </p:txBody>
      </p:sp>
      <p:sp>
        <p:nvSpPr>
          <p:cNvPr id="8" name="TextovéPole 8"/>
          <p:cNvSpPr txBox="1">
            <a:spLocks noChangeArrowheads="1"/>
          </p:cNvSpPr>
          <p:nvPr/>
        </p:nvSpPr>
        <p:spPr bwMode="auto">
          <a:xfrm>
            <a:off x="5940152" y="4642643"/>
            <a:ext cx="230373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r"/>
            <a:r>
              <a:rPr lang="cs-CZ" dirty="0"/>
              <a:t>Datum</a:t>
            </a:r>
            <a:r>
              <a:rPr lang="cs-CZ" dirty="0" smtClean="0"/>
              <a:t>: 3. 9. 2013</a:t>
            </a:r>
            <a:endParaRPr lang="cs-CZ" dirty="0"/>
          </a:p>
        </p:txBody>
      </p:sp>
      <p:sp>
        <p:nvSpPr>
          <p:cNvPr id="9" name="TextovéPole 9"/>
          <p:cNvSpPr txBox="1">
            <a:spLocks noChangeArrowheads="1"/>
          </p:cNvSpPr>
          <p:nvPr/>
        </p:nvSpPr>
        <p:spPr bwMode="auto">
          <a:xfrm>
            <a:off x="1692275" y="5903118"/>
            <a:ext cx="6048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1400"/>
              <a:t>Gymnázium, Třeboň, Na Sadech 308</a:t>
            </a:r>
          </a:p>
        </p:txBody>
      </p:sp>
    </p:spTree>
    <p:extLst>
      <p:ext uri="{BB962C8B-B14F-4D97-AF65-F5344CB8AC3E}">
        <p14:creationId xmlns:p14="http://schemas.microsoft.com/office/powerpoint/2010/main" xmlns="" val="3745606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64774795"/>
              </p:ext>
            </p:extLst>
          </p:nvPr>
        </p:nvGraphicFramePr>
        <p:xfrm>
          <a:off x="1475656" y="908720"/>
          <a:ext cx="6696744" cy="4774319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036938"/>
                <a:gridCol w="4659806"/>
              </a:tblGrid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CZ.1.07/1.5.00/34.0702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VY_32_INOVACE_BIO.oktava.</a:t>
                      </a:r>
                      <a:r>
                        <a:rPr lang="cs-CZ" sz="1100" baseline="0" dirty="0" smtClean="0">
                          <a:effectLst/>
                        </a:rPr>
                        <a:t>36_izolace DNA a elektroforéza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Škola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Gymnázium, Třeboň, Na Sadech 308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Jitka Mašková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Izolace DNA a elektroforéza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Biologie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29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Tematická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genetika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156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Šablona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III/2 </a:t>
                      </a:r>
                      <a:r>
                        <a:rPr lang="cs-CZ" sz="1000" dirty="0">
                          <a:effectLst/>
                        </a:rPr>
                        <a:t>- Inovace a zkvalitnění výuky prostřednictvím </a:t>
                      </a:r>
                      <a:r>
                        <a:rPr lang="cs-CZ" sz="1000" dirty="0" smtClean="0">
                          <a:effectLst/>
                        </a:rPr>
                        <a:t>ICT</a:t>
                      </a:r>
                      <a:endParaRPr lang="cs-CZ" sz="1100" dirty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oktáva, 4. 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Metodický list/Anotace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má formu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v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ýkladu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 poznámkami. Nejprve seznamuje žáky se způsobem uložením DNA v buňkách a následně zjednodušeně představuje 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metody, 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jaké se používají pro izolaci DNA z buněk a její vizualizaci na gelu.  Materiál obsahuje odkazy na krátká videa.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Pokud není uvedeno jinak, použitý materiál je z vlastních zdrojů autora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45241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052736"/>
            <a:ext cx="8316416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a) </a:t>
            </a:r>
            <a:r>
              <a:rPr lang="cs-CZ" sz="2400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prokaryotní</a:t>
            </a: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buňka</a:t>
            </a: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velká kruhová molekula = jaderný chromozom</a:t>
            </a: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malé kruhové molekuly =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plazmidy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5921" y="188640"/>
            <a:ext cx="64807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Uložení DNA v buňce</a:t>
            </a:r>
          </a:p>
        </p:txBody>
      </p:sp>
      <p:sp>
        <p:nvSpPr>
          <p:cNvPr id="5122" name="AutoShape 2" descr="http://upload.wikimedia.org/wikipedia/commons/thumb/d/d9/S_cerevisiae_under_DIC_microscopy.jpg/240px-S_cerevisiae_under_DIC_microscopy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24" name="AutoShape 4" descr="http://upload.wikimedia.org/wikipedia/commons/thumb/d/d9/S_cerevisiae_under_DIC_microscopy.jpg/240px-S_cerevisiae_under_DIC_microscopy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26" name="AutoShape 6" descr="http://upload.wikimedia.org/wikipedia/commons/thumb/d/d9/S_cerevisiae_under_DIC_microscopy.jpg/240px-S_cerevisiae_under_DIC_microscopy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28" name="AutoShape 8" descr="http://upload.wikimedia.org/wikipedia/commons/thumb/d/d9/S_cerevisiae_under_DIC_microscopy.jpg/480px-S_cerevisiae_under_DIC_microscopy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30" name="AutoShape 10" descr="Soubor:S cerevisiae under DIC microscopy.jpg"/>
          <p:cNvSpPr>
            <a:spLocks noChangeAspect="1" noChangeArrowheads="1"/>
          </p:cNvSpPr>
          <p:nvPr/>
        </p:nvSpPr>
        <p:spPr bwMode="auto">
          <a:xfrm>
            <a:off x="63500" y="-136525"/>
            <a:ext cx="5715000" cy="57150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32" name="AutoShape 12" descr="Soubor:Hydra oligactis.jpg"/>
          <p:cNvSpPr>
            <a:spLocks noChangeAspect="1" noChangeArrowheads="1"/>
          </p:cNvSpPr>
          <p:nvPr/>
        </p:nvSpPr>
        <p:spPr bwMode="auto">
          <a:xfrm>
            <a:off x="155575" y="-1211263"/>
            <a:ext cx="3600450" cy="252412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" name="Picture 4" descr="http://upload.wikimedia.org/wikipedia/commons/1/10/Plasmid_emN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2780928"/>
            <a:ext cx="4499520" cy="2932187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2492896"/>
            <a:ext cx="4689834" cy="3816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006895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15921" y="188640"/>
            <a:ext cx="64807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Uložení DNA v buňce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0" y="980728"/>
            <a:ext cx="8784976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b) eukaryotní buňka</a:t>
            </a: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lineární molekuly DNA s bílkovinami  =  chromozomy v jádře</a:t>
            </a: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malé kruhové molekuly = mitochondriální a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plasmidová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DNA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http://upload.wikimedia.org/wikipedia/commons/4/48/Nucleus%26Nucleolus.gif?uselang=c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420888"/>
            <a:ext cx="3111903" cy="3096344"/>
          </a:xfrm>
          <a:prstGeom prst="rect">
            <a:avLst/>
          </a:prstGeom>
          <a:noFill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2348880"/>
            <a:ext cx="3472577" cy="41144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 txBox="1">
            <a:spLocks/>
          </p:cNvSpPr>
          <p:nvPr/>
        </p:nvSpPr>
        <p:spPr>
          <a:xfrm>
            <a:off x="251520" y="908720"/>
            <a:ext cx="8712968" cy="5688632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360000" indent="0">
              <a:buNone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= část hmoty jádra tvořená DNA a bílkovinami (histony)</a:t>
            </a:r>
          </a:p>
          <a:p>
            <a:pPr marL="36000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- několikanásobné zhutnění a zkrácení celé molekuly</a:t>
            </a:r>
          </a:p>
          <a:p>
            <a:pPr marL="36000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</a:p>
          <a:p>
            <a:pPr marL="360000" indent="0">
              <a:buNone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5921" y="188640"/>
            <a:ext cx="64807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Eukaryotní chromozom</a:t>
            </a:r>
          </a:p>
        </p:txBody>
      </p:sp>
      <p:pic>
        <p:nvPicPr>
          <p:cNvPr id="19458" name="Picture 2" descr="http://upload.wikimedia.org/wikipedia/commons/0/02/Chromatin_Structures_cs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916832"/>
            <a:ext cx="8659522" cy="273630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710544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15921" y="188640"/>
            <a:ext cx="64807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Izolace DNA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0" y="1412776"/>
            <a:ext cx="9144000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1) lýze buněk = rozrušení buněčné stěny a membrány</a:t>
            </a:r>
          </a:p>
          <a:p>
            <a:pPr lvl="1"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rozbití buněčné stěny - mechanicky nebo pomocí enzymů - např.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proteinkináza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K</a:t>
            </a:r>
          </a:p>
          <a:p>
            <a:pPr lvl="1"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rozrušení membrány  -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tenzid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(detergent) např. SDS (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dodecylsulfát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sodný)</a:t>
            </a: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rozložení RNA – enzym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RNáza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0" y="5445224"/>
            <a:ext cx="8784976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3) přenesení DNA do konzervačního media</a:t>
            </a: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TE pufr =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tris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/>
              <a:t>(</a:t>
            </a:r>
            <a:r>
              <a:rPr lang="cs-CZ" sz="2000" dirty="0" err="1" smtClean="0"/>
              <a:t>tris</a:t>
            </a:r>
            <a:r>
              <a:rPr lang="cs-CZ" sz="2000" dirty="0" smtClean="0"/>
              <a:t>(</a:t>
            </a:r>
            <a:r>
              <a:rPr lang="cs-CZ" sz="2000" dirty="0" err="1" smtClean="0"/>
              <a:t>hydroxymethyl</a:t>
            </a:r>
            <a:r>
              <a:rPr lang="cs-CZ" sz="2000" dirty="0" smtClean="0"/>
              <a:t>)</a:t>
            </a:r>
            <a:r>
              <a:rPr lang="cs-CZ" sz="2000" dirty="0" err="1" smtClean="0"/>
              <a:t>aminometan</a:t>
            </a:r>
            <a:r>
              <a:rPr lang="cs-CZ" sz="2000" dirty="0" smtClean="0"/>
              <a:t>)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+ EDTA </a:t>
            </a: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(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etylendiaminotetraoctová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kyselina) – stabilizuje DNA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5536" y="836712"/>
            <a:ext cx="85689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= proces získání DNA z buňky fyzikálními a chemickými metodami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0" y="3068960"/>
            <a:ext cx="9144000" cy="23237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2) denaturace bílkovin a oddělení od DNA </a:t>
            </a: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a) denaturace bílkovin - fenolem, fenol-chloroformem</a:t>
            </a:r>
          </a:p>
          <a:p>
            <a:pPr lvl="1"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centrifugace  - oddělení roztoků podle hustoty</a:t>
            </a:r>
          </a:p>
          <a:p>
            <a:pPr lvl="1"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vysrážení DNA etanolem</a:t>
            </a:r>
          </a:p>
          <a:p>
            <a:pPr lvl="1"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b) denaturace bílkovin koncentrovaným roztokem soli</a:t>
            </a:r>
          </a:p>
          <a:p>
            <a:pPr lvl="1"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silikagelová kolonka – zachycení DNA na silikátu v chromatografické kolonce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/>
      <p:bldP spid="9" grpId="0" build="allAtOnce"/>
      <p:bldP spid="11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15921" y="188640"/>
            <a:ext cx="64807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Izolace DNA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24744"/>
            <a:ext cx="828092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Podle původu a množství materiálu lze základní metody různě upravovat</a:t>
            </a:r>
          </a:p>
          <a:p>
            <a:pPr>
              <a:buFontTx/>
              <a:buChar char="-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 animace izolace DNA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3"/>
              </a:rPr>
              <a:t> izolace DNA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z listu rostliny, masa ryby, hmyzího těla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15921" y="188640"/>
            <a:ext cx="64807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Gelová elektroforéza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1520" y="836712"/>
            <a:ext cx="8640960" cy="27515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= separační metoda</a:t>
            </a:r>
          </a:p>
          <a:p>
            <a:pPr marL="457200" indent="-457200">
              <a:lnSpc>
                <a:spcPct val="120000"/>
              </a:lnSpc>
              <a:buAutoNum type="arabicParenR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ve stejnosměrném elektrickém poli se záporně nabité molekuly DNA pohybují ke kladné elektrodě</a:t>
            </a:r>
          </a:p>
          <a:p>
            <a:pPr marL="457200" indent="-457200">
              <a:lnSpc>
                <a:spcPct val="120000"/>
              </a:lnSpc>
              <a:buAutoNum type="arabicParenR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molekuly gelu vytvářejí prostorovou síť, kterou různě velké molekuly putují různou rychlostí</a:t>
            </a:r>
          </a:p>
          <a:p>
            <a:pPr>
              <a:lnSpc>
                <a:spcPct val="120000"/>
              </a:lnSpc>
              <a:buFontTx/>
              <a:buChar char="-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http://upload.wikimedia.org/wikipedia/commons/1/11/Agarose-Gelelektrophorese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3150749"/>
            <a:ext cx="3888432" cy="3512133"/>
          </a:xfrm>
          <a:prstGeom prst="rect">
            <a:avLst/>
          </a:prstGeom>
          <a:noFill/>
        </p:spPr>
      </p:pic>
      <p:pic>
        <p:nvPicPr>
          <p:cNvPr id="1028" name="Picture 4" descr="http://upload.wikimedia.org/wikipedia/commons/thumb/6/60/Gel_electrophoresis_2.jpg/320px-Gel_electrophoresis_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3356992"/>
            <a:ext cx="3552395" cy="266429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580112" y="6165304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4"/>
              </a:rPr>
              <a:t>elektroforéza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332656"/>
            <a:ext cx="864096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http://upload.wikimedia.org/wikipedia/commons/e/ef/Average_prokaryote_cell_cs.svg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http://upload.wikimedia.org/wikipedia/commons/1/10/Plasmid_emNL.jpg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http://upload.wikimedia.org/wikipedia/commons/4/48/Nucleus%26Nucleolus.gif?uselang=cs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http://upload.wikimedia.org/wikipedia/commons/7/76/Nucleus_ER.svg?uselang=cs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http://upload.wikimedia.org/wikipedia/commons/0/02/Chromatin_Structures_cs.png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https://www.youtube.com/watch?v=90Gsxal57-g&amp;list=PL3C95FF8CA7FF8D54&amp;index=8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https://www.youtube.com/watch?v=PgwWuTDaPd4&amp;list=PL3C95FF8CA7FF8D54&amp;index=9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http://upload.wikimedia.org/wikipedia/commons/1/11/Agarose-Gelelektrophorese.png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http://upload.wikimedia.org/wikipedia/commons/thumb/6/60/Gel_electrophoresis_2.jpg/320px-Gel_electrophoresis_2.jpg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https://www.youtube.com/watch?v=Wwgs-FjvWlw&amp;list=PL3C95FF8CA7FF8D54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93264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456</TotalTime>
  <Words>411</Words>
  <Application>Microsoft Office PowerPoint</Application>
  <PresentationFormat>Předvádění na obrazovce (4:3)</PresentationFormat>
  <Paragraphs>73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Your Company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Your User Name</dc:creator>
  <cp:lastModifiedBy>Dum</cp:lastModifiedBy>
  <cp:revision>53</cp:revision>
  <dcterms:created xsi:type="dcterms:W3CDTF">2013-09-11T07:00:04Z</dcterms:created>
  <dcterms:modified xsi:type="dcterms:W3CDTF">2014-01-30T18:58:55Z</dcterms:modified>
</cp:coreProperties>
</file>