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7"/>
  </p:notesMasterIdLst>
  <p:sldIdLst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8171A9-D450-4282-9AA5-BDC8BDCF59F9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AE6645-77AD-4E4A-8003-AB1EE66F1A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6460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lbe_Einzugsgebiet.png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lbe_tributaries_discharge_diagram.svg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echovice_reservoir_Vltava_7328.JPG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ncavsky_vodopad_02.jpg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roubky97-03.jpg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Smrk_a_rameno_%C5%A0ance_1.jpg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%C4%8Cern%C3%A9_jezero_zab%C3%ADran%C3%A9_z_karov%C3%A9_st%C4%9Bny.JPG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ezero_Laka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rlovyVaryHotSpring.jpg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http://cs.wikipedia.org/wiki/Soubor:Elbe_Einzugsgebiet.png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AE6645-77AD-4E4A-8003-AB1EE66F1A78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6186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http://cs.wikipedia.org/wiki/Soubor:Elbe_tributaries_discharge_diagram.svg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6385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http://cs.wikipedia.org/wiki/Soubor:Stechovice_reservoir_Vltava_7328.JPG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4497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http://cs.wikipedia.org/wiki/Soubor:Pancavsky_vodopad_02.jpg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561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http://cs.wikipedia.org/wiki/Soubor:Troubky97-03.jpg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48345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http://en.wikipedia.org/wiki/File:Smrk_a_rameno_%C5%A0ance_1.jpg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1492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http://cs.wikipedia.org/wiki/Soubor:%C4%8Cern%C3%A9_jezero_zab%C3%ADran%C3%A9_z_karov%C3%A9_st%C4%9Bny.JPG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AE6645-77AD-4E4A-8003-AB1EE66F1A78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43157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http://cs.wikipedia.org/wiki/Soubor:Jezero_Laka.JPG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AE6645-77AD-4E4A-8003-AB1EE66F1A78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4625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http://cs.wikipedia.org/wiki/Soubor:KarlovyVaryHotSpring.jpg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0751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esko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Jezero_La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Geografie České republiky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</a:t>
            </a:r>
            <a:r>
              <a:rPr lang="cs-CZ" sz="1600" dirty="0">
                <a:effectLst/>
              </a:rPr>
              <a:t> </a:t>
            </a:r>
            <a:r>
              <a:rPr lang="cs-CZ" sz="1600" dirty="0" smtClean="0">
                <a:effectLst/>
              </a:rPr>
              <a:t>ČR – hydrologie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3.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    JK_CR_03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   </a:t>
            </a:r>
            <a:r>
              <a:rPr lang="cs-CZ" sz="1600" dirty="0">
                <a:effectLst/>
              </a:rPr>
              <a:t>4</a:t>
            </a:r>
            <a:r>
              <a:rPr lang="cs-CZ" sz="1600" dirty="0" smtClean="0">
                <a:effectLst/>
              </a:rPr>
              <a:t>. 9. 2013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      kvarta  – DUM – informuje žáky o hydrologické situaci v České republice, největších řekách a hlavních povodích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 Atlas České republiky – sešitový atlas pro ZŠ a víceletá gymnázia (2010)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448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cs-CZ" dirty="0"/>
              <a:t>Vodstvo České republiky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472608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Labe</a:t>
            </a:r>
            <a:r>
              <a:rPr lang="cs-CZ" dirty="0"/>
              <a:t> odvodňuje 63,3 % území do </a:t>
            </a:r>
            <a:r>
              <a:rPr lang="cs-CZ" b="1" dirty="0">
                <a:solidFill>
                  <a:srgbClr val="FF0000"/>
                </a:solidFill>
              </a:rPr>
              <a:t>Severního </a:t>
            </a:r>
            <a:r>
              <a:rPr lang="cs-CZ" b="1" dirty="0" smtClean="0">
                <a:solidFill>
                  <a:srgbClr val="FF0000"/>
                </a:solidFill>
              </a:rPr>
              <a:t>moře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/>
              <a:t>K povodí Labe náleží většina území Čech</a:t>
            </a:r>
          </a:p>
          <a:p>
            <a:r>
              <a:rPr lang="cs-CZ" dirty="0" smtClean="0"/>
              <a:t>Hlavním přítokem Labe je </a:t>
            </a:r>
            <a:r>
              <a:rPr lang="cs-CZ" b="1" dirty="0" smtClean="0">
                <a:solidFill>
                  <a:srgbClr val="00B0F0"/>
                </a:solidFill>
              </a:rPr>
              <a:t>Vltava</a:t>
            </a:r>
          </a:p>
          <a:p>
            <a:r>
              <a:rPr lang="cs-CZ" dirty="0" smtClean="0"/>
              <a:t>27,3</a:t>
            </a:r>
            <a:r>
              <a:rPr lang="cs-CZ" dirty="0"/>
              <a:t> % území je odvodňováno </a:t>
            </a:r>
            <a:r>
              <a:rPr lang="cs-CZ" b="1" dirty="0">
                <a:solidFill>
                  <a:srgbClr val="002060"/>
                </a:solidFill>
              </a:rPr>
              <a:t>Dunajem</a:t>
            </a:r>
            <a:r>
              <a:rPr lang="cs-CZ" dirty="0"/>
              <a:t> (neprotéká územím Česka) do </a:t>
            </a:r>
            <a:r>
              <a:rPr lang="cs-CZ" b="1" dirty="0">
                <a:solidFill>
                  <a:srgbClr val="002060"/>
                </a:solidFill>
              </a:rPr>
              <a:t>Černého </a:t>
            </a:r>
            <a:r>
              <a:rPr lang="cs-CZ" b="1" dirty="0" smtClean="0">
                <a:solidFill>
                  <a:srgbClr val="002060"/>
                </a:solidFill>
              </a:rPr>
              <a:t>moře</a:t>
            </a:r>
            <a:endParaRPr lang="cs-CZ" b="1" dirty="0">
              <a:solidFill>
                <a:srgbClr val="002060"/>
              </a:solidFill>
            </a:endParaRPr>
          </a:p>
          <a:p>
            <a:r>
              <a:rPr lang="cs-CZ" dirty="0" smtClean="0"/>
              <a:t>Řeka</a:t>
            </a:r>
            <a:r>
              <a:rPr lang="cs-CZ" dirty="0"/>
              <a:t> </a:t>
            </a:r>
            <a:r>
              <a:rPr lang="cs-CZ" b="1" dirty="0">
                <a:solidFill>
                  <a:srgbClr val="92D050"/>
                </a:solidFill>
              </a:rPr>
              <a:t>Morava</a:t>
            </a:r>
            <a:r>
              <a:rPr lang="cs-CZ" dirty="0"/>
              <a:t> (s hlavním přítokem </a:t>
            </a:r>
            <a:r>
              <a:rPr lang="cs-CZ" b="1" dirty="0">
                <a:solidFill>
                  <a:srgbClr val="92D050"/>
                </a:solidFill>
              </a:rPr>
              <a:t>Dyjí</a:t>
            </a:r>
            <a:r>
              <a:rPr lang="cs-CZ" dirty="0"/>
              <a:t>) odvádí vodu do Dunaje z většiny území </a:t>
            </a:r>
            <a:r>
              <a:rPr lang="cs-CZ" dirty="0" smtClean="0"/>
              <a:t>Moravy</a:t>
            </a:r>
            <a:endParaRPr lang="cs-CZ" dirty="0"/>
          </a:p>
          <a:p>
            <a:r>
              <a:rPr lang="cs-CZ" dirty="0" smtClean="0"/>
              <a:t>K </a:t>
            </a:r>
            <a:r>
              <a:rPr lang="cs-CZ" dirty="0"/>
              <a:t>povodí Dunaje rovněž náleží příhraniční oblasti v Šumavské hornatině na jihozápadě </a:t>
            </a:r>
            <a:r>
              <a:rPr lang="cs-CZ" dirty="0" smtClean="0"/>
              <a:t>Čech</a:t>
            </a:r>
            <a:endParaRPr lang="cs-CZ" dirty="0"/>
          </a:p>
          <a:p>
            <a:r>
              <a:rPr lang="cs-CZ" dirty="0"/>
              <a:t>K povodí </a:t>
            </a:r>
            <a:r>
              <a:rPr lang="cs-CZ" b="1" dirty="0">
                <a:solidFill>
                  <a:schemeClr val="bg1"/>
                </a:solidFill>
              </a:rPr>
              <a:t>Odry</a:t>
            </a:r>
            <a:r>
              <a:rPr lang="cs-CZ" dirty="0"/>
              <a:t>, která odtéká do </a:t>
            </a:r>
            <a:r>
              <a:rPr lang="cs-CZ" b="1" dirty="0">
                <a:solidFill>
                  <a:schemeClr val="bg1"/>
                </a:solidFill>
              </a:rPr>
              <a:t>Baltského moře</a:t>
            </a:r>
            <a:r>
              <a:rPr lang="cs-CZ" dirty="0"/>
              <a:t>, náleží 9,3 % území, a to zejména ve Slezsku a na severní Moravě, dále pak menší území na severu a severovýchodě Čech (Liberecko, Broumovsko</a:t>
            </a:r>
            <a:r>
              <a:rPr lang="cs-CZ" dirty="0" smtClean="0"/>
              <a:t>)</a:t>
            </a:r>
            <a:endParaRPr lang="cs-CZ" dirty="0"/>
          </a:p>
          <a:p>
            <a:endParaRPr lang="cs-CZ" dirty="0"/>
          </a:p>
        </p:txBody>
      </p:sp>
      <p:pic>
        <p:nvPicPr>
          <p:cNvPr id="17410" name="Picture 2" descr="Soubor:Elbe Einzugsgebie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7473"/>
            <a:ext cx="8856984" cy="668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93475" y="197507"/>
            <a:ext cx="27685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Povodí Labe</a:t>
            </a:r>
            <a:endParaRPr lang="cs-CZ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810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oubor:Elbe tributaries discharge diagram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932040" y="5771"/>
            <a:ext cx="4211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Schéma postupného narůstání průtoku Labe prostřednictvím jeho přítoků (čísla za jmény řek udávají průměrný průtok u ústí v m³/s)</a:t>
            </a:r>
          </a:p>
        </p:txBody>
      </p:sp>
    </p:spTree>
    <p:extLst>
      <p:ext uri="{BB962C8B-B14F-4D97-AF65-F5344CB8AC3E}">
        <p14:creationId xmlns:p14="http://schemas.microsoft.com/office/powerpoint/2010/main" xmlns="" val="85637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Vodstvo České republiky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5760640"/>
          </a:xfrm>
        </p:spPr>
        <p:txBody>
          <a:bodyPr>
            <a:normAutofit fontScale="92500"/>
          </a:bodyPr>
          <a:lstStyle/>
          <a:p>
            <a:r>
              <a:rPr lang="cs-CZ" dirty="0"/>
              <a:t>České řeky jsou napájeny především </a:t>
            </a:r>
            <a:r>
              <a:rPr lang="cs-CZ" b="1" dirty="0">
                <a:solidFill>
                  <a:srgbClr val="FFC000"/>
                </a:solidFill>
              </a:rPr>
              <a:t>dešťovými srážkami a na jaře táním </a:t>
            </a:r>
            <a:r>
              <a:rPr lang="cs-CZ" b="1" dirty="0" smtClean="0">
                <a:solidFill>
                  <a:srgbClr val="FFC000"/>
                </a:solidFill>
              </a:rPr>
              <a:t>sněhu</a:t>
            </a:r>
          </a:p>
          <a:p>
            <a:r>
              <a:rPr lang="cs-CZ" b="1" dirty="0" smtClean="0">
                <a:solidFill>
                  <a:srgbClr val="00B0F0"/>
                </a:solidFill>
              </a:rPr>
              <a:t>Nejvyšší </a:t>
            </a:r>
            <a:r>
              <a:rPr lang="cs-CZ" b="1" dirty="0">
                <a:solidFill>
                  <a:srgbClr val="00B0F0"/>
                </a:solidFill>
              </a:rPr>
              <a:t>průtok </a:t>
            </a:r>
            <a:r>
              <a:rPr lang="cs-CZ" dirty="0"/>
              <a:t>je dosahován především v </a:t>
            </a:r>
            <a:r>
              <a:rPr lang="cs-CZ" b="1" dirty="0">
                <a:solidFill>
                  <a:srgbClr val="00B0F0"/>
                </a:solidFill>
              </a:rPr>
              <a:t>jarních měsících </a:t>
            </a:r>
            <a:r>
              <a:rPr lang="cs-CZ" dirty="0"/>
              <a:t>(březen, duben), </a:t>
            </a:r>
            <a:r>
              <a:rPr lang="cs-CZ" b="1" dirty="0">
                <a:solidFill>
                  <a:schemeClr val="bg1"/>
                </a:solidFill>
              </a:rPr>
              <a:t>nejnižší od srpna do zimních </a:t>
            </a:r>
            <a:r>
              <a:rPr lang="cs-CZ" b="1" dirty="0" smtClean="0">
                <a:solidFill>
                  <a:schemeClr val="bg1"/>
                </a:solidFill>
              </a:rPr>
              <a:t>měsíců</a:t>
            </a:r>
          </a:p>
          <a:p>
            <a:r>
              <a:rPr lang="cs-CZ" dirty="0" smtClean="0"/>
              <a:t>Vysoké </a:t>
            </a:r>
            <a:r>
              <a:rPr lang="cs-CZ" dirty="0"/>
              <a:t>vodní stavy mohou nastat i během prudkých a dlouhotrvajících dešťů v </a:t>
            </a:r>
            <a:r>
              <a:rPr lang="cs-CZ" dirty="0" smtClean="0"/>
              <a:t>létě</a:t>
            </a:r>
          </a:p>
          <a:p>
            <a:r>
              <a:rPr lang="cs-CZ" dirty="0" smtClean="0"/>
              <a:t>K </a:t>
            </a:r>
            <a:r>
              <a:rPr lang="cs-CZ" b="1" dirty="0">
                <a:solidFill>
                  <a:srgbClr val="92D050"/>
                </a:solidFill>
              </a:rPr>
              <a:t>záplavám</a:t>
            </a:r>
            <a:r>
              <a:rPr lang="cs-CZ" dirty="0"/>
              <a:t> často tedy dochází během jarního tání a v létě (</a:t>
            </a:r>
            <a:r>
              <a:rPr lang="cs-CZ" dirty="0" smtClean="0"/>
              <a:t>např</a:t>
            </a:r>
            <a:r>
              <a:rPr lang="cs-CZ" dirty="0"/>
              <a:t>. červenec 1997, srpen </a:t>
            </a:r>
            <a:r>
              <a:rPr lang="cs-CZ" dirty="0" smtClean="0"/>
              <a:t>2002, červen 2013)</a:t>
            </a:r>
          </a:p>
          <a:p>
            <a:endParaRPr lang="cs-CZ" dirty="0" smtClean="0"/>
          </a:p>
          <a:p>
            <a:r>
              <a:rPr lang="cs-CZ" i="1" dirty="0">
                <a:solidFill>
                  <a:srgbClr val="F8BEED"/>
                </a:solidFill>
              </a:rPr>
              <a:t>Nejdelší řeka: </a:t>
            </a:r>
            <a:r>
              <a:rPr lang="cs-CZ" i="1" dirty="0" smtClean="0">
                <a:solidFill>
                  <a:srgbClr val="F8BEED"/>
                </a:solidFill>
              </a:rPr>
              <a:t>Vltava (433 km); </a:t>
            </a:r>
            <a:r>
              <a:rPr lang="cs-CZ" i="1" dirty="0">
                <a:solidFill>
                  <a:srgbClr val="F8BEED"/>
                </a:solidFill>
              </a:rPr>
              <a:t>nejdelší říční úsek na území Česka je Vltava–Labe (541 km</a:t>
            </a:r>
            <a:r>
              <a:rPr lang="cs-CZ" i="1" dirty="0" smtClean="0">
                <a:solidFill>
                  <a:srgbClr val="F8BEED"/>
                </a:solidFill>
              </a:rPr>
              <a:t>)</a:t>
            </a:r>
            <a:endParaRPr lang="cs-CZ" i="1" dirty="0">
              <a:solidFill>
                <a:srgbClr val="F8BEED"/>
              </a:solidFill>
            </a:endParaRPr>
          </a:p>
          <a:p>
            <a:r>
              <a:rPr lang="cs-CZ" i="1" dirty="0">
                <a:solidFill>
                  <a:srgbClr val="F8BEED"/>
                </a:solidFill>
              </a:rPr>
              <a:t>Největší průměrný průtok: Labe (312,5 m</a:t>
            </a:r>
            <a:r>
              <a:rPr lang="cs-CZ" i="1" baseline="30000" dirty="0">
                <a:solidFill>
                  <a:srgbClr val="F8BEED"/>
                </a:solidFill>
              </a:rPr>
              <a:t>3</a:t>
            </a:r>
            <a:r>
              <a:rPr lang="cs-CZ" i="1" dirty="0">
                <a:solidFill>
                  <a:srgbClr val="F8BEED"/>
                </a:solidFill>
              </a:rPr>
              <a:t>/s, Hřensko</a:t>
            </a:r>
            <a:r>
              <a:rPr lang="cs-CZ" i="1" dirty="0" smtClean="0">
                <a:solidFill>
                  <a:srgbClr val="F8BEED"/>
                </a:solidFill>
              </a:rPr>
              <a:t>)</a:t>
            </a:r>
            <a:endParaRPr lang="cs-CZ" i="1" dirty="0">
              <a:solidFill>
                <a:srgbClr val="F8BEED"/>
              </a:solidFill>
            </a:endParaRPr>
          </a:p>
          <a:p>
            <a:r>
              <a:rPr lang="cs-CZ" i="1" dirty="0" smtClean="0">
                <a:solidFill>
                  <a:srgbClr val="F8BEED"/>
                </a:solidFill>
              </a:rPr>
              <a:t>Největší </a:t>
            </a:r>
            <a:r>
              <a:rPr lang="cs-CZ" i="1" dirty="0">
                <a:solidFill>
                  <a:srgbClr val="F8BEED"/>
                </a:solidFill>
              </a:rPr>
              <a:t>plocha povodí: 49 933 km</a:t>
            </a:r>
            <a:r>
              <a:rPr lang="cs-CZ" i="1" baseline="30000" dirty="0">
                <a:solidFill>
                  <a:srgbClr val="F8BEED"/>
                </a:solidFill>
              </a:rPr>
              <a:t>2</a:t>
            </a:r>
            <a:r>
              <a:rPr lang="cs-CZ" i="1" dirty="0">
                <a:solidFill>
                  <a:srgbClr val="F8BEED"/>
                </a:solidFill>
              </a:rPr>
              <a:t> (Labe; na území Česka</a:t>
            </a:r>
            <a:r>
              <a:rPr lang="cs-CZ" i="1" dirty="0" smtClean="0">
                <a:solidFill>
                  <a:srgbClr val="F8BEED"/>
                </a:solidFill>
              </a:rPr>
              <a:t>)</a:t>
            </a:r>
          </a:p>
          <a:p>
            <a:r>
              <a:rPr lang="cs-CZ" i="1" dirty="0">
                <a:solidFill>
                  <a:srgbClr val="F8BEED"/>
                </a:solidFill>
              </a:rPr>
              <a:t>Nejvyšší vodopád: </a:t>
            </a:r>
            <a:r>
              <a:rPr lang="cs-CZ" i="1" dirty="0" err="1">
                <a:solidFill>
                  <a:srgbClr val="F8BEED"/>
                </a:solidFill>
              </a:rPr>
              <a:t>Pančavský</a:t>
            </a:r>
            <a:r>
              <a:rPr lang="cs-CZ" i="1" dirty="0">
                <a:solidFill>
                  <a:srgbClr val="F8BEED"/>
                </a:solidFill>
              </a:rPr>
              <a:t> vodopád (148 m; Krkonoše)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4716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oubor:Stechovice reservoir Vltava 73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5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11663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Jeden z hluboce zaříznutých meandrů, typických pro střední tok Vltavy, zde zatopený vodní nádrží Štěchovice</a:t>
            </a:r>
          </a:p>
        </p:txBody>
      </p:sp>
    </p:spTree>
    <p:extLst>
      <p:ext uri="{BB962C8B-B14F-4D97-AF65-F5344CB8AC3E}">
        <p14:creationId xmlns:p14="http://schemas.microsoft.com/office/powerpoint/2010/main" xmlns="" val="28831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oubor:Pancavsky vodopad 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628"/>
            <a:ext cx="9144000" cy="685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188640"/>
            <a:ext cx="36313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Pančavský</a:t>
            </a:r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vodopád</a:t>
            </a:r>
          </a:p>
        </p:txBody>
      </p:sp>
    </p:spTree>
    <p:extLst>
      <p:ext uri="{BB962C8B-B14F-4D97-AF65-F5344CB8AC3E}">
        <p14:creationId xmlns:p14="http://schemas.microsoft.com/office/powerpoint/2010/main" xmlns="" val="55542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oubor:Troubky97-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04" y="0"/>
            <a:ext cx="91257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95536" y="260648"/>
            <a:ext cx="60294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Následky povodně v obci Troubky</a:t>
            </a:r>
          </a:p>
        </p:txBody>
      </p:sp>
    </p:spTree>
    <p:extLst>
      <p:ext uri="{BB962C8B-B14F-4D97-AF65-F5344CB8AC3E}">
        <p14:creationId xmlns:p14="http://schemas.microsoft.com/office/powerpoint/2010/main" xmlns="" val="203160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Vodstvo České republiky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6886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PLOCHY</a:t>
            </a:r>
          </a:p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Přirozených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vodních ploch je v Česku relativně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málo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Většinu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vodních ploch tvoří umělé vodní nádrže, vytvořené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člověkem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Údolní nádrže </a:t>
            </a:r>
            <a:endParaRPr lang="cs-CZ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yly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budovány hlavně v průběhu 20.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století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Přehrazením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vodních toků vznikla v zaplavených údolích velká umělá jezera, která se využívají pro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vodohospodářské účely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(ochrana před povodněmi, úprava průtoku v řekách apod.),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zásobování obyvatelstva, průmyslu a zemědělství vodou, výrobu elektrické energie nebo rekreační 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Nejvíce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vodních nádrží se nachází na 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Vltavě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(tzv. 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Vltavská kaskáda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679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le:Smrk a rameno Šance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35377"/>
            <a:ext cx="63806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nádrž Šance - Beskydy</a:t>
            </a:r>
            <a:endParaRPr lang="cs-CZ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762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Vodstvo České republiky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568952" cy="5832648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Rybníky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byly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budovány od 12. století zejména za účelem chovu ryb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později i jako zdroj vody pro pohon mlýnů a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hamrů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soustava rybníků se nachází v 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Třeboňské pánvi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 je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napájena Lužnicí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 jejími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přítoky</a:t>
            </a:r>
          </a:p>
          <a:p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Rybník s největší plochou: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Rožmberk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(489 ha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Přirozených 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je v Česku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málo a mají poměrně malou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rozlohu.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Nejčastěji jsou ledovcová, říční, krasová a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rašelinná</a:t>
            </a:r>
          </a:p>
          <a:p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jezero: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Černé jezero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(18,4 ha; Šumava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Nejhlubší jezero: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jezírko v Hranické propasti (220 m je zatím největší změřená hloubka, maximální hloubka dosud není známa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Nejvýše položené jezero: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Laka (1096 m n. m.; Šumava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pic>
        <p:nvPicPr>
          <p:cNvPr id="2050" name="Picture 2" descr="Soubor:Černé jezero zabírané z karové stěn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28895"/>
            <a:ext cx="4968552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55776" y="404664"/>
            <a:ext cx="23182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Černé jezero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087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Jezero Lak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60" y="0"/>
            <a:ext cx="91620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988375" y="8790"/>
            <a:ext cx="57006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Jezero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Laka 1 096 m n.m.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266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algn="ctr"/>
            <a:r>
              <a:rPr lang="cs-CZ" dirty="0" smtClean="0"/>
              <a:t>Podzemní voda v </a:t>
            </a:r>
            <a:r>
              <a:rPr lang="cs-CZ" dirty="0"/>
              <a:t>Č</a:t>
            </a:r>
            <a:r>
              <a:rPr lang="cs-CZ" dirty="0" smtClean="0"/>
              <a:t>eské republice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Převážná část podzemních vod je tzv. 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vadózní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tj. dostává se pod povrch vsakováním srážkových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velmi malé množství má původ v hlubinách zemského nitra (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juvenilní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tohoto důvodu je podzemní voda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silně ohrožena znečištěním životního prostředí na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povrchu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Nejbohatší zdroje podzemní vody se nacházejí v propustných usazeninách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(křídové horniny)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tabule, Chebské, 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Českobudějovické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 Třeboňské pánve a také v údolích velkých řek (např. 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Morava)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Česku je zřízeno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 chráněných oblastí přirozené akumulace vod 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celkové výměře 18 000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km</a:t>
            </a:r>
            <a:r>
              <a:rPr lang="cs-CZ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4409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cs-CZ" dirty="0"/>
              <a:t>Podzemní voda v České republice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28592"/>
          </a:xfrm>
        </p:spPr>
        <p:txBody>
          <a:bodyPr>
            <a:normAutofit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Prameny minerálních vod se hojně vyskytují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oblastech tektonických zlomů a v místech dohasínající sopečné činnosti z období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třetihor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Nejvýznamnější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oblasti výskytu minerálních vod, spojené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lázeňstvím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se nacházejí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severozápadních Čechách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Karlovy Vary, Mariánské Lázně, Františkovy Lázně, Teplice, Bílina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ve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středních Čechách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Poděbrady, Sadská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v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Jeseníkách</a:t>
            </a:r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Karlova Studánka, Velké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Losiny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ale i v dalších oblastech (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Teplice nad Bečvou, Luhačovice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Nejteplejší a nejvydatnější minerální pramen: 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Vřídlo 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(73 °C, 1800 l/min, Karlovy Vary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Nejvíce radioaktivní minerální prameny: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Jáchymov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pic>
        <p:nvPicPr>
          <p:cNvPr id="3074" name="Picture 2" descr="Soubor:KarlovyVaryHotSpr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6632"/>
            <a:ext cx="6751853" cy="657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03648" y="260648"/>
            <a:ext cx="16097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Vřídlo</a:t>
            </a:r>
          </a:p>
        </p:txBody>
      </p:sp>
    </p:spTree>
    <p:extLst>
      <p:ext uri="{BB962C8B-B14F-4D97-AF65-F5344CB8AC3E}">
        <p14:creationId xmlns:p14="http://schemas.microsoft.com/office/powerpoint/2010/main" xmlns="" val="402269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764704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6021288"/>
          </a:xfrm>
        </p:spPr>
        <p:txBody>
          <a:bodyPr>
            <a:normAutofit fontScale="77500" lnSpcReduction="20000"/>
          </a:bodyPr>
          <a:lstStyle/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Červinka, P. et al. (2003): Zeměpis  České republiky.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Kastner, J. et al. (2009): Zeměpis naší vlasti.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C4%8Cesko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C4%8Cesko#Hydrologie_a_podneb.C3.AD</a:t>
            </a:r>
            <a:endParaRPr lang="cs-CZ" sz="1800" dirty="0" smtClean="0"/>
          </a:p>
          <a:p>
            <a:pPr marL="36576" indent="0">
              <a:buNone/>
            </a:pPr>
            <a:endParaRPr lang="cs-CZ" sz="1800" dirty="0" smtClean="0"/>
          </a:p>
          <a:p>
            <a:pPr marL="36576" indent="0">
              <a:buNone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materiály: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600" dirty="0" smtClean="0"/>
              <a:t>MALJKOVIC, Filip.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4.9.2013]. Dostupný na WWW: http://cs.wikipedia.org/wiki/Soubor:KarlovyVaryHotSpring.jpg </a:t>
            </a:r>
          </a:p>
          <a:p>
            <a:pPr marL="36576" indent="0">
              <a:buNone/>
            </a:pPr>
            <a:r>
              <a:rPr lang="cs-CZ" sz="1600" dirty="0" smtClean="0"/>
              <a:t>PROCHAINE.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4.9.2013]. Dostupný na WWW: http://cs.wikipedia.org/wiki/Soubor:Jezero_Laka.JPG</a:t>
            </a:r>
          </a:p>
          <a:p>
            <a:pPr marL="36576" indent="0">
              <a:buNone/>
            </a:pPr>
            <a:r>
              <a:rPr lang="cs-CZ" sz="1600" dirty="0" smtClean="0"/>
              <a:t>KUBEŠ, Zdeněk.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4.9.2013]. Dostupný na WWW: http://cs.wikipedia.org/wiki/Soubor:%C4%8Cern%C3%A9_jezero_zab%C3%ADran%C3%A9_z_karov%C3%A9_st%C4%9Bny.JPG </a:t>
            </a:r>
          </a:p>
          <a:p>
            <a:pPr marL="36576" indent="0">
              <a:buNone/>
            </a:pPr>
            <a:r>
              <a:rPr lang="cs-CZ" sz="1600" dirty="0" smtClean="0"/>
              <a:t>KOVÁŘ, Martin.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4.9.2013]. Dostupný na WWW: http://en.wikipedia.org/wiki/File:Smrk_a_rameno_%C5%A0ance_1.jpg </a:t>
            </a:r>
          </a:p>
          <a:p>
            <a:pPr marL="36576" indent="0">
              <a:buNone/>
            </a:pPr>
            <a:r>
              <a:rPr lang="cs-CZ" sz="1600" dirty="0" smtClean="0"/>
              <a:t>SVOBODA, Ladislav.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4.9.2013]. Dostupný na WWW: http://cs.wikipedia.org/wiki/Soubor:Troubky97-03.jpg </a:t>
            </a:r>
          </a:p>
          <a:p>
            <a:pPr marL="36576" indent="0">
              <a:buNone/>
            </a:pPr>
            <a:r>
              <a:rPr lang="cs-CZ" sz="1600" dirty="0" smtClean="0"/>
              <a:t>BALABAN.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4.9.2013]. Dostupný na WWW: http://cs.wikipedia.org/wiki/Soubor:Pancavsky_vodopad_02.jpg</a:t>
            </a:r>
          </a:p>
          <a:p>
            <a:pPr marL="36576" indent="0">
              <a:buNone/>
            </a:pPr>
            <a:r>
              <a:rPr lang="cs-CZ" sz="1600" dirty="0" smtClean="0"/>
              <a:t>MORAVEC, Hynek.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4.9.2013]. Dostupný na WWW: http://cs.wikipedia.org/wiki/Soubor:Stechovice_reservoir_Vltava_7328.JPG </a:t>
            </a:r>
          </a:p>
          <a:p>
            <a:pPr marL="36576" indent="0">
              <a:buNone/>
            </a:pPr>
            <a:r>
              <a:rPr lang="cs-CZ" sz="1600" dirty="0" smtClean="0"/>
              <a:t>MIAOW </a:t>
            </a:r>
            <a:r>
              <a:rPr lang="cs-CZ" sz="1600" dirty="0" err="1" smtClean="0"/>
              <a:t>MIAOW.</a:t>
            </a:r>
            <a:r>
              <a:rPr lang="cs-CZ" sz="1600" dirty="0" smtClean="0"/>
              <a:t>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4.9.2013]. Dostupný na WWW: http://cs.wikipedia.org/wiki/Soubor:Elbe_tributaries_discharge_diagram.svg </a:t>
            </a:r>
          </a:p>
          <a:p>
            <a:pPr marL="36576" indent="0">
              <a:buNone/>
            </a:pPr>
            <a:r>
              <a:rPr lang="cs-CZ" sz="1600" dirty="0" smtClean="0"/>
              <a:t>NORDNORDWEST.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4.9.2013]. Dostupný na WWW: http://cs.wikipedia.org/wiki/Soubor:Elbe_Einzugsgebiet.png </a:t>
            </a:r>
            <a:endParaRPr lang="cs-CZ" sz="1800" dirty="0" smtClean="0">
              <a:hlinkClick r:id="rId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666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490</Words>
  <Application>Microsoft Office PowerPoint</Application>
  <PresentationFormat>Předvádění na obrazovce (4:3)</PresentationFormat>
  <Paragraphs>111</Paragraphs>
  <Slides>14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Došky</vt:lpstr>
      <vt:lpstr>1_Došky</vt:lpstr>
      <vt:lpstr>Snímek 1</vt:lpstr>
      <vt:lpstr>Vodstvo České republiky</vt:lpstr>
      <vt:lpstr>Snímek 3</vt:lpstr>
      <vt:lpstr>Vodstvo České republiky</vt:lpstr>
      <vt:lpstr>Snímek 5</vt:lpstr>
      <vt:lpstr>Snímek 6</vt:lpstr>
      <vt:lpstr>Snímek 7</vt:lpstr>
      <vt:lpstr>Vodstvo České republiky</vt:lpstr>
      <vt:lpstr>Snímek 9</vt:lpstr>
      <vt:lpstr>Vodstvo České republiky</vt:lpstr>
      <vt:lpstr>Snímek 11</vt:lpstr>
      <vt:lpstr>Podzemní voda v České republice</vt:lpstr>
      <vt:lpstr>Podzemní voda v České republice</vt:lpstr>
      <vt:lpstr>Použité zdroje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Dum</cp:lastModifiedBy>
  <cp:revision>16</cp:revision>
  <dcterms:created xsi:type="dcterms:W3CDTF">2014-01-06T07:37:41Z</dcterms:created>
  <dcterms:modified xsi:type="dcterms:W3CDTF">2014-01-30T18:54:37Z</dcterms:modified>
</cp:coreProperties>
</file>