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D4189B-CD15-400B-A2C1-0B6AED3CC5C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E6B53F-2BE7-41E6-B2CA-F297189EB2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1287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rkono%C5%A1e_seen_from_%C4%8Cernilov,_FastStone_sharpening10_qual98.jpg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ha,_Vyso%C4%8Dansk%C3%A1_radi%C3%A1la,_ekodukt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464_B%C3%B6blingen01_2010-06-29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yskytn%C3%A1_nad_Jihlavou-skl%C3%A1dka.JP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http://cs.wikipedia.org/wiki/Soubor:Krkono%C5%A1e_seen_from_%C4%8Cernilov,_FastStone_sharpening10_qual98.jpg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6B53F-2BE7-41E6-B2CA-F297189EB290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84416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http://cs.wikipedia.org/wiki/Soubor:Praha,_Vyso%C4%8Dansk%C3%A1_radi%C3%A1la,_ekodukt.JPG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2433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http://cs.wikipedia.org/wiki/Soubor:B464_B%C3%B6blingen01_2010-06-29.jpg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6B53F-2BE7-41E6-B2CA-F297189EB29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8944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http://cs.wikipedia.org/wiki/Soubor:Vyskytn%C3%A1_nad_Jihlavou-skl%C3%A1dka.JPG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13980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http://commons.wikimedia.org/wiki/File:Zli%C4%8D%C3%ADn,_obchodn%C3%AD_z%C3%B3na_(04).jpg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6B53F-2BE7-41E6-B2CA-F297189EB290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990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životní prostředí 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4.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JK_CR_04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</a:t>
            </a:r>
            <a:r>
              <a:rPr lang="cs-CZ" sz="1600" dirty="0">
                <a:effectLst/>
              </a:rPr>
              <a:t>4</a:t>
            </a:r>
            <a:r>
              <a:rPr lang="cs-CZ" sz="1600" dirty="0" smtClean="0">
                <a:effectLst/>
              </a:rPr>
              <a:t>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obsahuje informace o zastoupení </a:t>
            </a:r>
            <a:r>
              <a:rPr lang="cs-CZ" sz="1600" smtClean="0">
                <a:effectLst/>
              </a:rPr>
              <a:t>jednotlivých složek </a:t>
            </a:r>
            <a:r>
              <a:rPr lang="cs-CZ" sz="1600" dirty="0" smtClean="0">
                <a:effectLst/>
              </a:rPr>
              <a:t>životního prostředí </a:t>
            </a:r>
            <a:r>
              <a:rPr lang="cs-CZ" sz="1600" smtClean="0">
                <a:effectLst/>
              </a:rPr>
              <a:t>v České </a:t>
            </a:r>
            <a:r>
              <a:rPr lang="cs-CZ" sz="1600" dirty="0" smtClean="0">
                <a:effectLst/>
              </a:rPr>
              <a:t>republice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 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558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20080"/>
          </a:xfrm>
        </p:spPr>
        <p:txBody>
          <a:bodyPr/>
          <a:lstStyle/>
          <a:p>
            <a:pPr algn="ctr"/>
            <a:r>
              <a:rPr lang="cs-CZ" dirty="0" smtClean="0"/>
              <a:t>Životní prostředí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688632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Krajina v Česku byla lidskou činností v průběhu staletí výrazně změněna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na mnoha místech i značně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poškozena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(např.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těžbou surovin, průmyslovou a zemědělskou činností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atd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současnosti existují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zákony na ochranu životního prostředí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platí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Kromě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toho se zvýšená ochrana a péče věnuje 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ekologicky cenným lokalitám, relativně málo poškozeným lidskou činností</a:t>
            </a:r>
          </a:p>
        </p:txBody>
      </p:sp>
      <p:pic>
        <p:nvPicPr>
          <p:cNvPr id="3074" name="Picture 2" descr="File:Krkonoše seen from Černilov, FastStone sharpening10 qual9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822948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060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Životní prostředí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68863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Úprava krajiny </a:t>
            </a:r>
            <a:r>
              <a:rPr lang="cs-CZ" b="1" dirty="0" smtClean="0">
                <a:solidFill>
                  <a:srgbClr val="FFC000"/>
                </a:solidFill>
              </a:rPr>
              <a:t>začala</a:t>
            </a:r>
            <a:r>
              <a:rPr lang="cs-CZ" b="1" dirty="0">
                <a:solidFill>
                  <a:srgbClr val="FFC000"/>
                </a:solidFill>
              </a:rPr>
              <a:t> dobách </a:t>
            </a:r>
            <a:r>
              <a:rPr lang="cs-CZ" b="1" dirty="0" smtClean="0">
                <a:solidFill>
                  <a:srgbClr val="FFC000"/>
                </a:solidFill>
              </a:rPr>
              <a:t>středověku</a:t>
            </a:r>
          </a:p>
          <a:p>
            <a:r>
              <a:rPr lang="cs-CZ" dirty="0" smtClean="0"/>
              <a:t>Tehdejší </a:t>
            </a:r>
            <a:r>
              <a:rPr lang="cs-CZ" dirty="0"/>
              <a:t>lidé vypalovali lesy, aby získávali půdu, přehrazovali vodní toky, aby získávali možnost chovu ryb v rybnících, odvodňovali močály, čímž vznikala </a:t>
            </a:r>
            <a:r>
              <a:rPr lang="cs-CZ" b="1" u="sng" dirty="0">
                <a:solidFill>
                  <a:srgbClr val="FF0000"/>
                </a:solidFill>
              </a:rPr>
              <a:t>kulturní </a:t>
            </a:r>
            <a:r>
              <a:rPr lang="cs-CZ" b="1" u="sng" dirty="0" smtClean="0">
                <a:solidFill>
                  <a:srgbClr val="FF0000"/>
                </a:solidFill>
              </a:rPr>
              <a:t>krajina</a:t>
            </a:r>
          </a:p>
          <a:p>
            <a:r>
              <a:rPr lang="cs-CZ" dirty="0"/>
              <a:t> Za časů vlády </a:t>
            </a:r>
            <a:r>
              <a:rPr lang="cs-CZ" b="1" dirty="0">
                <a:solidFill>
                  <a:srgbClr val="00B050"/>
                </a:solidFill>
              </a:rPr>
              <a:t>Marie Terezie</a:t>
            </a:r>
            <a:r>
              <a:rPr lang="cs-CZ" dirty="0"/>
              <a:t> byly sepsány </a:t>
            </a:r>
            <a:r>
              <a:rPr lang="cs-CZ" b="1" dirty="0">
                <a:solidFill>
                  <a:srgbClr val="00B050"/>
                </a:solidFill>
              </a:rPr>
              <a:t>první lesnické zákony</a:t>
            </a:r>
            <a:r>
              <a:rPr lang="cs-CZ" dirty="0"/>
              <a:t>, jejichž cílem bylo věnovat se regulaci lesnictví a těžby </a:t>
            </a:r>
            <a:r>
              <a:rPr lang="cs-CZ" dirty="0" smtClean="0"/>
              <a:t>dřeva</a:t>
            </a:r>
          </a:p>
          <a:p>
            <a:r>
              <a:rPr lang="cs-CZ" dirty="0"/>
              <a:t>Životní prostředí se začalo v českých zemích měnit během prvních let </a:t>
            </a:r>
            <a:r>
              <a:rPr lang="cs-CZ" b="1" u="sng" dirty="0">
                <a:solidFill>
                  <a:srgbClr val="FF0000"/>
                </a:solidFill>
              </a:rPr>
              <a:t>průmyslové </a:t>
            </a:r>
            <a:r>
              <a:rPr lang="cs-CZ" b="1" u="sng" dirty="0" smtClean="0">
                <a:solidFill>
                  <a:srgbClr val="FF0000"/>
                </a:solidFill>
              </a:rPr>
              <a:t>revoluce</a:t>
            </a:r>
          </a:p>
          <a:p>
            <a:r>
              <a:rPr lang="cs-CZ" dirty="0" smtClean="0"/>
              <a:t>Nové továrny</a:t>
            </a:r>
            <a:r>
              <a:rPr lang="cs-CZ" dirty="0"/>
              <a:t> si žádaly palivo a tak se začala rozvíjet </a:t>
            </a:r>
            <a:r>
              <a:rPr lang="cs-CZ" b="1" dirty="0">
                <a:solidFill>
                  <a:srgbClr val="00B0F0"/>
                </a:solidFill>
              </a:rPr>
              <a:t>těžba </a:t>
            </a:r>
            <a:r>
              <a:rPr lang="cs-CZ" b="1" dirty="0" smtClean="0">
                <a:solidFill>
                  <a:srgbClr val="00B0F0"/>
                </a:solidFill>
              </a:rPr>
              <a:t>surovin</a:t>
            </a:r>
          </a:p>
          <a:p>
            <a:r>
              <a:rPr lang="cs-CZ" dirty="0" smtClean="0"/>
              <a:t>Byly </a:t>
            </a:r>
            <a:r>
              <a:rPr lang="cs-CZ" dirty="0"/>
              <a:t>zdokonaleny a rozšířeny </a:t>
            </a:r>
            <a:r>
              <a:rPr lang="cs-CZ" b="1" dirty="0" smtClean="0">
                <a:solidFill>
                  <a:srgbClr val="FFC000"/>
                </a:solidFill>
              </a:rPr>
              <a:t>uhelné</a:t>
            </a:r>
            <a:r>
              <a:rPr lang="cs-CZ" b="1" dirty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FFC000"/>
                </a:solidFill>
              </a:rPr>
              <a:t>doly </a:t>
            </a:r>
            <a:r>
              <a:rPr lang="cs-CZ" b="1" dirty="0">
                <a:solidFill>
                  <a:srgbClr val="FFC000"/>
                </a:solidFill>
              </a:rPr>
              <a:t>v oblastech Mostecka, Ostravska a </a:t>
            </a:r>
            <a:r>
              <a:rPr lang="cs-CZ" b="1" dirty="0" smtClean="0">
                <a:solidFill>
                  <a:srgbClr val="FFC000"/>
                </a:solidFill>
              </a:rPr>
              <a:t>Kladenska</a:t>
            </a:r>
            <a:endParaRPr lang="cs-CZ" b="1" dirty="0">
              <a:solidFill>
                <a:srgbClr val="FFC000"/>
              </a:solidFill>
            </a:endParaRPr>
          </a:p>
          <a:p>
            <a:r>
              <a:rPr lang="cs-CZ" dirty="0" smtClean="0"/>
              <a:t>Ve </a:t>
            </a:r>
            <a:r>
              <a:rPr lang="cs-CZ" dirty="0"/>
              <a:t>větší míře byla také využívána i voda z říčních zdrojů, například pro výrobu skla, či papíru</a:t>
            </a:r>
            <a:endParaRPr lang="cs-CZ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760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Životní prostředí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53344"/>
            <a:ext cx="8712968" cy="5904656"/>
          </a:xfrm>
        </p:spPr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Socialistický systém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nepřikládal ochraně životního prostředí,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význam -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 se začala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prudce zvyšovat míra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znečištění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ČSSR 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postižena </a:t>
            </a:r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hlavně západní polovina země, především oblasti s vysokou úrovní těžby a průmyslu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(tehdejší 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Severočeský a Severomoravský kraj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Snížená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kvalita ovzduší, zabírání půdy pro povrchové doly a ničení měst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obcí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zemědělství se přistoupilo k velkovýrobě; malá pole byla spojena v 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širé lány a meze 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rozorány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také používat </a:t>
            </a: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průmyslová 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hnojiva</a:t>
            </a:r>
            <a:endParaRPr lang="cs-CZ" b="1" dirty="0">
              <a:solidFill>
                <a:srgbClr val="F4C2D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Zvýšila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sice výroba obilnin a dalších potravin, zároveň ale vyvstal nebezpečný problém 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eroze - úrodná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Silné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znečištění vod-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například na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Berounce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 Bílině,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protékají místy s rozvinutým průmyslem</a:t>
            </a:r>
          </a:p>
        </p:txBody>
      </p:sp>
    </p:spTree>
    <p:extLst>
      <p:ext uri="{BB962C8B-B14F-4D97-AF65-F5344CB8AC3E}">
        <p14:creationId xmlns:p14="http://schemas.microsoft.com/office/powerpoint/2010/main" xmlns="" val="132445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/>
          <a:lstStyle/>
          <a:p>
            <a:pPr algn="ctr"/>
            <a:r>
              <a:rPr lang="cs-CZ" dirty="0"/>
              <a:t>Životní prostředí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5904656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K významné změně došlo po roce 1989, kdy bylo zřízeno samostatné </a:t>
            </a:r>
            <a:r>
              <a:rPr lang="cs-CZ" b="1" dirty="0">
                <a:solidFill>
                  <a:srgbClr val="00B0F0"/>
                </a:solidFill>
              </a:rPr>
              <a:t>ministerstvo životního prostředí a schválena nová ekologická legislativa </a:t>
            </a:r>
            <a:r>
              <a:rPr lang="cs-CZ" dirty="0"/>
              <a:t>(</a:t>
            </a:r>
            <a:r>
              <a:rPr lang="cs-CZ" b="1" dirty="0">
                <a:solidFill>
                  <a:srgbClr val="00B050"/>
                </a:solidFill>
              </a:rPr>
              <a:t>zákony o ochraně přírody, o vodách, o odpadech, o posuzování vlivů a životní prostředí (</a:t>
            </a:r>
            <a:r>
              <a:rPr lang="cs-CZ" b="1" dirty="0">
                <a:solidFill>
                  <a:srgbClr val="F4C2D7"/>
                </a:solidFill>
              </a:rPr>
              <a:t>EIA</a:t>
            </a:r>
            <a:r>
              <a:rPr lang="cs-CZ" b="1" dirty="0">
                <a:solidFill>
                  <a:srgbClr val="00B050"/>
                </a:solidFill>
              </a:rPr>
              <a:t>) </a:t>
            </a:r>
            <a:r>
              <a:rPr lang="cs-CZ" dirty="0"/>
              <a:t>atd</a:t>
            </a:r>
            <a:r>
              <a:rPr lang="cs-CZ" dirty="0" smtClean="0"/>
              <a:t>.)</a:t>
            </a:r>
          </a:p>
          <a:p>
            <a:r>
              <a:rPr lang="cs-CZ" dirty="0"/>
              <a:t>Z nich pak vyplynula např. povinnost </a:t>
            </a:r>
            <a:r>
              <a:rPr lang="cs-CZ" b="1" dirty="0">
                <a:solidFill>
                  <a:srgbClr val="FFC000"/>
                </a:solidFill>
              </a:rPr>
              <a:t>odsíření tepelných elektráren </a:t>
            </a:r>
            <a:r>
              <a:rPr lang="cs-CZ" dirty="0"/>
              <a:t>a </a:t>
            </a:r>
            <a:r>
              <a:rPr lang="cs-CZ" dirty="0" smtClean="0"/>
              <a:t>u dalších </a:t>
            </a:r>
            <a:r>
              <a:rPr lang="cs-CZ" dirty="0"/>
              <a:t>velkých průmyslových zdrojů </a:t>
            </a:r>
            <a:r>
              <a:rPr lang="cs-CZ" dirty="0" smtClean="0"/>
              <a:t>znečištění </a:t>
            </a:r>
            <a:r>
              <a:rPr lang="cs-CZ" dirty="0"/>
              <a:t>snížit několikanásobně emise oxidu </a:t>
            </a:r>
            <a:r>
              <a:rPr lang="cs-CZ" dirty="0" smtClean="0"/>
              <a:t>siřičitého</a:t>
            </a:r>
          </a:p>
          <a:p>
            <a:r>
              <a:rPr lang="cs-CZ" dirty="0"/>
              <a:t>Byly rovněž stanoveny</a:t>
            </a:r>
            <a:r>
              <a:rPr lang="cs-CZ" b="1" dirty="0">
                <a:solidFill>
                  <a:srgbClr val="FFC000"/>
                </a:solidFill>
              </a:rPr>
              <a:t> limity těžby hnědého uhlí v severních Čechách</a:t>
            </a:r>
            <a:r>
              <a:rPr lang="cs-CZ" dirty="0"/>
              <a:t>, které měly ochránit zejména některá města a obce ohrožené plány </a:t>
            </a:r>
            <a:r>
              <a:rPr lang="cs-CZ" dirty="0" smtClean="0"/>
              <a:t>těžařů</a:t>
            </a:r>
            <a:endParaRPr lang="cs-CZ" dirty="0"/>
          </a:p>
          <a:p>
            <a:r>
              <a:rPr lang="cs-CZ" dirty="0"/>
              <a:t>Podporována byla </a:t>
            </a:r>
            <a:r>
              <a:rPr lang="cs-CZ" b="1" dirty="0">
                <a:solidFill>
                  <a:srgbClr val="F4C2D7"/>
                </a:solidFill>
              </a:rPr>
              <a:t>plynofikace</a:t>
            </a:r>
            <a:r>
              <a:rPr lang="cs-CZ" dirty="0"/>
              <a:t> řady obcí, která </a:t>
            </a:r>
            <a:r>
              <a:rPr lang="cs-CZ" b="1" dirty="0">
                <a:solidFill>
                  <a:srgbClr val="F4C2D7"/>
                </a:solidFill>
              </a:rPr>
              <a:t>pomohla zlepšit kvalitu ovzduší díky omezení spalování uhlí v lokálních </a:t>
            </a:r>
            <a:r>
              <a:rPr lang="cs-CZ" b="1" dirty="0" smtClean="0">
                <a:solidFill>
                  <a:srgbClr val="F4C2D7"/>
                </a:solidFill>
              </a:rPr>
              <a:t>topeništích</a:t>
            </a:r>
          </a:p>
          <a:p>
            <a:r>
              <a:rPr lang="cs-CZ" dirty="0"/>
              <a:t>Postupně také docházelo k zavádění řízených </a:t>
            </a:r>
            <a:r>
              <a:rPr lang="cs-CZ" b="1" dirty="0">
                <a:solidFill>
                  <a:schemeClr val="bg1"/>
                </a:solidFill>
              </a:rPr>
              <a:t>katalyzátorů</a:t>
            </a:r>
            <a:r>
              <a:rPr lang="cs-CZ" dirty="0"/>
              <a:t> u automobilů a v souvislostí s tím byl postupně omezován prodej </a:t>
            </a:r>
            <a:r>
              <a:rPr lang="cs-CZ" b="1" dirty="0">
                <a:solidFill>
                  <a:schemeClr val="bg1"/>
                </a:solidFill>
              </a:rPr>
              <a:t>olovnatých autobenzínů</a:t>
            </a:r>
          </a:p>
        </p:txBody>
      </p:sp>
    </p:spTree>
    <p:extLst>
      <p:ext uri="{BB962C8B-B14F-4D97-AF65-F5344CB8AC3E}">
        <p14:creationId xmlns:p14="http://schemas.microsoft.com/office/powerpoint/2010/main" xmlns="" val="3908198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56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Životní prostředí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640960" cy="6048672"/>
          </a:xfrm>
        </p:spPr>
        <p:txBody>
          <a:bodyPr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Přesto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vlivem nárůstu automobilové dopravy docházelo ke zhoršování kvality ovzduší zejména ve velkých městech s intenzivní silniční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dopravou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Pozoruhodně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začaly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zvyšovat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emise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jiných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látek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sledována začala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 především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jemná frakce polétavého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prachu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který začaly roku 2005 platit </a:t>
            </a:r>
            <a:r>
              <a:rPr lang="cs-CZ" b="1" u="sng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imisní </a:t>
            </a:r>
            <a:r>
              <a:rPr lang="cs-CZ" b="1" u="sng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limity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přízemní ozón a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emise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způsobované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dopravou</a:t>
            </a:r>
          </a:p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nových dopravních liniových staveb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(silnice a dálnice) -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zvýšení fragmentace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(rozčlenění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stále menších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částí)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vytvoření bariér pro přirozenou migraci 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živočichů</a:t>
            </a:r>
          </a:p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omezení těchto negativních vlivů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stavby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doplňovány prvky, které by měly alespoň částečně umožnit migraci,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zvířecí přechody (</a:t>
            </a:r>
            <a:r>
              <a:rPr lang="cs-CZ" b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ekodukty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či „podchody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723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Praha, Vysočanská radiála, ekoduk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54874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Ekodukt</a:t>
            </a:r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vysočanské radiále</a:t>
            </a:r>
          </a:p>
        </p:txBody>
      </p:sp>
    </p:spTree>
    <p:extLst>
      <p:ext uri="{BB962C8B-B14F-4D97-AF65-F5344CB8AC3E}">
        <p14:creationId xmlns:p14="http://schemas.microsoft.com/office/powerpoint/2010/main" xmlns="" val="3042497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Soubor:B464 Böblingen01 2010-06-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16632"/>
            <a:ext cx="218771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Ekodukt</a:t>
            </a:r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4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696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Životní prostředí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712968" cy="576064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 </a:t>
            </a:r>
            <a:r>
              <a:rPr lang="cs-CZ" b="1" dirty="0">
                <a:solidFill>
                  <a:srgbClr val="00B050"/>
                </a:solidFill>
              </a:rPr>
              <a:t>nakládání s odpady </a:t>
            </a:r>
            <a:r>
              <a:rPr lang="cs-CZ" dirty="0"/>
              <a:t>byly sice vybudovány nové, zabezpečené skládky a byla postupně </a:t>
            </a:r>
            <a:r>
              <a:rPr lang="cs-CZ" b="1" dirty="0">
                <a:solidFill>
                  <a:srgbClr val="FFC000"/>
                </a:solidFill>
              </a:rPr>
              <a:t>zaváděna třídění některých druhu druhů </a:t>
            </a:r>
            <a:r>
              <a:rPr lang="cs-CZ" b="1" dirty="0" smtClean="0">
                <a:solidFill>
                  <a:srgbClr val="FFC000"/>
                </a:solidFill>
              </a:rPr>
              <a:t>komunálních odpadů </a:t>
            </a:r>
            <a:r>
              <a:rPr lang="cs-CZ" dirty="0" smtClean="0"/>
              <a:t>(plasty</a:t>
            </a:r>
            <a:r>
              <a:rPr lang="cs-CZ" dirty="0"/>
              <a:t>, papír, sklo, případně bioodpad), ale přesto se </a:t>
            </a:r>
            <a:r>
              <a:rPr lang="cs-CZ" b="1" dirty="0">
                <a:solidFill>
                  <a:srgbClr val="FFC000"/>
                </a:solidFill>
              </a:rPr>
              <a:t>produkce odpadů významně </a:t>
            </a:r>
            <a:r>
              <a:rPr lang="cs-CZ" b="1" dirty="0" smtClean="0">
                <a:solidFill>
                  <a:srgbClr val="FFC000"/>
                </a:solidFill>
              </a:rPr>
              <a:t>zvyšovala</a:t>
            </a:r>
          </a:p>
          <a:p>
            <a:endParaRPr lang="cs-CZ" dirty="0" smtClean="0"/>
          </a:p>
          <a:p>
            <a:r>
              <a:rPr lang="cs-CZ" dirty="0"/>
              <a:t>Začala být postupně </a:t>
            </a:r>
            <a:r>
              <a:rPr lang="cs-CZ" b="1" dirty="0">
                <a:solidFill>
                  <a:srgbClr val="FF0000"/>
                </a:solidFill>
              </a:rPr>
              <a:t>snižována energetická náročnost průmyslové výroby</a:t>
            </a:r>
            <a:r>
              <a:rPr lang="cs-CZ" dirty="0"/>
              <a:t>, která byla, a i nadále zůstává, jednou z nejvyšších v porovnání s vyspělými zeměmi sdruženými v </a:t>
            </a:r>
            <a:r>
              <a:rPr lang="cs-CZ" dirty="0" smtClean="0"/>
              <a:t>OECD</a:t>
            </a:r>
          </a:p>
          <a:p>
            <a:endParaRPr lang="cs-CZ" dirty="0" smtClean="0"/>
          </a:p>
          <a:p>
            <a:r>
              <a:rPr lang="cs-CZ" dirty="0"/>
              <a:t>Novým problémem se stala </a:t>
            </a:r>
            <a:r>
              <a:rPr lang="cs-CZ" b="1" dirty="0">
                <a:solidFill>
                  <a:srgbClr val="FFC000"/>
                </a:solidFill>
              </a:rPr>
              <a:t>expanze příměstských nákupních komplexů, satelitních sídlišť, průmyslových zón či logistických areálů </a:t>
            </a:r>
            <a:r>
              <a:rPr lang="cs-CZ" dirty="0"/>
              <a:t>"</a:t>
            </a:r>
            <a:r>
              <a:rPr lang="cs-CZ" b="1" dirty="0">
                <a:solidFill>
                  <a:schemeClr val="bg1"/>
                </a:solidFill>
              </a:rPr>
              <a:t>na zelené louce</a:t>
            </a:r>
            <a:r>
              <a:rPr lang="cs-CZ" dirty="0"/>
              <a:t>", která vedla k </a:t>
            </a:r>
            <a:r>
              <a:rPr lang="cs-CZ" b="1" dirty="0">
                <a:solidFill>
                  <a:srgbClr val="FFC000"/>
                </a:solidFill>
              </a:rPr>
              <a:t>záboru rozsáhlých ploch zemědělské i nezemědělské půdy a ke zničení mnoha cenných </a:t>
            </a:r>
            <a:r>
              <a:rPr lang="cs-CZ" b="1" dirty="0" smtClean="0">
                <a:solidFill>
                  <a:srgbClr val="FFC000"/>
                </a:solidFill>
              </a:rPr>
              <a:t>biotopů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988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Vyskytná nad Jihlavou-sklád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1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16632"/>
            <a:ext cx="885698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Skládka komunálního odpadu v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obci Vyskytná 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Jihlavou</a:t>
            </a:r>
          </a:p>
        </p:txBody>
      </p:sp>
    </p:spTree>
    <p:extLst>
      <p:ext uri="{BB962C8B-B14F-4D97-AF65-F5344CB8AC3E}">
        <p14:creationId xmlns:p14="http://schemas.microsoft.com/office/powerpoint/2010/main" xmlns="" val="3040953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Zličín, obchodní zóna (04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09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Suburbanizace a výstavba dopravní infrastruktury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44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24936" cy="5832648"/>
          </a:xfrm>
        </p:spPr>
        <p:txBody>
          <a:bodyPr>
            <a:normAutofit fontScale="85000" lnSpcReduction="1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36576" indent="0">
              <a:buNone/>
            </a:pPr>
            <a:r>
              <a:rPr lang="cs-CZ" sz="1800" dirty="0" smtClean="0"/>
              <a:t>KOVÁŘ, Luděk.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4.9.2013]. Dostupný na WWW: http://cs.wikipedia.org/wiki/Soubor:Vyskytn%C3%A1_nad_Jihlavou-skl%C3%A1dka.JPG </a:t>
            </a:r>
          </a:p>
          <a:p>
            <a:pPr marL="36576" indent="0">
              <a:buNone/>
            </a:pPr>
            <a:r>
              <a:rPr lang="cs-CZ" sz="1800" dirty="0" smtClean="0"/>
              <a:t>FOEHL, Klaus.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4.9.2013]. Dostupný na WWW: http://cs.wikipedia.org/wiki/Soubor:B464_B%C3%B6blingen01_2010-06-29.jpg </a:t>
            </a:r>
          </a:p>
          <a:p>
            <a:pPr marL="36576" indent="0">
              <a:buNone/>
            </a:pPr>
            <a:r>
              <a:rPr lang="cs-CZ" sz="1800" dirty="0" smtClean="0"/>
              <a:t>SEFJO.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4.9.2013]. Dostupný na WWW: http://cs.wikipedia.org/wiki/Soubor:Praha,_Vyso%C4%8Dansk%C3%A1_radi%C3%A1la,_ekodukt.JPG </a:t>
            </a:r>
          </a:p>
          <a:p>
            <a:pPr marL="36576" indent="0">
              <a:buNone/>
            </a:pPr>
            <a:r>
              <a:rPr lang="cs-CZ" sz="1800" dirty="0" smtClean="0"/>
              <a:t>KOZUCH.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4.9.2013]. Dostupný na WWW: http://cs.wikipedia.org/wiki/Soubor:Krkono%C5%A1e_seen_from_%C4%8Cernilov,_FastStone_sharpening10_qual98.jpg </a:t>
            </a:r>
          </a:p>
          <a:p>
            <a:pPr marL="0" indent="0">
              <a:buNone/>
            </a:pPr>
            <a:r>
              <a:rPr lang="cs-CZ" sz="1800" dirty="0" smtClean="0"/>
              <a:t>ŠJŮ</a:t>
            </a:r>
            <a:r>
              <a:rPr lang="cs-CZ" sz="1800" dirty="0"/>
              <a:t>. </a:t>
            </a:r>
            <a:r>
              <a:rPr lang="cs-CZ" sz="1800" i="1" dirty="0"/>
              <a:t>wikipedie</a:t>
            </a:r>
            <a:r>
              <a:rPr lang="cs-CZ" sz="1800" dirty="0"/>
              <a:t> [online]. [cit. </a:t>
            </a:r>
            <a:r>
              <a:rPr lang="cs-CZ" sz="1800" smtClean="0"/>
              <a:t>4.9.2013]. </a:t>
            </a:r>
            <a:r>
              <a:rPr lang="cs-CZ" sz="1800" dirty="0"/>
              <a:t>Dostupný na WWW: http://commons.wikimedia.org/wiki/File:Zli%C4%8D%C3%ADn,_obchodn%C3%AD_z%C3%B3na_(04).jpg 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368615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36</TotalTime>
  <Words>325</Words>
  <Application>Microsoft Office PowerPoint</Application>
  <PresentationFormat>Předvádění na obrazovce (4:3)</PresentationFormat>
  <Paragraphs>80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Snímek 1</vt:lpstr>
      <vt:lpstr>Životní prostředí v ČR</vt:lpstr>
      <vt:lpstr>Životní prostředí v ČR</vt:lpstr>
      <vt:lpstr>Životní prostředí v ČR</vt:lpstr>
      <vt:lpstr>Životní prostředí v ČR</vt:lpstr>
      <vt:lpstr>Životní prostředí v ČR</vt:lpstr>
      <vt:lpstr>Snímek 7</vt:lpstr>
      <vt:lpstr>Snímek 8</vt:lpstr>
      <vt:lpstr>Životní prostředí v ČR</vt:lpstr>
      <vt:lpstr>Snímek 10</vt:lpstr>
      <vt:lpstr>Snímek 11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Dum</cp:lastModifiedBy>
  <cp:revision>17</cp:revision>
  <dcterms:created xsi:type="dcterms:W3CDTF">2014-01-06T09:21:19Z</dcterms:created>
  <dcterms:modified xsi:type="dcterms:W3CDTF">2014-01-30T18:51:37Z</dcterms:modified>
</cp:coreProperties>
</file>