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E32805-91F7-477B-8D8B-ED504866B23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3391C-D7D5-4319-8C21-434881C04A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618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50111_Nova_hut_Ostrava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Dejvice,_Baba,_%C4%8Disti%C4%8Dka_vod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%C3%ADlina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roze_u_Prerova_nad_Labem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id_rain_woods1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http://cs.wikipedia.org/wiki/Soubor:20050111_Nova_hut_Ostrava.jpg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6027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http://cs.wikipedia.org/wiki/Soubor:Praha,_Dejvice,_Baba,_%C4%8Disti%C4%8Dka_vod.JPG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586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http://cs.wikipedia.org/wiki/Soubor:B%C3%ADlina.jpg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891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http://cs.wikipedia.org/wiki/Soubor:Eroze_u_Prerova_nad_Labem.jpg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618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http://cs.wikipedia.org/wiki/Soubor:Acid_rain_woods1.JPG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735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stav složek životního prostředí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6.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JK_CR_06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</a:t>
            </a:r>
            <a:r>
              <a:rPr lang="cs-CZ" sz="1600" dirty="0">
                <a:effectLst/>
              </a:rPr>
              <a:t>5</a:t>
            </a:r>
            <a:r>
              <a:rPr lang="cs-CZ" sz="1600" dirty="0" smtClean="0">
                <a:effectLst/>
              </a:rPr>
              <a:t>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informuje žáky o současném i historickém stavu jednotlivých složek </a:t>
            </a:r>
            <a:r>
              <a:rPr lang="cs-CZ" sz="1600" smtClean="0">
                <a:effectLst/>
              </a:rPr>
              <a:t>životního prostředí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188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Stav složek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568952" cy="5904656"/>
          </a:xfrm>
        </p:spPr>
        <p:txBody>
          <a:bodyPr>
            <a:normAutofit fontScale="925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Znečištění ovzduší je v současnosti v Česku stále aktuálním </a:t>
            </a:r>
            <a:r>
              <a:rPr lang="cs-CZ" b="1" dirty="0" smtClean="0">
                <a:solidFill>
                  <a:srgbClr val="FF0000"/>
                </a:solidFill>
              </a:rPr>
              <a:t>problémem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studie Evropské komise znečištění ovzduší jemným prachem v průměru </a:t>
            </a:r>
            <a:r>
              <a:rPr lang="cs-CZ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zkracuje život každému obyvateli ČR o více než 10 měsíců, přičemž průměrnému Evropanovi o 8,6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měsíce</a:t>
            </a:r>
          </a:p>
          <a:p>
            <a:endParaRPr lang="cs-CZ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V minulosti bylo významný problémem </a:t>
            </a:r>
            <a:r>
              <a:rPr lang="cs-CZ" b="1" dirty="0">
                <a:solidFill>
                  <a:srgbClr val="00B0F0"/>
                </a:solidFill>
              </a:rPr>
              <a:t>znečištění ovzduší oxidem siřičitým ze spalování uhlí</a:t>
            </a:r>
            <a:r>
              <a:rPr lang="cs-CZ" dirty="0"/>
              <a:t>, zejména v oblasti </a:t>
            </a:r>
            <a:r>
              <a:rPr lang="cs-CZ" b="1" dirty="0">
                <a:solidFill>
                  <a:schemeClr val="bg1"/>
                </a:solidFill>
              </a:rPr>
              <a:t>tzv. černého </a:t>
            </a:r>
            <a:r>
              <a:rPr lang="cs-CZ" b="1" dirty="0" smtClean="0">
                <a:solidFill>
                  <a:schemeClr val="bg1"/>
                </a:solidFill>
              </a:rPr>
              <a:t>trojúhelníku</a:t>
            </a:r>
            <a:r>
              <a:rPr lang="cs-CZ" dirty="0" smtClean="0"/>
              <a:t> </a:t>
            </a:r>
            <a:r>
              <a:rPr lang="cs-CZ" dirty="0"/>
              <a:t>(na pomezí Československa, Polska a východního Německa) nebo na Ostravsku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Dodnes zůstává problémem průmyslové </a:t>
            </a:r>
            <a:r>
              <a:rPr lang="cs-CZ" b="1" dirty="0">
                <a:solidFill>
                  <a:srgbClr val="92D050"/>
                </a:solidFill>
              </a:rPr>
              <a:t>znečištění na severu Moravy</a:t>
            </a:r>
            <a:r>
              <a:rPr lang="cs-CZ" dirty="0"/>
              <a:t> (zejména prachem a </a:t>
            </a:r>
            <a:r>
              <a:rPr lang="cs-CZ" dirty="0" err="1"/>
              <a:t>polyaromatickými</a:t>
            </a:r>
            <a:r>
              <a:rPr lang="cs-CZ" dirty="0"/>
              <a:t> uhlovodíky), ale </a:t>
            </a:r>
            <a:r>
              <a:rPr lang="cs-CZ" b="1" dirty="0">
                <a:solidFill>
                  <a:srgbClr val="92D050"/>
                </a:solidFill>
              </a:rPr>
              <a:t>roste význam emisí z dopravy, hlavně ve velkých městech </a:t>
            </a:r>
            <a:r>
              <a:rPr lang="cs-CZ" dirty="0"/>
              <a:t>(např. Praha, Brno, </a:t>
            </a:r>
            <a:r>
              <a:rPr lang="cs-CZ" dirty="0" smtClean="0"/>
              <a:t>Ostrava, Plzeň)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73920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20050111 Nova hut Ostra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366" y="0"/>
            <a:ext cx="913163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662473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Dlouhodobě nejznečištěnější ovzduší má město Ostrava</a:t>
            </a:r>
          </a:p>
        </p:txBody>
      </p:sp>
    </p:spTree>
    <p:extLst>
      <p:ext uri="{BB962C8B-B14F-4D97-AF65-F5344CB8AC3E}">
        <p14:creationId xmlns:p14="http://schemas.microsoft.com/office/powerpoint/2010/main" xmlns="" val="427515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Stav složek životního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760640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Činností člověka se do vod ve zvýšené míře dostávají přirozené příměsi nebo syntetické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chemikálie</a:t>
            </a:r>
          </a:p>
          <a:p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o 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průsaky z půdy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pesticidy a hnojiva ze zemědělství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komunální nebo průmyslové odpadní vody, ale také o dálkový přenos 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znečištění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současnosti v České republice představuje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vážný problém nadměrný přísun živin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např. 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dusičnanů nebo fosforečnanů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vznikajících jako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rozkladné produkty organických zbytků, zemědělských hnojiv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 se označuje jako 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eutrofizace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 vede k nárůstu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spotřeby kyslíku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Tím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dojít k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nedostatku kyslíku pro vodní organismy a ke zničení vodních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ekosystémů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353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Praha, Dejvice, Baba, čistička vo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Pražská čistírna odpadních vod </a:t>
            </a:r>
          </a:p>
        </p:txBody>
      </p:sp>
    </p:spTree>
    <p:extLst>
      <p:ext uri="{BB962C8B-B14F-4D97-AF65-F5344CB8AC3E}">
        <p14:creationId xmlns:p14="http://schemas.microsoft.com/office/powerpoint/2010/main" xmlns="" val="191982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645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Stav složek životního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76664"/>
          </a:xfrm>
        </p:spPr>
        <p:txBody>
          <a:bodyPr/>
          <a:lstStyle/>
          <a:p>
            <a:r>
              <a:rPr lang="cs-CZ" dirty="0"/>
              <a:t>Postupně se daří snižovat znečištění a zlepšovat kvalitu povrchových vod, zároveň se snižuje i odběr </a:t>
            </a:r>
            <a:r>
              <a:rPr lang="cs-CZ" dirty="0" smtClean="0"/>
              <a:t>vod</a:t>
            </a:r>
          </a:p>
          <a:p>
            <a:r>
              <a:rPr lang="cs-CZ" dirty="0" smtClean="0"/>
              <a:t>Přesto </a:t>
            </a:r>
            <a:r>
              <a:rPr lang="cs-CZ" dirty="0"/>
              <a:t>je </a:t>
            </a:r>
            <a:r>
              <a:rPr lang="cs-CZ" b="1" dirty="0">
                <a:solidFill>
                  <a:srgbClr val="00B0F0"/>
                </a:solidFill>
              </a:rPr>
              <a:t>situace v této oblasti stále nevyhovující a Česká republika neplní evropské standardy pro čistění odpadních </a:t>
            </a:r>
            <a:r>
              <a:rPr lang="cs-CZ" b="1" dirty="0" smtClean="0">
                <a:solidFill>
                  <a:srgbClr val="00B0F0"/>
                </a:solidFill>
              </a:rPr>
              <a:t>vod </a:t>
            </a:r>
          </a:p>
          <a:p>
            <a:r>
              <a:rPr lang="cs-CZ" dirty="0" smtClean="0"/>
              <a:t>Řada </a:t>
            </a:r>
            <a:r>
              <a:rPr lang="cs-CZ" dirty="0"/>
              <a:t>obcí zatím vypouští nečištěné odpadní vody a mnohé </a:t>
            </a:r>
            <a:r>
              <a:rPr lang="cs-CZ" b="1" dirty="0">
                <a:solidFill>
                  <a:srgbClr val="92D050"/>
                </a:solidFill>
              </a:rPr>
              <a:t>čistírny odpadních vod jsou neefektivní vzhledem k zastaralosti jejich technologického </a:t>
            </a:r>
            <a:r>
              <a:rPr lang="cs-CZ" b="1" dirty="0" smtClean="0">
                <a:solidFill>
                  <a:srgbClr val="92D050"/>
                </a:solidFill>
              </a:rPr>
              <a:t>vybavení</a:t>
            </a:r>
          </a:p>
          <a:p>
            <a:endParaRPr lang="cs-CZ" dirty="0" smtClean="0"/>
          </a:p>
          <a:p>
            <a:r>
              <a:rPr lang="cs-CZ" dirty="0"/>
              <a:t>Nejznečištěnějšími řekami v České republice jsou hlavně menší toky Mračný potok, Trkmanka, Lomnice</a:t>
            </a:r>
            <a:r>
              <a:rPr lang="cs-CZ" dirty="0" smtClean="0"/>
              <a:t>, </a:t>
            </a:r>
            <a:r>
              <a:rPr lang="cs-CZ" dirty="0" err="1" smtClean="0"/>
              <a:t>Litava</a:t>
            </a:r>
            <a:r>
              <a:rPr lang="cs-CZ" dirty="0"/>
              <a:t>, Kyjovka, Hájecký potok, Mrlina, Skalice, Vlkava a Zákolanský potok, z větších toků </a:t>
            </a:r>
            <a:r>
              <a:rPr lang="cs-CZ" b="1" dirty="0">
                <a:solidFill>
                  <a:srgbClr val="FFC000"/>
                </a:solidFill>
              </a:rPr>
              <a:t>Bílina a dolní toky Lužnice a Ostravice</a:t>
            </a:r>
          </a:p>
        </p:txBody>
      </p:sp>
    </p:spTree>
    <p:extLst>
      <p:ext uri="{BB962C8B-B14F-4D97-AF65-F5344CB8AC3E}">
        <p14:creationId xmlns:p14="http://schemas.microsoft.com/office/powerpoint/2010/main" xmlns="" val="314927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Bíl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12" y="-1"/>
            <a:ext cx="9112487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3279" y="58855"/>
            <a:ext cx="856895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 Bílina patří k nejvíce znečištěným vodním tokům v Česku</a:t>
            </a:r>
          </a:p>
        </p:txBody>
      </p:sp>
    </p:spTree>
    <p:extLst>
      <p:ext uri="{BB962C8B-B14F-4D97-AF65-F5344CB8AC3E}">
        <p14:creationId xmlns:p14="http://schemas.microsoft.com/office/powerpoint/2010/main" xmlns="" val="136796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4320480" cy="1143000"/>
          </a:xfrm>
        </p:spPr>
        <p:txBody>
          <a:bodyPr>
            <a:normAutofit/>
          </a:bodyPr>
          <a:lstStyle/>
          <a:p>
            <a:r>
              <a:rPr lang="cs-CZ" sz="2800" dirty="0"/>
              <a:t>Stav složek životního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4320480" cy="5472608"/>
          </a:xfrm>
        </p:spPr>
        <p:txBody>
          <a:bodyPr>
            <a:normAutofit fontScale="925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kvalitu půdy negativně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působí některé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vlivy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např. sesuvy půd, i některé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 činnosti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např. využívání kalů z čistíren odpadních a aplikace chemických látek v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prohnojení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zemědělské půdy nebo používání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pesticidů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 půd je však v České republice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ohrožena také erozí a zhutňováním půd těžkou zemědělskou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technikou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386" name="Picture 2" descr="Soubor:Eroze u Prerova nad Labe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6824"/>
            <a:ext cx="432048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716015" y="6021288"/>
            <a:ext cx="42874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 eroze půdy podpořená nesprávnou orbou u Přerova nad Labem</a:t>
            </a:r>
          </a:p>
        </p:txBody>
      </p:sp>
    </p:spTree>
    <p:extLst>
      <p:ext uri="{BB962C8B-B14F-4D97-AF65-F5344CB8AC3E}">
        <p14:creationId xmlns:p14="http://schemas.microsoft.com/office/powerpoint/2010/main" xmlns="" val="429328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Stav složek životního prostředí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 přes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výrazný pokles emisí škodlivin do ovzduší během 90. let 20. století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zůstává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českých lesů nadále nejhorší ve střední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Špatný stav českých lesů nesouvisí přitom jen s důsledky historického znečištění ovzduší a následného okyselení lesních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 příštích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desetiletích pravděpodobně budou zhoršovat vzhledem ke změněným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klimatickým podmínkám, které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nevyhovují převládajícím smrkovým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lesům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holosečné těžby a pěstování smrkových monokultur dochází také k 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degradaci lesních půd, odplavování živin, změnám struktury půdy a až k erozi</a:t>
            </a:r>
          </a:p>
        </p:txBody>
      </p:sp>
    </p:spTree>
    <p:extLst>
      <p:ext uri="{BB962C8B-B14F-4D97-AF65-F5344CB8AC3E}">
        <p14:creationId xmlns:p14="http://schemas.microsoft.com/office/powerpoint/2010/main" xmlns="" val="140846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Acid rain woods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" y="0"/>
            <a:ext cx="91432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71999" y="8531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 poznamenaný kyselými dešti, Jizerské hory, 2006</a:t>
            </a:r>
          </a:p>
        </p:txBody>
      </p:sp>
    </p:spTree>
    <p:extLst>
      <p:ext uri="{BB962C8B-B14F-4D97-AF65-F5344CB8AC3E}">
        <p14:creationId xmlns:p14="http://schemas.microsoft.com/office/powerpoint/2010/main" xmlns="" val="2304071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cs-CZ" sz="1800" dirty="0" smtClean="0"/>
              <a:t>NIPIK.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http://cs.wikipedia.org/wiki/Soubor:Acid_rain_woods1.JPG </a:t>
            </a:r>
          </a:p>
          <a:p>
            <a:pPr marL="36576" indent="0">
              <a:buNone/>
            </a:pPr>
            <a:r>
              <a:rPr lang="cs-CZ" sz="1800" dirty="0" smtClean="0"/>
              <a:t>SLIMEJS.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http://cs.wikipedia.org/wiki/Soubor:Eroze_u_Prerova_nad_Labem.jpg </a:t>
            </a:r>
          </a:p>
          <a:p>
            <a:pPr marL="36576" indent="0">
              <a:buNone/>
            </a:pPr>
            <a:r>
              <a:rPr lang="cs-CZ" sz="1800" dirty="0" smtClean="0"/>
              <a:t>ŽVÁČEK, Ondřej.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http://cs.wikipedia.org/wiki/Soubor:B%C3%ADlina.jpg </a:t>
            </a:r>
          </a:p>
          <a:p>
            <a:pPr marL="36576" indent="0">
              <a:buNone/>
            </a:pPr>
            <a:r>
              <a:rPr lang="cs-CZ" sz="1800" dirty="0" smtClean="0"/>
              <a:t>AKTRON.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http://cs.wikipedia.org/wiki/Soubor:Praha,_Dejvice,_Baba,_%C4%8Disti%C4%8Dka_vod.JPG </a:t>
            </a:r>
          </a:p>
          <a:p>
            <a:pPr marL="36576" indent="0">
              <a:buNone/>
            </a:pPr>
            <a:r>
              <a:rPr lang="cs-CZ" sz="1800" dirty="0" smtClean="0"/>
              <a:t>ŠTEFEK, Petr.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5.9.2013]. Dostupný na WWW: http://cs.wikipedia.org/wiki/Soubor:20050111_Nova_hut_Ostrava.jpg </a:t>
            </a:r>
          </a:p>
          <a:p>
            <a:pPr marL="36576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27778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16</TotalTime>
  <Words>303</Words>
  <Application>Microsoft Office PowerPoint</Application>
  <PresentationFormat>Předvádění na obrazovce (4:3)</PresentationFormat>
  <Paragraphs>73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Stav složek životního prostředí</vt:lpstr>
      <vt:lpstr>Snímek 3</vt:lpstr>
      <vt:lpstr>Stav složek životního prostředí</vt:lpstr>
      <vt:lpstr>Snímek 5</vt:lpstr>
      <vt:lpstr>Stav složek životního prostředí</vt:lpstr>
      <vt:lpstr>Snímek 7</vt:lpstr>
      <vt:lpstr>Stav složek životního prostředí</vt:lpstr>
      <vt:lpstr>Stav složek životního prostředí</vt:lpstr>
      <vt:lpstr>Snímek 10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13</cp:revision>
  <dcterms:created xsi:type="dcterms:W3CDTF">2014-01-06T09:37:25Z</dcterms:created>
  <dcterms:modified xsi:type="dcterms:W3CDTF">2014-01-30T18:44:58Z</dcterms:modified>
</cp:coreProperties>
</file>