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8" r:id="rId2"/>
    <p:sldId id="258" r:id="rId3"/>
    <p:sldId id="259" r:id="rId4"/>
    <p:sldId id="267" r:id="rId5"/>
    <p:sldId id="260" r:id="rId6"/>
    <p:sldId id="261" r:id="rId7"/>
    <p:sldId id="262" r:id="rId8"/>
    <p:sldId id="263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E8E952-C270-4257-8DDE-83C1E439FC9F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949BF7-41A9-4906-9458-810463C5E7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37051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aple_sv_Vavrince.JPG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aha,_Star%C3%A9_M%C4%9Bsto,_Klementinum,_meteorologick%C3%A9_m%C4%9B%C5%99en%C3%AD.jpg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Nov%C3%A1_Louka_001.JPG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http://cs.wikipedia.org/wiki/Soubor:Kaple_sv_Vavrince.JPG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DC8B9E-E20F-45F2-9F99-178E708B396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191636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http://cs.wikipedia.org/wiki/Soubor:Praha,_Star%C3%A9_M%C4%9Bsto,_Klementinum,_meteorologick%C3%A9_m%C4%9B%C5%99en%C3%AD.jpg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4FA076-2728-4B8F-8B81-D8EE3FD0AFE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345609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http://cs.wikipedia.org/wiki/Soubor:Nov%C3%A1_Louka_001.JPG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DC8B9E-E20F-45F2-9F99-178E708B3969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102190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o" TargetMode="External"/><Relationship Id="rId2" Type="http://schemas.openxmlformats.org/officeDocument/2006/relationships/hyperlink" Target="http://cs.wikipedia.org/wiki/Zem%C4%9B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3"/>
          <p:cNvSpPr>
            <a:spLocks noGrp="1" noChangeArrowheads="1"/>
          </p:cNvSpPr>
          <p:nvPr/>
        </p:nvSpPr>
        <p:spPr bwMode="auto">
          <a:xfrm>
            <a:off x="107504" y="1628800"/>
            <a:ext cx="9036496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ŠKOLA:		Gymnázium, Tanvald, Školní 305, </a:t>
            </a:r>
            <a:r>
              <a:rPr lang="cs-CZ" sz="1600" dirty="0" smtClean="0">
                <a:effectLst/>
              </a:rPr>
              <a:t>příspěvková organizace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ŠABLONY:	III/2 Inovace a zkvalitnění výuky prostřednictvím </a:t>
            </a:r>
            <a:r>
              <a:rPr lang="cs-CZ" sz="1600" dirty="0" smtClean="0">
                <a:effectLst/>
              </a:rPr>
              <a:t>ICT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AUTOR</a:t>
            </a:r>
            <a:r>
              <a:rPr lang="cs-CZ" sz="1600" dirty="0" smtClean="0">
                <a:effectLst/>
              </a:rPr>
              <a:t>:                             Jan KOHOUTEK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TEMATICKÁ OBLAST</a:t>
            </a:r>
            <a:r>
              <a:rPr lang="cs-CZ" sz="1600" dirty="0" smtClean="0">
                <a:effectLst/>
              </a:rPr>
              <a:t>:               Geografie České republiky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/>
              </a:rPr>
              <a:t>NÁZEV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</a:t>
            </a:r>
            <a:r>
              <a:rPr lang="cs-CZ" sz="1600" dirty="0">
                <a:effectLst/>
              </a:rPr>
              <a:t> </a:t>
            </a:r>
            <a:r>
              <a:rPr lang="cs-CZ" sz="1600" dirty="0" smtClean="0">
                <a:effectLst/>
              </a:rPr>
              <a:t>ČR – podnebí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POŘADOVÉ ČÍSLO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8.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KÓD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     JK_CR_08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DATUM TVORBY</a:t>
            </a:r>
            <a:r>
              <a:rPr lang="cs-CZ" sz="1600" dirty="0" smtClean="0">
                <a:effectLst/>
              </a:rPr>
              <a:t>:                     </a:t>
            </a:r>
            <a:r>
              <a:rPr lang="cs-CZ" sz="1600" dirty="0">
                <a:effectLst/>
              </a:rPr>
              <a:t>6</a:t>
            </a:r>
            <a:r>
              <a:rPr lang="cs-CZ" sz="1600" dirty="0" smtClean="0">
                <a:effectLst/>
              </a:rPr>
              <a:t>.9.2013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ANOTACE (ROČNÍK</a:t>
            </a:r>
            <a:r>
              <a:rPr lang="cs-CZ" sz="1600" dirty="0" smtClean="0">
                <a:effectLst/>
              </a:rPr>
              <a:t>):             kvarta  – DUM – informuje žáky o podnebí v České republice a jeho </a:t>
            </a:r>
            <a:r>
              <a:rPr lang="cs-CZ" sz="1600" smtClean="0">
                <a:effectLst/>
              </a:rPr>
              <a:t>základních charakteristikách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POKYN: Atlas České republiky – sešitový atlas pro ZŠ a víceletá gymnázia (2010)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73390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06090"/>
          </a:xfrm>
        </p:spPr>
        <p:txBody>
          <a:bodyPr/>
          <a:lstStyle/>
          <a:p>
            <a:pPr algn="ctr"/>
            <a:r>
              <a:rPr lang="cs-CZ" dirty="0" smtClean="0"/>
              <a:t>Podnebí v České republice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rmAutofit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Podnebí v Česku je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mírné a přechodné mezi oceánickým a 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kontinentálním</a:t>
            </a:r>
            <a:endParaRPr lang="cs-CZ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Vzhledem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</a:t>
            </a:r>
            <a:r>
              <a:rPr lang="cs-CZ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převládajícímu západnímu proudění vzduchu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a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poloze vůči Atlantskému oceánu stoupá směrem od západu k východu kontinentální charakter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podnebí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Vzhledem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relativně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rozloze území však rozdíly mezi východem a západem a mezi severem a jihem jsou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Místní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 počasí a podnebí mnohem více ovlivňuje výšková členitost a 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nadmořská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výška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Charakteristickým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znakem klimatu je výrazně vyvinuté pravidelné střídání 4 ročních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období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Vývoj počasí u nás </a:t>
            </a:r>
            <a:r>
              <a:rPr lang="cs-CZ" b="1" dirty="0" smtClean="0">
                <a:solidFill>
                  <a:srgbClr val="F8BEE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ovlivňuje rozložení tlakových center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oblasti </a:t>
            </a:r>
            <a:r>
              <a:rPr lang="cs-CZ" b="1" dirty="0" smtClean="0">
                <a:solidFill>
                  <a:srgbClr val="F8BEE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Azorských ostrovů, Islandu, Britských ostrovů, Skandinávie a Ruska</a:t>
            </a:r>
            <a:endParaRPr lang="cs-CZ" b="1" dirty="0">
              <a:solidFill>
                <a:srgbClr val="F8BEE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25315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/>
              <a:t>Podnebí v České republice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92696"/>
            <a:ext cx="8712968" cy="5976664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00B0F0"/>
                </a:solidFill>
              </a:rPr>
              <a:t>Největrnějším místem </a:t>
            </a:r>
            <a:r>
              <a:rPr lang="cs-CZ" dirty="0"/>
              <a:t>(průměrně 280 dní v roce vane silný vítr, 7 dní je bezvětří) a zároveň místem s největším výskytem </a:t>
            </a:r>
            <a:r>
              <a:rPr lang="cs-CZ" b="1" dirty="0"/>
              <a:t>bouřek</a:t>
            </a:r>
            <a:r>
              <a:rPr lang="cs-CZ" dirty="0"/>
              <a:t> (až 35 za rok) </a:t>
            </a:r>
            <a:r>
              <a:rPr lang="cs-CZ" b="1" dirty="0">
                <a:solidFill>
                  <a:srgbClr val="00B0F0"/>
                </a:solidFill>
              </a:rPr>
              <a:t>je Milešovka v Českém </a:t>
            </a:r>
            <a:r>
              <a:rPr lang="cs-CZ" b="1" dirty="0" smtClean="0">
                <a:solidFill>
                  <a:srgbClr val="00B0F0"/>
                </a:solidFill>
              </a:rPr>
              <a:t>středohoří</a:t>
            </a:r>
          </a:p>
          <a:p>
            <a:r>
              <a:rPr lang="cs-CZ" b="1" dirty="0">
                <a:solidFill>
                  <a:srgbClr val="F4C2D7"/>
                </a:solidFill>
              </a:rPr>
              <a:t>Průměrná roční teplota vzduchu v Česku se zpravidla pohybuje v rozmezí 5,5 až 9 °</a:t>
            </a:r>
            <a:r>
              <a:rPr lang="cs-CZ" b="1" dirty="0" smtClean="0">
                <a:solidFill>
                  <a:srgbClr val="F4C2D7"/>
                </a:solidFill>
              </a:rPr>
              <a:t>C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Teplota </a:t>
            </a:r>
            <a:r>
              <a:rPr lang="cs-CZ" b="1" dirty="0">
                <a:solidFill>
                  <a:srgbClr val="FFC000"/>
                </a:solidFill>
              </a:rPr>
              <a:t>vzduchu obecně klesá se vzrůstající nadmořskou výškou </a:t>
            </a:r>
            <a:r>
              <a:rPr lang="cs-CZ" dirty="0"/>
              <a:t>– průměrně </a:t>
            </a:r>
            <a:r>
              <a:rPr lang="cs-CZ" b="1" dirty="0">
                <a:solidFill>
                  <a:srgbClr val="FF0000"/>
                </a:solidFill>
              </a:rPr>
              <a:t>asi o 0,6 °C na 100 m</a:t>
            </a:r>
            <a:r>
              <a:rPr lang="cs-CZ" dirty="0"/>
              <a:t>), Morava je obecně teplejší než </a:t>
            </a:r>
            <a:r>
              <a:rPr lang="cs-CZ" dirty="0" smtClean="0"/>
              <a:t>Čechy</a:t>
            </a:r>
          </a:p>
          <a:p>
            <a:r>
              <a:rPr lang="cs-CZ" b="1" dirty="0" smtClean="0">
                <a:solidFill>
                  <a:srgbClr val="92D050"/>
                </a:solidFill>
              </a:rPr>
              <a:t>Nejchladnějším </a:t>
            </a:r>
            <a:r>
              <a:rPr lang="cs-CZ" b="1" dirty="0">
                <a:solidFill>
                  <a:srgbClr val="92D050"/>
                </a:solidFill>
              </a:rPr>
              <a:t>měsícem </a:t>
            </a:r>
            <a:r>
              <a:rPr lang="cs-CZ" dirty="0"/>
              <a:t>v roce bývá </a:t>
            </a:r>
            <a:r>
              <a:rPr lang="cs-CZ" b="1" dirty="0">
                <a:solidFill>
                  <a:schemeClr val="bg1"/>
                </a:solidFill>
              </a:rPr>
              <a:t>leden</a:t>
            </a:r>
            <a:r>
              <a:rPr lang="cs-CZ" dirty="0"/>
              <a:t>, někdy též prosinec nebo únor (</a:t>
            </a:r>
            <a:r>
              <a:rPr lang="cs-CZ" b="1" i="1" dirty="0"/>
              <a:t>průměrná teplota: Praha -0,5 °C, Praděd -7,4 °</a:t>
            </a:r>
            <a:r>
              <a:rPr lang="cs-CZ" b="1" i="1" dirty="0" smtClean="0"/>
              <a:t>C</a:t>
            </a:r>
            <a:r>
              <a:rPr lang="cs-CZ" dirty="0" smtClean="0"/>
              <a:t>)</a:t>
            </a:r>
          </a:p>
          <a:p>
            <a:r>
              <a:rPr lang="cs-CZ" b="1" dirty="0">
                <a:solidFill>
                  <a:srgbClr val="92D050"/>
                </a:solidFill>
              </a:rPr>
              <a:t>N</a:t>
            </a:r>
            <a:r>
              <a:rPr lang="cs-CZ" b="1" dirty="0" smtClean="0">
                <a:solidFill>
                  <a:srgbClr val="92D050"/>
                </a:solidFill>
              </a:rPr>
              <a:t>ejteplejším</a:t>
            </a:r>
            <a:r>
              <a:rPr lang="cs-CZ" dirty="0" smtClean="0"/>
              <a:t> </a:t>
            </a:r>
            <a:r>
              <a:rPr lang="cs-CZ" dirty="0"/>
              <a:t>bývá </a:t>
            </a:r>
            <a:r>
              <a:rPr lang="cs-CZ" b="1" dirty="0">
                <a:solidFill>
                  <a:schemeClr val="bg1"/>
                </a:solidFill>
              </a:rPr>
              <a:t>červenec</a:t>
            </a:r>
            <a:r>
              <a:rPr lang="cs-CZ" dirty="0"/>
              <a:t>, někdy též srpen (</a:t>
            </a:r>
            <a:r>
              <a:rPr lang="cs-CZ" b="1" i="1" dirty="0"/>
              <a:t>průměrná teplota: 8,2 °C Sněžka – srpen, 19,8 °C Hodonín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23328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Kaple sv Vavrinc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188640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Průměrná celoroční teplota na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Sněžce </a:t>
            </a: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pohybuje pouze okolo 0,2 °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Sněžce byla naměřena rychlost větru 216 km/h (český rekord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83408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6016" y="332656"/>
            <a:ext cx="4276746" cy="490066"/>
          </a:xfrm>
        </p:spPr>
        <p:txBody>
          <a:bodyPr>
            <a:noAutofit/>
          </a:bodyPr>
          <a:lstStyle/>
          <a:p>
            <a:pPr algn="ctr"/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Podnebí v České republice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40"/>
            <a:ext cx="4875481" cy="6480720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Nejnižší průměrná roční teplota</a:t>
            </a:r>
            <a:r>
              <a:rPr lang="cs-CZ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0,2 °C (Sněžka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průměrná roční teplota: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9,5 °C (Hodonín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9,4 °C (Praha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naměřená teplota: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40,4 °C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Dobřichovice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20. 8. 2012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Nejnižší naměřená teplota: </a:t>
            </a:r>
            <a:r>
              <a:rPr lang="cs-CZ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42,2</a:t>
            </a:r>
            <a:r>
              <a:rPr lang="cs-CZ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°C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Litvínovice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u Českých Budějovic, 11. 2. 1929 – únor 1929 byl na většině území nejchladnějším měsícem 20. století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Nejdelší souvislá řada prováděných meteorologických měření je v 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Klementinu v Praze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roku 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1775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pic>
        <p:nvPicPr>
          <p:cNvPr id="5122" name="Picture 2" descr="Soubor:Praha, Staré Město, Klementinum, meteorologické měření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4994" y="1556792"/>
            <a:ext cx="3937769" cy="51125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054993" y="848906"/>
            <a:ext cx="393776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Současná meteorologická stanice na nádvoří Klementina</a:t>
            </a:r>
          </a:p>
        </p:txBody>
      </p:sp>
    </p:spTree>
    <p:extLst>
      <p:ext uri="{BB962C8B-B14F-4D97-AF65-F5344CB8AC3E}">
        <p14:creationId xmlns="" xmlns:p14="http://schemas.microsoft.com/office/powerpoint/2010/main" val="2250449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cs-CZ" dirty="0"/>
              <a:t>Podnebí v České republice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64704"/>
            <a:ext cx="8784976" cy="6093296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Množství srážek stoupá s nadmořskou výškou, je však ovlivňováno i polohou místa vzhledem horským </a:t>
            </a:r>
            <a:r>
              <a:rPr lang="cs-CZ" b="1" dirty="0" smtClean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hřbetům</a:t>
            </a: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Srážky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přináší především vlhké proudění oceánského vzduchu ze západních směrů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(západní, severozápadní, jihozápadní), proto jsou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místa ležící na závětrné straně hor podstatně sušší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(např. tzv.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srážkový stín Krušných hor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– </a:t>
            </a:r>
            <a:r>
              <a: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Žatecko, Rakovnicko, Kladensko, Dolní Poohří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než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návětrné svahy pohoří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Bílý Potok v Jizerských horách, Lysá hora v Moravskoslezských Beskydech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r>
              <a:rPr lang="cs-CZ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Nejvíce srážek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obvykle připadá na </a:t>
            </a:r>
            <a:r>
              <a:rPr lang="cs-CZ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 nebo červenec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nejméně srážek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pak na </a:t>
            </a:r>
            <a:r>
              <a:rPr lang="cs-CZ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leden nebo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únor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Rovnoměrnější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rozložení srážek během roku je ve vyšších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polohách</a:t>
            </a: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nadmořskou výškou stoupá podíl sněhových srážek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(asi 1/4 v nížinách, více než polovina nad 1000 m n. 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.)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49557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764"/>
            <a:ext cx="8229600" cy="706090"/>
          </a:xfrm>
        </p:spPr>
        <p:txBody>
          <a:bodyPr/>
          <a:lstStyle/>
          <a:p>
            <a:pPr algn="ctr"/>
            <a:r>
              <a:rPr lang="cs-CZ" dirty="0"/>
              <a:t>Podnebí v České republice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92696"/>
            <a:ext cx="8856984" cy="5976664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Průměrná relativní vlhkost vzduchu se pohybuje v rozmezí 60–80 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průměrný roční úhrn srážek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nejdeštivější místo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 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Bílý Potok (1705 mm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Lysá hora (1532 mm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Nejnižší průměrný roční úhrn srážek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nejsušší místo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 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Libědice (410 mm; okres Chomutov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naměřené denní srážky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345 mm za 24 hodin (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Bedřichov -Nová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Louka, 29.–30. 7. 1897; Jizerské hory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naměřený měsíční úhrn srážek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811,5 mm (Lysá hora, červenec 1997 – vydatné srážky způsobily rozsáhlé povodně na Moravě a ve Slezsku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naměřený roční úhrn srážek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2202 mm (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Kořenov - Jizerka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1926; Jizerské hory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Nejnižší naměřený roční úhrn srážek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247 mm (Velké Přítočno, 1933; okres Kladno; a Skryje, 1959; okres Rakovník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Nejvíce dnů se sněhovou pokrývkou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průměrně </a:t>
            </a:r>
            <a:r>
              <a:rPr lang="cs-CZ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186 dnů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Sněžka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naměřená sněhová pokrývka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380 cm (Lysá hora, 19. 3. 1924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42568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Nová Louka 0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188640"/>
            <a:ext cx="477387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Bedřichov </a:t>
            </a: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Nová </a:t>
            </a:r>
            <a:r>
              <a:rPr lang="cs-CZ" sz="3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Louka</a:t>
            </a:r>
          </a:p>
        </p:txBody>
      </p:sp>
    </p:spTree>
    <p:extLst>
      <p:ext uri="{BB962C8B-B14F-4D97-AF65-F5344CB8AC3E}">
        <p14:creationId xmlns="" xmlns:p14="http://schemas.microsoft.com/office/powerpoint/2010/main" val="2360880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424936" cy="5832648"/>
          </a:xfrm>
        </p:spPr>
        <p:txBody>
          <a:bodyPr>
            <a:normAutofit fontScale="92500" lnSpcReduction="10000"/>
          </a:bodyPr>
          <a:lstStyle/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Červinka, P. et al. (2003): Zeměpis  České republiky. Praha: Nakladatelství České geografické společnosti, s.r.o.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Kastner, J. et al. (2009): Zeměpis naší vlasti. Praha: Nakladatelství České geografické společnosti, s.r.o.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36576" indent="0">
              <a:buNone/>
            </a:pPr>
            <a:r>
              <a:rPr lang="cs-CZ" sz="1800" dirty="0">
                <a:hlinkClick r:id="rId3"/>
              </a:rPr>
              <a:t>http://cs.wikipedia.org/wiki/%</a:t>
            </a:r>
            <a:r>
              <a:rPr lang="cs-CZ" sz="1800" dirty="0" smtClean="0">
                <a:hlinkClick r:id="rId3"/>
              </a:rPr>
              <a:t>C4%8Cesko</a:t>
            </a:r>
            <a:endParaRPr lang="cs-CZ" sz="1800" dirty="0" smtClean="0"/>
          </a:p>
          <a:p>
            <a:pPr marL="36576" indent="0">
              <a:buNone/>
            </a:pPr>
            <a:r>
              <a:rPr lang="cs-CZ" sz="1800" dirty="0">
                <a:hlinkClick r:id="rId3"/>
              </a:rPr>
              <a:t>http://cs.wikipedia.org/wiki/%</a:t>
            </a:r>
            <a:r>
              <a:rPr lang="cs-CZ" sz="1800" dirty="0" smtClean="0">
                <a:hlinkClick r:id="rId3"/>
              </a:rPr>
              <a:t>C4%8Cesko#Hydrologie_a_podneb.C3.AD</a:t>
            </a:r>
            <a:endParaRPr lang="cs-CZ" sz="1800" dirty="0" smtClean="0"/>
          </a:p>
          <a:p>
            <a:pPr marL="36576" indent="0">
              <a:buNone/>
            </a:pPr>
            <a:endParaRPr lang="cs-CZ" sz="1800" dirty="0" smtClean="0"/>
          </a:p>
          <a:p>
            <a:pPr marL="36576" indent="0">
              <a:buNone/>
            </a:pPr>
            <a:r>
              <a:rPr lang="cs-CZ" sz="1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Obrazové materiály:</a:t>
            </a:r>
          </a:p>
          <a:p>
            <a:pPr marL="36576" indent="0">
              <a:buNone/>
            </a:pPr>
            <a:r>
              <a:rPr lang="cs-CZ" sz="1800" dirty="0" smtClean="0"/>
              <a:t>RAWAC.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6.9.2013]. Dostupný na WWW: http://cs.wikipedia.org/wiki/Soubor:Nov%C3%A1_Louka_001.JPG </a:t>
            </a:r>
          </a:p>
          <a:p>
            <a:pPr marL="36576" indent="0">
              <a:buNone/>
            </a:pPr>
            <a:r>
              <a:rPr lang="cs-CZ" sz="1800" dirty="0" smtClean="0"/>
              <a:t>AKTRON.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6.9.2013]. Dostupný na WWW: http://cs.wikipedia.org/wiki/Soubor:Praha,_Star%C3%A9_M%C4%9Bsto,_Klementinum,_meteorologick%C3%A9_m%C4%9B%C5%99en%C3%AD.jpg</a:t>
            </a:r>
          </a:p>
          <a:p>
            <a:pPr marL="36576" indent="0">
              <a:buNone/>
            </a:pPr>
            <a:r>
              <a:rPr lang="cs-CZ" sz="1800" dirty="0" smtClean="0"/>
              <a:t>LOVECZ.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6.9.2013]. Dostupný na WWW: http://cs.wikipedia.org/wiki/Soubor:Kaple_sv_Vavrince.JPG </a:t>
            </a:r>
            <a:endParaRPr lang="cs-CZ" sz="18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86986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25</TotalTime>
  <Words>224</Words>
  <Application>Microsoft Office PowerPoint</Application>
  <PresentationFormat>Předvádění na obrazovce (4:3)</PresentationFormat>
  <Paragraphs>73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Snímek 1</vt:lpstr>
      <vt:lpstr>Podnebí v České republice</vt:lpstr>
      <vt:lpstr>Podnebí v České republice</vt:lpstr>
      <vt:lpstr>Snímek 4</vt:lpstr>
      <vt:lpstr>Podnebí v České republice</vt:lpstr>
      <vt:lpstr>Podnebí v České republice</vt:lpstr>
      <vt:lpstr>Podnebí v České republice</vt:lpstr>
      <vt:lpstr>Snímek 8</vt:lpstr>
      <vt:lpstr>Použité zdroje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Jan Kohoutek</cp:lastModifiedBy>
  <cp:revision>12</cp:revision>
  <dcterms:created xsi:type="dcterms:W3CDTF">2014-01-06T08:10:55Z</dcterms:created>
  <dcterms:modified xsi:type="dcterms:W3CDTF">2014-01-20T00:20:57Z</dcterms:modified>
</cp:coreProperties>
</file>