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5"/>
  </p:notesMasterIdLst>
  <p:sldIdLst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B983C1-476C-4D1A-ABFE-C25FE4491FE4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DFD78-1FBA-4CBC-894F-A74E5CDC747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66414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%C5%99ensko_2007-3.jpg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n%C4%9B%C5%BEka_a_Ob%C5%99%C3%AD_d%C5%AFl.jpg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rad%C4%9Bd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ralicky-Sneznik-04.jpg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zech_Republic_geomorphological_division_map_level1_colour.png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ZE_geomorf.PNG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rad_Trosky,_leteck%C3%BD_sn%C3%ADmek.jpg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ile%C5%A1ovka,_leteck%C3%BD_pohled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http://cs.wikipedia.org/wiki/Soubor:H%C5%99ensko_2007-3.jpg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48926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http://cs.wikipedia.org/wiki/Soubor:Sn%C4%9B%C5%BEka_a_Ob%C5%99%C3%AD_d%C5%AFl.jpg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85400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http://cs.wikipedia.org/wiki/Prad%C4%9Bd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723857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http://cs.wikipedia.org/wiki/Soubor:Kralicky-Sneznik-04.jpg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8621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http://cs.wikipedia.org/wiki/Soubor:Czech_Republic_geomorphological_division_map_level1_colour.png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86446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http://cs.wikipedia.org/wiki/Soubor:CZE_geomorf.PNG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57868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http://cs.wikipedia.org/wiki/Soubor:Hrad_Trosky,_leteck%C3%BD_sn%C3%ADmek.jpg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FDFD78-1FBA-4CBC-894F-A74E5CDC7475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020439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http://cs.wikipedia.org/wiki/Soubor:Mile%C5%A1ovka,_leteck%C3%BD_pohled.jpg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10870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4%8Cesko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cs.wikipedia.org/wiki/Soubor:CZE_geomorf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TEMATICKÁ OBLAST</a:t>
            </a:r>
            <a:r>
              <a:rPr lang="cs-CZ" sz="1600" dirty="0" smtClean="0">
                <a:effectLst/>
              </a:rPr>
              <a:t>:               Geografie České republiky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</a:t>
            </a:r>
            <a:r>
              <a:rPr lang="cs-CZ" sz="1600" dirty="0">
                <a:effectLst/>
              </a:rPr>
              <a:t> </a:t>
            </a:r>
            <a:r>
              <a:rPr lang="cs-CZ" sz="1600" dirty="0" smtClean="0">
                <a:effectLst/>
              </a:rPr>
              <a:t>ČR – reliéf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9.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     JK_CR_09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                   </a:t>
            </a:r>
            <a:r>
              <a:rPr lang="cs-CZ" sz="1600" dirty="0">
                <a:effectLst/>
              </a:rPr>
              <a:t>7</a:t>
            </a:r>
            <a:r>
              <a:rPr lang="cs-CZ" sz="1600" dirty="0" smtClean="0">
                <a:effectLst/>
              </a:rPr>
              <a:t>. 9. 2013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dirty="0" smtClean="0">
                <a:effectLst/>
              </a:rPr>
              <a:t>):             kvarta  – DUM – seznamuje žáky s reliéfem </a:t>
            </a:r>
            <a:r>
              <a:rPr lang="cs-CZ" sz="1600" smtClean="0">
                <a:effectLst/>
              </a:rPr>
              <a:t>České republiky </a:t>
            </a:r>
            <a:r>
              <a:rPr lang="cs-CZ" sz="1600" dirty="0" smtClean="0">
                <a:effectLst/>
              </a:rPr>
              <a:t>a informuje je o základním </a:t>
            </a:r>
            <a:r>
              <a:rPr lang="cs-CZ" sz="1600" smtClean="0">
                <a:effectLst/>
              </a:rPr>
              <a:t>geomorfologickém členění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POKYN: Atlas České republiky – sešitový atlas pro ZŠ a víceletá gymnázia (2010)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="" xmlns:p14="http://schemas.microsoft.com/office/powerpoint/2010/main" val="2454800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/>
          <a:lstStyle/>
          <a:p>
            <a:r>
              <a:rPr lang="cs-CZ" dirty="0" smtClean="0"/>
              <a:t>Povrch - reliéf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83868"/>
            <a:ext cx="4824536" cy="5885492"/>
          </a:xfrm>
        </p:spPr>
        <p:txBody>
          <a:bodyPr>
            <a:normAutofit fontScale="92500" lnSpcReduction="10000"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 Česka má převažující ráz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pahorkatin a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vrchovin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67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% území leží v nadmořské výšce do 500 m, 32 % v rozmezí 500–1000 m a asi 1 % nad 1000 m.</a:t>
            </a:r>
          </a:p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Nejvýše položené místo: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Sněžka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(1602 m n. m.; Krkonoše, na státní hranici s Polskem); nejvýše položený pevný bod je na vrcholu vysílače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Pradědu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(1653 m n. m.; Jeseníky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Nejníže položené místo: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Hřensko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(115 m n. m.; hladina Labe na státní hranici s Německem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nadmořská výška: 430 </a:t>
            </a:r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 </a:t>
            </a:r>
            <a:r>
              <a:rPr lang="cs-CZ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n. m.</a:t>
            </a:r>
          </a:p>
          <a:p>
            <a:endParaRPr lang="cs-CZ" dirty="0"/>
          </a:p>
        </p:txBody>
      </p:sp>
      <p:pic>
        <p:nvPicPr>
          <p:cNvPr id="7172" name="Picture 4" descr="Soubor:Hřensko 2007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662" y="764704"/>
            <a:ext cx="3854202" cy="5715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220072" y="260648"/>
            <a:ext cx="13994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Hřensko</a:t>
            </a:r>
          </a:p>
        </p:txBody>
      </p:sp>
    </p:spTree>
    <p:extLst>
      <p:ext uri="{BB962C8B-B14F-4D97-AF65-F5344CB8AC3E}">
        <p14:creationId xmlns="" xmlns:p14="http://schemas.microsoft.com/office/powerpoint/2010/main" val="244438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Sněžka a Obří dů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4" y="0"/>
            <a:ext cx="912579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36327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Sněžka a Obří důl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211960" y="890144"/>
            <a:ext cx="31181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1 602,4 m n.m.</a:t>
            </a:r>
            <a:endParaRPr lang="cs-CZ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0634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ubor:Praded letecky pohled 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10"/>
            <a:ext cx="9144000" cy="68493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31115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Praděd – 1 491 m n.m.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Šipka dolů 4"/>
          <p:cNvSpPr/>
          <p:nvPr/>
        </p:nvSpPr>
        <p:spPr>
          <a:xfrm rot="5400000">
            <a:off x="5265788" y="645832"/>
            <a:ext cx="484632" cy="1440160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391323" y="1042746"/>
            <a:ext cx="27526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1 653 m n.m.</a:t>
            </a:r>
            <a:endParaRPr lang="cs-CZ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882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>
            <a:normAutofit/>
          </a:bodyPr>
          <a:lstStyle/>
          <a:p>
            <a:r>
              <a:rPr lang="cs-CZ" dirty="0"/>
              <a:t>Povrch - reliéf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712968" cy="6021288"/>
          </a:xfrm>
        </p:spPr>
        <p:txBody>
          <a:bodyPr>
            <a:normAutofit/>
          </a:bodyPr>
          <a:lstStyle/>
          <a:p>
            <a:r>
              <a:rPr lang="cs-CZ" dirty="0"/>
              <a:t>Převážná část území náleží ke geologicky stabilnímu </a:t>
            </a:r>
            <a:r>
              <a:rPr lang="cs-CZ" b="1" dirty="0">
                <a:solidFill>
                  <a:srgbClr val="FF0000"/>
                </a:solidFill>
              </a:rPr>
              <a:t>Českému masivu</a:t>
            </a:r>
            <a:r>
              <a:rPr lang="cs-CZ" dirty="0"/>
              <a:t>, </a:t>
            </a:r>
            <a:r>
              <a:rPr lang="cs-CZ" b="1" dirty="0">
                <a:solidFill>
                  <a:srgbClr val="FFC000"/>
                </a:solidFill>
              </a:rPr>
              <a:t>vyzdviženému hercynským vrásněním v období </a:t>
            </a:r>
            <a:r>
              <a:rPr lang="cs-CZ" b="1" dirty="0" smtClean="0">
                <a:solidFill>
                  <a:srgbClr val="FFC000"/>
                </a:solidFill>
              </a:rPr>
              <a:t>devonu</a:t>
            </a:r>
            <a:r>
              <a:rPr lang="cs-CZ" b="1" dirty="0">
                <a:solidFill>
                  <a:srgbClr val="FFC000"/>
                </a:solidFill>
              </a:rPr>
              <a:t> a karbonu (</a:t>
            </a:r>
            <a:r>
              <a:rPr lang="cs-CZ" b="1" dirty="0" smtClean="0">
                <a:solidFill>
                  <a:srgbClr val="FFC000"/>
                </a:solidFill>
              </a:rPr>
              <a:t>v prvohorách)</a:t>
            </a:r>
          </a:p>
          <a:p>
            <a:r>
              <a:rPr lang="cs-CZ" dirty="0" smtClean="0"/>
              <a:t>Oblast</a:t>
            </a:r>
            <a:r>
              <a:rPr lang="cs-CZ" dirty="0"/>
              <a:t> </a:t>
            </a:r>
            <a:r>
              <a:rPr lang="cs-CZ" b="1" dirty="0">
                <a:solidFill>
                  <a:srgbClr val="FF0000"/>
                </a:solidFill>
              </a:rPr>
              <a:t>Západních Karpat</a:t>
            </a:r>
            <a:r>
              <a:rPr lang="cs-CZ" dirty="0"/>
              <a:t> na východě území </a:t>
            </a:r>
            <a:r>
              <a:rPr lang="cs-CZ" b="1" dirty="0">
                <a:solidFill>
                  <a:srgbClr val="FFC000"/>
                </a:solidFill>
              </a:rPr>
              <a:t>je mladší a byla vyzdvižena alpínským vrásněním v období </a:t>
            </a:r>
            <a:r>
              <a:rPr lang="cs-CZ" b="1" dirty="0" smtClean="0">
                <a:solidFill>
                  <a:srgbClr val="FFC000"/>
                </a:solidFill>
              </a:rPr>
              <a:t>třetihor</a:t>
            </a:r>
            <a:endParaRPr lang="cs-CZ" b="1" dirty="0">
              <a:solidFill>
                <a:srgbClr val="FFC000"/>
              </a:solidFill>
            </a:endParaRPr>
          </a:p>
          <a:p>
            <a:r>
              <a:rPr lang="cs-CZ" dirty="0"/>
              <a:t>Z geomorfologického hlediska leží Česko na </a:t>
            </a:r>
            <a:r>
              <a:rPr lang="cs-CZ" b="1" dirty="0">
                <a:solidFill>
                  <a:srgbClr val="00B0F0"/>
                </a:solidFill>
              </a:rPr>
              <a:t>rozhraní dvou horských </a:t>
            </a:r>
            <a:r>
              <a:rPr lang="cs-CZ" b="1" dirty="0" smtClean="0">
                <a:solidFill>
                  <a:srgbClr val="00B0F0"/>
                </a:solidFill>
              </a:rPr>
              <a:t>soustav</a:t>
            </a:r>
          </a:p>
          <a:p>
            <a:endParaRPr lang="cs-CZ" b="1" dirty="0" smtClean="0">
              <a:solidFill>
                <a:srgbClr val="00B0F0"/>
              </a:solidFill>
            </a:endParaRPr>
          </a:p>
          <a:p>
            <a:r>
              <a:rPr lang="cs-CZ" b="1" dirty="0" smtClean="0">
                <a:solidFill>
                  <a:srgbClr val="92D050"/>
                </a:solidFill>
              </a:rPr>
              <a:t>Západní </a:t>
            </a:r>
            <a:r>
              <a:rPr lang="cs-CZ" b="1" dirty="0">
                <a:solidFill>
                  <a:srgbClr val="92D050"/>
                </a:solidFill>
              </a:rPr>
              <a:t>a střední část </a:t>
            </a:r>
            <a:r>
              <a:rPr lang="cs-CZ" dirty="0"/>
              <a:t>vyplňuje </a:t>
            </a:r>
            <a:r>
              <a:rPr lang="cs-CZ" b="1" dirty="0">
                <a:solidFill>
                  <a:srgbClr val="F8BEED"/>
                </a:solidFill>
              </a:rPr>
              <a:t>Česká vysočina</a:t>
            </a:r>
            <a:r>
              <a:rPr lang="cs-CZ" dirty="0"/>
              <a:t>, mající převážně ráz pahorkatin až vrchovin (</a:t>
            </a:r>
            <a:r>
              <a:rPr lang="cs-CZ" b="1" i="1" dirty="0"/>
              <a:t>Šumava, Český les, Krušné hory, Jizerské hory, Krkonoše, Orlické hory, Králický Sněžník, </a:t>
            </a:r>
            <a:r>
              <a:rPr lang="cs-CZ" b="1" i="1" dirty="0" smtClean="0"/>
              <a:t>Jeseníky</a:t>
            </a:r>
            <a:r>
              <a:rPr lang="cs-CZ" dirty="0" smtClean="0"/>
              <a:t>)</a:t>
            </a:r>
          </a:p>
          <a:p>
            <a:r>
              <a:rPr lang="cs-CZ" dirty="0" smtClean="0"/>
              <a:t>Do </a:t>
            </a:r>
            <a:r>
              <a:rPr lang="cs-CZ" b="1" dirty="0">
                <a:solidFill>
                  <a:srgbClr val="92D050"/>
                </a:solidFill>
              </a:rPr>
              <a:t>východní části </a:t>
            </a:r>
            <a:r>
              <a:rPr lang="cs-CZ" dirty="0"/>
              <a:t>státu zasahují </a:t>
            </a:r>
            <a:r>
              <a:rPr lang="cs-CZ" b="1" dirty="0">
                <a:solidFill>
                  <a:srgbClr val="F8BEED"/>
                </a:solidFill>
              </a:rPr>
              <a:t>Západní Karpaty</a:t>
            </a:r>
            <a:r>
              <a:rPr lang="cs-CZ" dirty="0"/>
              <a:t> (Beskydy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7455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</p:spPr>
        <p:txBody>
          <a:bodyPr/>
          <a:lstStyle/>
          <a:p>
            <a:r>
              <a:rPr lang="cs-CZ" dirty="0"/>
              <a:t>Povrch - reliéf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Plochou krajinu tvoří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tabule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oviny a pahorkatiny jsou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nejúrodnějšími oblastmi Čech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podkrušnohorských pánvích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(Chebské, Sokolovské a Mostecké) byla krajina narušena povrchovou těžbou uhlí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Vněkarpatské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sníženiny  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Dolnomoravský úval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Hornomoravský úval</a:t>
            </a:r>
          </a:p>
          <a:p>
            <a:r>
              <a:rPr lang="cs-CZ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Dyjskosvratecký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úval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49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oubor:Kralicky-Sneznik-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16632"/>
            <a:ext cx="2662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Králický Sněžník</a:t>
            </a:r>
          </a:p>
        </p:txBody>
      </p:sp>
    </p:spTree>
    <p:extLst>
      <p:ext uri="{BB962C8B-B14F-4D97-AF65-F5344CB8AC3E}">
        <p14:creationId xmlns="" xmlns:p14="http://schemas.microsoft.com/office/powerpoint/2010/main" val="334637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0235"/>
            <a:ext cx="8229600" cy="850106"/>
          </a:xfrm>
        </p:spPr>
        <p:txBody>
          <a:bodyPr/>
          <a:lstStyle/>
          <a:p>
            <a:r>
              <a:rPr lang="cs-CZ" dirty="0" smtClean="0"/>
              <a:t>Geomorfologické členění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5688632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velmi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rozmanitým teritoriem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nachází se na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území čtyř </a:t>
            </a:r>
            <a:r>
              <a:rPr lang="cs-CZ" b="1" u="sng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geomorfologických </a:t>
            </a:r>
            <a:r>
              <a:rPr lang="cs-CZ" b="1" u="sng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provincií</a:t>
            </a:r>
            <a:endParaRPr lang="cs-CZ" b="1" u="sng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Zdaleka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 rozsah z nich má 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vysočina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 níž náleží </a:t>
            </a:r>
            <a:r>
              <a:rPr lang="cs-CZ" b="1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3/4 území ČR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(celé Čechy a západní část Moravy a Slezska až k Brnu a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Ostravě)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Jihovýchodní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východní část českého území patří k 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Západním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Karpatům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Zbylé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dvě provincie zasahují pouze malou část českého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území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jihovýchodě je to Dolnomoravským úvalem </a:t>
            </a:r>
            <a:r>
              <a:rPr lang="cs-CZ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Západopanonská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pánev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na severovýchodě Opavskou pahorkatinou 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Středoevropská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nížina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rovincie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(řádově desetitisíce km²) se dále podrobněji člení na soustavy (někdy zvané též </a:t>
            </a:r>
            <a:r>
              <a:rPr lang="cs-CZ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subprovincie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 </a:t>
            </a:r>
            <a:r>
              <a:rPr lang="cs-CZ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podsoustavy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(někdy též oblasti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Soubor:Czech Republic geomorphological division map level1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8444312" cy="55446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29355" y="6102831"/>
            <a:ext cx="4600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Geomorfologické členění území ČR - provincie</a:t>
            </a:r>
          </a:p>
        </p:txBody>
      </p:sp>
    </p:spTree>
    <p:extLst>
      <p:ext uri="{BB962C8B-B14F-4D97-AF65-F5344CB8AC3E}">
        <p14:creationId xmlns="" xmlns:p14="http://schemas.microsoft.com/office/powerpoint/2010/main" val="214844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CZE geomorf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" y="-19536"/>
            <a:ext cx="9137282" cy="68775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6072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510"/>
            <a:ext cx="8229600" cy="738664"/>
          </a:xfrm>
        </p:spPr>
        <p:txBody>
          <a:bodyPr>
            <a:normAutofit/>
          </a:bodyPr>
          <a:lstStyle/>
          <a:p>
            <a:r>
              <a:rPr lang="cs-CZ" dirty="0"/>
              <a:t>Povrch - reliéf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1" y="692696"/>
            <a:ext cx="3875823" cy="5978089"/>
          </a:xfrm>
        </p:spPr>
        <p:txBody>
          <a:bodyPr>
            <a:normAutofit fontScale="92500"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Pohraniční pohoří jsou většinou </a:t>
            </a:r>
            <a:r>
              <a:rPr lang="cs-C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kerného původu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vznikla v období třetihor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vyzdvižením ker zemské kůry podél tektonických 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zlomů</a:t>
            </a:r>
          </a:p>
          <a:p>
            <a:r>
              <a:rPr lang="cs-CZ" b="1" dirty="0" smtClean="0">
                <a:solidFill>
                  <a:srgbClr val="F4C2D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Zbytky předchozího zarovnaného povrchu lze dodnes vidět např. ve vrcholových partiích Krkonoš, Jeseníků a Šumavy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Sopečný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původ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mají 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středohoří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 Doupovské hory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dále pak jednotlivé kupy v Českém masivu (např. 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Říp, Trosky, Kunětická hora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Soubor:Hrad Trosky, letecký sníme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334" y="1593960"/>
            <a:ext cx="4931263" cy="50768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055335" y="117973"/>
            <a:ext cx="48348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Trosky představují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erozní relikt struskového kužele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Selektivní eroze odnesla převážnou část 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pyroklastik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 obnažila dvojitou přívodní dráhu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bývalých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vulkánů.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995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oubor:Milešovka, letecký pohl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0719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středohoří</a:t>
            </a:r>
          </a:p>
        </p:txBody>
      </p:sp>
    </p:spTree>
    <p:extLst>
      <p:ext uri="{BB962C8B-B14F-4D97-AF65-F5344CB8AC3E}">
        <p14:creationId xmlns="" xmlns:p14="http://schemas.microsoft.com/office/powerpoint/2010/main" val="127706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764704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692696"/>
            <a:ext cx="8712968" cy="6021288"/>
          </a:xfrm>
        </p:spPr>
        <p:txBody>
          <a:bodyPr>
            <a:normAutofit fontScale="85000" lnSpcReduction="10000"/>
          </a:bodyPr>
          <a:lstStyle/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Červinka, P. et al. (2003): Zeměpis  České republiky.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Kastner, J. et al. (2009): Zeměpis naší vlasti. Praha: Nakladatelství České geografické společnosti, s.r.o.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http://cs.wikipedia.org/wiki/%</a:t>
            </a:r>
            <a:r>
              <a:rPr lang="cs-CZ" sz="1800" dirty="0" smtClean="0">
                <a:hlinkClick r:id="rId3"/>
              </a:rPr>
              <a:t>C4%8Cesko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 smtClean="0">
                <a:hlinkClick r:id="rId4"/>
              </a:rPr>
              <a:t>http://cs.wikipedia.org/wiki/Soubor:CZE_geomorf.PNG</a:t>
            </a:r>
            <a:endParaRPr lang="cs-CZ" sz="1800" dirty="0" smtClean="0"/>
          </a:p>
          <a:p>
            <a:pPr marL="36576" indent="0">
              <a:buNone/>
            </a:pPr>
            <a:endParaRPr lang="cs-CZ" sz="1800" dirty="0" smtClean="0"/>
          </a:p>
          <a:p>
            <a:pPr marL="36576" indent="0">
              <a:buNone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materiály:</a:t>
            </a:r>
          </a:p>
          <a:p>
            <a:pPr marL="36576" indent="0">
              <a:buNone/>
            </a:pPr>
            <a:r>
              <a:rPr lang="cs-CZ" sz="1800" dirty="0" smtClean="0"/>
              <a:t>LUKAČOVIČ, Ivo.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7.9.2013]. Dostupný na WWW: http://cs.wikipedia.org/wiki/Soubor:Mile%C5%A1ovka,_leteck%C3%BD_pohled.jpg </a:t>
            </a:r>
          </a:p>
          <a:p>
            <a:pPr marL="36576" indent="0">
              <a:buNone/>
            </a:pPr>
            <a:r>
              <a:rPr lang="cs-CZ" sz="1600" dirty="0" smtClean="0"/>
              <a:t>FIEDLER, Zdeněk.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7.9.2013]. Dostupný na WWW: http://cs.wikipedia.org/wiki/Soubor:Hrad_Trosky,_leteck%C3%BD_sn%C3%ADmek.jpg </a:t>
            </a:r>
          </a:p>
          <a:p>
            <a:pPr>
              <a:buNone/>
            </a:pPr>
            <a:r>
              <a:rPr lang="cs-CZ" sz="1600" dirty="0" smtClean="0"/>
              <a:t>MIAOW </a:t>
            </a:r>
            <a:r>
              <a:rPr lang="cs-CZ" sz="1600" dirty="0" err="1" smtClean="0"/>
              <a:t>MIAOW.</a:t>
            </a:r>
            <a:r>
              <a:rPr lang="cs-CZ" sz="1600" dirty="0" smtClean="0"/>
              <a:t>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7.9.2013]. Dostupný na WWW:  http://cs.wikipedia.org/wiki/Soubor:Czech_Republic_geomorphological_division_map_level1_colour.png</a:t>
            </a:r>
          </a:p>
          <a:p>
            <a:pPr>
              <a:buNone/>
            </a:pPr>
            <a:r>
              <a:rPr lang="cs-CZ" sz="1600" dirty="0" smtClean="0"/>
              <a:t> STRÁNSKÝ, Marek.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7.9.2013]. Dostupný na WWW: http://cs.wikipedia.org/wiki/Soubor:Kralicky-Sneznik-04.jpg </a:t>
            </a:r>
          </a:p>
          <a:p>
            <a:pPr>
              <a:buNone/>
            </a:pPr>
            <a:r>
              <a:rPr lang="cs-CZ" sz="1600" dirty="0" smtClean="0"/>
              <a:t>SEVELA.P.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7.9.2013]. Dostupný na WWW: http://commons.wikimedia.org/wiki/File:Praded_letecky_pohled_01.jpg </a:t>
            </a:r>
          </a:p>
          <a:p>
            <a:pPr>
              <a:buNone/>
            </a:pPr>
            <a:r>
              <a:rPr lang="cs-CZ" sz="1600" dirty="0" smtClean="0"/>
              <a:t>SNEK01.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7.9.2013]. Dostupný na WWW: http://cs.wikipedia.org/wiki/Soubor:Sn%C4%9B%C5%BEka_a_Ob%C5%99%C3%AD_d%C5%AFl.jpg </a:t>
            </a:r>
          </a:p>
          <a:p>
            <a:pPr>
              <a:buNone/>
            </a:pPr>
            <a:r>
              <a:rPr lang="cs-CZ" sz="1600" dirty="0" smtClean="0"/>
              <a:t>CHMEE2.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7.9.2013]. Dostupný na WWW: http://cs.wikipedia.org/wiki/Soubor:H%C5%99ensko_2007-3.jpg </a:t>
            </a:r>
            <a:endParaRPr lang="cs-CZ" sz="1800" dirty="0" smtClean="0"/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294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373</Words>
  <Application>Microsoft Office PowerPoint</Application>
  <PresentationFormat>Předvádění na obrazovce (4:3)</PresentationFormat>
  <Paragraphs>91</Paragraphs>
  <Slides>12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Došky</vt:lpstr>
      <vt:lpstr>1_Došky</vt:lpstr>
      <vt:lpstr>Snímek 1</vt:lpstr>
      <vt:lpstr>Povrch - reliéf</vt:lpstr>
      <vt:lpstr>Snímek 3</vt:lpstr>
      <vt:lpstr>Snímek 4</vt:lpstr>
      <vt:lpstr>Povrch - reliéf</vt:lpstr>
      <vt:lpstr>Povrch - reliéf</vt:lpstr>
      <vt:lpstr>Snímek 7</vt:lpstr>
      <vt:lpstr>Geomorfologické členění </vt:lpstr>
      <vt:lpstr>Snímek 9</vt:lpstr>
      <vt:lpstr>Povrch - reliéf</vt:lpstr>
      <vt:lpstr>Snímek 11</vt:lpstr>
      <vt:lpstr>Použité zdroje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Jan Kohoutek</cp:lastModifiedBy>
  <cp:revision>12</cp:revision>
  <dcterms:created xsi:type="dcterms:W3CDTF">2014-01-06T07:16:11Z</dcterms:created>
  <dcterms:modified xsi:type="dcterms:W3CDTF">2014-01-20T00:20:43Z</dcterms:modified>
</cp:coreProperties>
</file>