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75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5207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3193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8027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5345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316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22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282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151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4250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4464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CA1DC-4E2E-4171-A3B3-F2ED88DB3721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B2C52-B932-41D3-B4DF-B67F70549E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890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uchadlo_bratranc%C5%AF_Veverkov%C3%BDch.jpg" TargetMode="External"/><Relationship Id="rId3" Type="http://schemas.openxmlformats.org/officeDocument/2006/relationships/hyperlink" Target="http://www.google.cz/imgres?q=parn&#237;+stroj&amp;um=1&amp;hl=cs&amp;sa=N&amp;biw=839&amp;bih=515&amp;tbm=isch&amp;tbnid=jLofGfOkiznqPM:&amp;imgre" TargetMode="External"/><Relationship Id="rId7" Type="http://schemas.openxmlformats.org/officeDocument/2006/relationships/hyperlink" Target="http://www.google.cz/imgres?q=bratranci+veverkov&#233;&amp;num=10&amp;hl=cs&amp;biw=839&amp;bih=515&amp;tbm=isch&amp;tbnid=xn9CwLqTnoihpM:&amp;" TargetMode="External"/><Relationship Id="rId2" Type="http://schemas.openxmlformats.org/officeDocument/2006/relationships/hyperlink" Target="http://www.komenskeho66.cz/materialy/dejepis/84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bleskosvod&amp;num=10&amp;hl=cs&amp;biw=839&amp;bih=515&amp;tbm=isch&amp;tbnid=8Kno0WVdgN38-M:&amp;imgrefu" TargetMode="External"/><Relationship Id="rId5" Type="http://schemas.openxmlformats.org/officeDocument/2006/relationships/hyperlink" Target="http://www.google.cz/imgres?q=bleskosvod&amp;num=10&amp;hl=cs&amp;biw=839&amp;bih=515&amp;tbm=isch&amp;tbnid=K4ehjytOuPIYtM:&amp;imgrefurl" TargetMode="External"/><Relationship Id="rId4" Type="http://schemas.openxmlformats.org/officeDocument/2006/relationships/hyperlink" Target="http://www.bujanov.cz/informace-o-obci/historie/konesprezk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Manufaktury a první stroje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287867" y="4214661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</a:rPr>
              <a:t>Anotace: Seznámení se s </a:t>
            </a:r>
            <a:r>
              <a:rPr lang="cs-CZ" dirty="0" smtClean="0">
                <a:solidFill>
                  <a:prstClr val="black"/>
                </a:solidFill>
              </a:rPr>
              <a:t>obdobím  </a:t>
            </a:r>
            <a:r>
              <a:rPr lang="cs-CZ" dirty="0" smtClean="0">
                <a:solidFill>
                  <a:prstClr val="black"/>
                </a:solidFill>
              </a:rPr>
              <a:t>2.poloviny </a:t>
            </a:r>
            <a:r>
              <a:rPr lang="cs-CZ" dirty="0" smtClean="0">
                <a:solidFill>
                  <a:prstClr val="black"/>
                </a:solidFill>
              </a:rPr>
              <a:t>18.století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Název</a:t>
            </a:r>
            <a:r>
              <a:rPr lang="cs-CZ">
                <a:solidFill>
                  <a:prstClr val="black"/>
                </a:solidFill>
              </a:rPr>
              <a:t>: </a:t>
            </a:r>
            <a:r>
              <a:rPr lang="cs-CZ" smtClean="0">
                <a:solidFill>
                  <a:prstClr val="black"/>
                </a:solidFill>
              </a:rPr>
              <a:t>VY_32_inovace_09 </a:t>
            </a:r>
            <a:r>
              <a:rPr lang="cs-CZ" dirty="0">
                <a:solidFill>
                  <a:prstClr val="black"/>
                </a:solidFill>
              </a:rPr>
              <a:t>Vlastivěda-mladší české dějiny</a:t>
            </a:r>
          </a:p>
          <a:p>
            <a:r>
              <a:rPr lang="cs-CZ" dirty="0">
                <a:solidFill>
                  <a:prstClr val="black"/>
                </a:solidFill>
              </a:rPr>
              <a:t>Autor: Mgr. Martina Šímová</a:t>
            </a:r>
          </a:p>
          <a:p>
            <a:r>
              <a:rPr lang="cs-CZ" dirty="0">
                <a:solidFill>
                  <a:prstClr val="black"/>
                </a:solidFill>
              </a:rPr>
              <a:t>Období: Září </a:t>
            </a:r>
            <a:r>
              <a:rPr lang="cs-CZ" dirty="0" smtClean="0">
                <a:solidFill>
                  <a:prstClr val="black"/>
                </a:solidFill>
              </a:rPr>
              <a:t>–leden 2012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Věková skupina: 5.ročník</a:t>
            </a:r>
          </a:p>
          <a:p>
            <a:r>
              <a:rPr lang="cs-CZ" dirty="0">
                <a:solidFill>
                  <a:prstClr val="black"/>
                </a:solidFill>
              </a:rPr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xmlns="" val="80639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2088232"/>
          </a:xfrm>
          <a:solidFill>
            <a:schemeClr val="bg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Manufaktury a první stroje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573016"/>
            <a:ext cx="6400800" cy="1752600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bg2"/>
                </a:solidFill>
              </a:rPr>
              <a:t>Od poloviny 18. století</a:t>
            </a:r>
            <a:endParaRPr lang="cs-CZ" sz="4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710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>
                <a:solidFill>
                  <a:schemeClr val="bg2"/>
                </a:solidFill>
              </a:rPr>
              <a:t>M</a:t>
            </a:r>
            <a:r>
              <a:rPr lang="cs-CZ" dirty="0" smtClean="0">
                <a:solidFill>
                  <a:schemeClr val="bg2"/>
                </a:solidFill>
              </a:rPr>
              <a:t>anufaktury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Stoupala spotřeba, řemeslníci nestačí pokrýt poptávku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Manufaktury- velké dílny, každý dělník pouze část výrobku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Nejvíce v textilní výrobě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85882"/>
            <a:ext cx="4464496" cy="3763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0187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První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Potřeba energie pro pohánění strojů v manufakturách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Vodní kola (ne všude řeky)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Parní </a:t>
            </a:r>
            <a:r>
              <a:rPr lang="cs-CZ" dirty="0" smtClean="0"/>
              <a:t>stroj - </a:t>
            </a:r>
            <a:r>
              <a:rPr lang="cs-CZ" dirty="0" smtClean="0"/>
              <a:t>vodní pára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4642" y="2564904"/>
            <a:ext cx="388278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4296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2"/>
                </a:solidFill>
              </a:rPr>
              <a:t>Století páry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Lodní šroub- Josef Ressel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První parní stroj na světě-James Watt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První parní stroj v českých zemích- František Josef </a:t>
            </a:r>
            <a:r>
              <a:rPr lang="cs-CZ" dirty="0" err="1" smtClean="0"/>
              <a:t>Gerstner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Parní loď a automobil Josef Božek 1815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 dopravě: 1. železnice koňská-z Českých Budějovic do Lince (</a:t>
            </a:r>
            <a:r>
              <a:rPr lang="cs-CZ" dirty="0" smtClean="0"/>
              <a:t>3 a </a:t>
            </a:r>
            <a:r>
              <a:rPr lang="cs-CZ" dirty="0" smtClean="0"/>
              <a:t>půl dne)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Parní trať 1839 Brno- Břeclav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00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Koňská železnice-1832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01198"/>
            <a:ext cx="6835676" cy="4625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653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/>
                </a:solidFill>
              </a:rPr>
              <a:t>Prokop Diviš- Bleskosvod 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568030" cy="4573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3168352" cy="4847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11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Bratranci Veverkové- ruchadlo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655875"/>
            <a:ext cx="3384376" cy="4499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4553628" cy="297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0598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sz="2400" dirty="0"/>
              <a:t>Dějepis na internetu. [online]. [cit. 2012-09-20]. Dostupné z: </a:t>
            </a:r>
            <a:r>
              <a:rPr lang="pl-PL" sz="2400" dirty="0">
                <a:hlinkClick r:id="rId2"/>
              </a:rPr>
              <a:t>http://</a:t>
            </a:r>
            <a:r>
              <a:rPr lang="pl-PL" sz="2400" dirty="0" smtClean="0">
                <a:hlinkClick r:id="rId2"/>
              </a:rPr>
              <a:t>www.komenskeho66.cz/materialy/dejepis/84.html</a:t>
            </a:r>
            <a:endParaRPr lang="pl-PL" sz="2400" dirty="0" smtClean="0"/>
          </a:p>
          <a:p>
            <a:r>
              <a:rPr lang="cs-CZ" sz="2400" dirty="0"/>
              <a:t>Parní stroj. [online]. [cit. 2012-09-20]. Dostupné z: </a:t>
            </a:r>
            <a:r>
              <a:rPr lang="cs-CZ" sz="2400" dirty="0">
                <a:hlinkClick r:id="rId3"/>
              </a:rPr>
              <a:t>http://www.google.cz/</a:t>
            </a:r>
            <a:r>
              <a:rPr lang="cs-CZ" sz="2400" dirty="0" err="1">
                <a:hlinkClick r:id="rId3"/>
              </a:rPr>
              <a:t>imgres?q</a:t>
            </a:r>
            <a:r>
              <a:rPr lang="cs-CZ" sz="2400" dirty="0">
                <a:hlinkClick r:id="rId3"/>
              </a:rPr>
              <a:t>=</a:t>
            </a:r>
            <a:r>
              <a:rPr lang="cs-CZ" sz="2400" dirty="0" err="1">
                <a:hlinkClick r:id="rId3"/>
              </a:rPr>
              <a:t>parní+stroj&amp;um</a:t>
            </a:r>
            <a:r>
              <a:rPr lang="cs-CZ" sz="2400" dirty="0">
                <a:hlinkClick r:id="rId3"/>
              </a:rPr>
              <a:t>=1&amp;hl=</a:t>
            </a:r>
            <a:r>
              <a:rPr lang="cs-CZ" sz="2400" dirty="0" err="1">
                <a:hlinkClick r:id="rId3"/>
              </a:rPr>
              <a:t>cs&amp;sa</a:t>
            </a:r>
            <a:r>
              <a:rPr lang="cs-CZ" sz="2400" dirty="0">
                <a:hlinkClick r:id="rId3"/>
              </a:rPr>
              <a:t>=</a:t>
            </a:r>
            <a:r>
              <a:rPr lang="cs-CZ" sz="2400" dirty="0" err="1">
                <a:hlinkClick r:id="rId3"/>
              </a:rPr>
              <a:t>N&amp;biw</a:t>
            </a:r>
            <a:r>
              <a:rPr lang="cs-CZ" sz="2400" dirty="0">
                <a:hlinkClick r:id="rId3"/>
              </a:rPr>
              <a:t>=839&amp;bih=515&amp;tbm=</a:t>
            </a:r>
            <a:r>
              <a:rPr lang="cs-CZ" sz="2400" dirty="0" err="1">
                <a:hlinkClick r:id="rId3"/>
              </a:rPr>
              <a:t>isch&amp;tbnid</a:t>
            </a:r>
            <a:r>
              <a:rPr lang="cs-CZ" sz="2400" dirty="0">
                <a:hlinkClick r:id="rId3"/>
              </a:rPr>
              <a:t>=</a:t>
            </a:r>
            <a:r>
              <a:rPr lang="cs-CZ" sz="2400" dirty="0" err="1">
                <a:hlinkClick r:id="rId3"/>
              </a:rPr>
              <a:t>jLofGfOkiznqPM</a:t>
            </a:r>
            <a:r>
              <a:rPr lang="cs-CZ" sz="2400" dirty="0">
                <a:hlinkClick r:id="rId3"/>
              </a:rPr>
              <a:t>:&amp;</a:t>
            </a:r>
            <a:r>
              <a:rPr lang="cs-CZ" sz="2400" dirty="0" err="1" smtClean="0">
                <a:hlinkClick r:id="rId3"/>
              </a:rPr>
              <a:t>imgre</a:t>
            </a:r>
            <a:endParaRPr lang="cs-CZ" sz="2400" dirty="0" smtClean="0"/>
          </a:p>
          <a:p>
            <a:r>
              <a:rPr lang="pl-PL" sz="2400" dirty="0"/>
              <a:t>Obec bujanov. [online]. [cit. 2012-09-20]. Dostupné z: </a:t>
            </a:r>
            <a:r>
              <a:rPr lang="pl-PL" sz="2400" dirty="0">
                <a:hlinkClick r:id="rId4"/>
              </a:rPr>
              <a:t>http://www.bujanov.cz/informace-o-obci/historie/konesprezka</a:t>
            </a:r>
            <a:r>
              <a:rPr lang="pl-PL" sz="2400" dirty="0" smtClean="0">
                <a:hlinkClick r:id="rId4"/>
              </a:rPr>
              <a:t>/</a:t>
            </a:r>
            <a:endParaRPr lang="pl-PL" sz="2400" dirty="0" smtClean="0"/>
          </a:p>
          <a:p>
            <a:r>
              <a:rPr lang="cs-CZ" sz="2400" dirty="0"/>
              <a:t>Vlastenci.cz. [online]. [cit. 2012-09-20]. Dostupné z: </a:t>
            </a:r>
            <a:r>
              <a:rPr lang="cs-CZ" sz="2400" dirty="0">
                <a:hlinkClick r:id="rId5"/>
              </a:rPr>
              <a:t>http://www.google.cz/imgres?q=bleskosvod&amp;num=10&amp;hl=cs&amp;biw=839&amp;bih=515&amp;tbm=isch&amp;tbnid=K4ehjytOuPIYtM:&amp;imgrefurl</a:t>
            </a:r>
            <a:r>
              <a:rPr lang="cs-CZ" sz="2400" dirty="0" smtClean="0"/>
              <a:t>=</a:t>
            </a:r>
          </a:p>
          <a:p>
            <a:r>
              <a:rPr lang="cs-CZ" sz="2400" dirty="0" err="1"/>
              <a:t>Čnb</a:t>
            </a:r>
            <a:r>
              <a:rPr lang="cs-CZ" sz="2400" dirty="0"/>
              <a:t>. [online]. [cit. 2012-09-20]. Dostupné z: </a:t>
            </a:r>
            <a:r>
              <a:rPr lang="cs-CZ" sz="2400" dirty="0">
                <a:hlinkClick r:id="rId6"/>
              </a:rPr>
              <a:t>http://www.google.cz/imgres?q=bleskosvod&amp;num=10&amp;hl=cs&amp;biw=839&amp;bih=515&amp;tbm=isch&amp;tbnid=8Kno0WVdgN38-M:&amp;</a:t>
            </a:r>
            <a:r>
              <a:rPr lang="cs-CZ" sz="2400" dirty="0" smtClean="0">
                <a:hlinkClick r:id="rId6"/>
              </a:rPr>
              <a:t>imgrefu</a:t>
            </a:r>
            <a:endParaRPr lang="cs-CZ" sz="2400" dirty="0" smtClean="0"/>
          </a:p>
          <a:p>
            <a:r>
              <a:rPr lang="cs-CZ" sz="2400" dirty="0"/>
              <a:t>Zlaťáky.cz. [online]. [cit. 2012-09-20]. Dostupné z: </a:t>
            </a:r>
            <a:r>
              <a:rPr lang="cs-CZ" sz="2400" dirty="0">
                <a:hlinkClick r:id="rId7"/>
              </a:rPr>
              <a:t>http://www.google.cz/</a:t>
            </a:r>
            <a:r>
              <a:rPr lang="cs-CZ" sz="2400" dirty="0" err="1">
                <a:hlinkClick r:id="rId7"/>
              </a:rPr>
              <a:t>imgres?q</a:t>
            </a:r>
            <a:r>
              <a:rPr lang="cs-CZ" sz="2400" dirty="0">
                <a:hlinkClick r:id="rId7"/>
              </a:rPr>
              <a:t>=</a:t>
            </a:r>
            <a:r>
              <a:rPr lang="cs-CZ" sz="2400" dirty="0" err="1">
                <a:hlinkClick r:id="rId7"/>
              </a:rPr>
              <a:t>bratranci+veverkové&amp;num</a:t>
            </a:r>
            <a:r>
              <a:rPr lang="cs-CZ" sz="2400" dirty="0">
                <a:hlinkClick r:id="rId7"/>
              </a:rPr>
              <a:t>=10&amp;hl=</a:t>
            </a:r>
            <a:r>
              <a:rPr lang="cs-CZ" sz="2400" dirty="0" err="1">
                <a:hlinkClick r:id="rId7"/>
              </a:rPr>
              <a:t>cs&amp;biw</a:t>
            </a:r>
            <a:r>
              <a:rPr lang="cs-CZ" sz="2400" dirty="0">
                <a:hlinkClick r:id="rId7"/>
              </a:rPr>
              <a:t>=839&amp;bih=515&amp;tbm=</a:t>
            </a:r>
            <a:r>
              <a:rPr lang="cs-CZ" sz="2400" dirty="0" err="1">
                <a:hlinkClick r:id="rId7"/>
              </a:rPr>
              <a:t>isch&amp;tbnid</a:t>
            </a:r>
            <a:r>
              <a:rPr lang="cs-CZ" sz="2400" dirty="0">
                <a:hlinkClick r:id="rId7"/>
              </a:rPr>
              <a:t>=xn9CwLqTnoihpM</a:t>
            </a:r>
            <a:r>
              <a:rPr lang="cs-CZ" sz="2400" dirty="0" smtClean="0">
                <a:hlinkClick r:id="rId7"/>
              </a:rPr>
              <a:t>:&amp;</a:t>
            </a:r>
            <a:endParaRPr lang="cs-CZ" sz="2400" dirty="0" smtClean="0"/>
          </a:p>
          <a:p>
            <a:r>
              <a:rPr lang="cs-CZ" sz="2000" dirty="0" err="1"/>
              <a:t>Soubor:Ruchadlo</a:t>
            </a:r>
            <a:r>
              <a:rPr lang="cs-CZ" sz="2000" dirty="0"/>
              <a:t> bratranců Veverkových.jpg. [online]. [cit. 2012-09-20]. Dostupné z: </a:t>
            </a:r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cs.wikipedia.org/wiki/Soubor:Ruchadlo_bratranc%C5%AF_Veverkov%C3%BDch.jpg</a:t>
            </a:r>
            <a:endParaRPr lang="cs-CZ" sz="2000" dirty="0" smtClean="0"/>
          </a:p>
          <a:p>
            <a:r>
              <a:rPr lang="cs-CZ" sz="2400" dirty="0"/>
              <a:t>Text je v souladu s učebnicí Významné události nových českých dějin- doc. PhDr. </a:t>
            </a:r>
            <a:r>
              <a:rPr lang="cs-CZ" sz="2400"/>
              <a:t>František Čapka, CSc., Nová škola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924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311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Manufaktury a první stroje</vt:lpstr>
      <vt:lpstr>Manufaktury a první stroje</vt:lpstr>
      <vt:lpstr>Manufaktury</vt:lpstr>
      <vt:lpstr>První stroje</vt:lpstr>
      <vt:lpstr>Století páry</vt:lpstr>
      <vt:lpstr>Koňská železnice-1832</vt:lpstr>
      <vt:lpstr>Prokop Diviš- Bleskosvod </vt:lpstr>
      <vt:lpstr>Bratranci Veverkové- ruchadlo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Manufaktury a první stroje</dc:title>
  <dc:creator>Uživatel</dc:creator>
  <cp:lastModifiedBy>Dum</cp:lastModifiedBy>
  <cp:revision>12</cp:revision>
  <dcterms:created xsi:type="dcterms:W3CDTF">2012-09-20T15:16:10Z</dcterms:created>
  <dcterms:modified xsi:type="dcterms:W3CDTF">2014-01-25T14:29:44Z</dcterms:modified>
</cp:coreProperties>
</file>