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4328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339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2483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9514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9148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027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044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5203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3158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783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926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BD1B7-2A90-4974-9C93-99F2480599BB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2CFA20-55B7-4A6A-A243-0D0279A03E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188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franti&#353;ek+palack&#253;&amp;num=10&amp;um=1&amp;hl=cs&amp;biw=839&amp;bih=515&amp;tbm=isch&amp;tbnid=vj_8r8jXYCDrZM" TargetMode="External"/><Relationship Id="rId2" Type="http://schemas.openxmlformats.org/officeDocument/2006/relationships/hyperlink" Target="http://history-if.blog.cz/1011/narodni-obrozen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z/imgres?q=krinol&#237;na&amp;num=10&amp;um=1&amp;hl=cs&amp;biw=839&amp;bih=515&amp;tbm=isch&amp;tbnid=2KRgwVysAyDm6M:&amp;im" TargetMode="External"/><Relationship Id="rId4" Type="http://schemas.openxmlformats.org/officeDocument/2006/relationships/hyperlink" Target="http://www.google.cz/imgres?q=josef+kajet&#225;n+tyl&amp;num=10&amp;um=1&amp;hl=cs&amp;biw=839&amp;bih=515&amp;tbm=isch&amp;tbnid=KijMt564LZlU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Národní obrození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4221088"/>
            <a:ext cx="8604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Anotace: Seznámení se s obdobím 2</a:t>
            </a:r>
            <a:r>
              <a:rPr lang="cs-CZ" dirty="0" smtClean="0">
                <a:solidFill>
                  <a:prstClr val="black"/>
                </a:solidFill>
              </a:rPr>
              <a:t>. poloviny </a:t>
            </a:r>
            <a:r>
              <a:rPr lang="cs-CZ" dirty="0" smtClean="0">
                <a:solidFill>
                  <a:prstClr val="black"/>
                </a:solidFill>
              </a:rPr>
              <a:t>18</a:t>
            </a:r>
            <a:r>
              <a:rPr lang="cs-CZ" dirty="0" smtClean="0">
                <a:solidFill>
                  <a:prstClr val="black"/>
                </a:solidFill>
              </a:rPr>
              <a:t>. století</a:t>
            </a:r>
            <a:r>
              <a:rPr lang="cs-CZ" dirty="0" smtClean="0">
                <a:solidFill>
                  <a:prstClr val="black"/>
                </a:solidFill>
              </a:rPr>
              <a:t>, 1</a:t>
            </a:r>
            <a:r>
              <a:rPr lang="cs-CZ" dirty="0" smtClean="0">
                <a:solidFill>
                  <a:prstClr val="black"/>
                </a:solidFill>
              </a:rPr>
              <a:t>. polovinou </a:t>
            </a:r>
            <a:r>
              <a:rPr lang="cs-CZ" dirty="0" smtClean="0">
                <a:solidFill>
                  <a:prstClr val="black"/>
                </a:solidFill>
              </a:rPr>
              <a:t>19</a:t>
            </a:r>
            <a:r>
              <a:rPr lang="cs-CZ" dirty="0" smtClean="0">
                <a:solidFill>
                  <a:prstClr val="black"/>
                </a:solidFill>
              </a:rPr>
              <a:t>. století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VY_32_inovace_10 Vlastivěda-mladší </a:t>
            </a:r>
            <a:r>
              <a:rPr lang="cs-CZ" dirty="0">
                <a:solidFill>
                  <a:prstClr val="black"/>
                </a:solidFill>
              </a:rPr>
              <a:t>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Září-leden 2012</a:t>
            </a:r>
          </a:p>
          <a:p>
            <a:r>
              <a:rPr lang="cs-CZ" dirty="0">
                <a:solidFill>
                  <a:prstClr val="black"/>
                </a:solidFill>
              </a:rPr>
              <a:t>Věková skupina: 5.ročník</a:t>
            </a: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2477799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216024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Národní obrození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717032"/>
            <a:ext cx="6400800" cy="1752600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400" dirty="0" smtClean="0"/>
              <a:t>Konec 18</a:t>
            </a:r>
            <a:r>
              <a:rPr lang="cs-CZ" sz="4400" dirty="0" smtClean="0"/>
              <a:t>. století,</a:t>
            </a:r>
          </a:p>
          <a:p>
            <a:r>
              <a:rPr lang="cs-CZ" sz="4400" dirty="0" smtClean="0"/>
              <a:t> </a:t>
            </a:r>
            <a:r>
              <a:rPr lang="cs-CZ" sz="4400" dirty="0" smtClean="0"/>
              <a:t>1</a:t>
            </a:r>
            <a:r>
              <a:rPr lang="cs-CZ" sz="4400" dirty="0" smtClean="0"/>
              <a:t>. polovina </a:t>
            </a:r>
            <a:r>
              <a:rPr lang="cs-CZ" sz="4400" dirty="0" smtClean="0"/>
              <a:t>19</a:t>
            </a:r>
            <a:r>
              <a:rPr lang="cs-CZ" sz="4400" dirty="0" smtClean="0"/>
              <a:t>. století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10462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  <a:noFill/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Pokrok v hospodářství, stroje, přispívaly k rozkladu </a:t>
            </a:r>
            <a:r>
              <a:rPr lang="cs-CZ" dirty="0" smtClean="0">
                <a:solidFill>
                  <a:srgbClr val="FF0000"/>
                </a:solidFill>
              </a:rPr>
              <a:t>feudalismu</a:t>
            </a:r>
            <a:r>
              <a:rPr lang="cs-CZ" dirty="0" smtClean="0"/>
              <a:t> a nástupu </a:t>
            </a:r>
            <a:r>
              <a:rPr lang="cs-CZ" dirty="0" smtClean="0">
                <a:solidFill>
                  <a:srgbClr val="FF0000"/>
                </a:solidFill>
              </a:rPr>
              <a:t>kapitalismu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Vláda Habsburků z Vídně-Němčina-úřední jazyk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Čeština pouze prostí lidé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 zrušení nevolnictví studovali i venkovští chlapci- </a:t>
            </a:r>
            <a:r>
              <a:rPr lang="cs-CZ" dirty="0" smtClean="0">
                <a:solidFill>
                  <a:srgbClr val="FF0000"/>
                </a:solidFill>
              </a:rPr>
              <a:t>vlastenci –</a:t>
            </a:r>
            <a:r>
              <a:rPr lang="cs-CZ" dirty="0" smtClean="0"/>
              <a:t>proti poněmčování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208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Národní buditelé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České knihy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Vydavatelství Česká expedice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Divadlo Bouda-divadelní hry v češtině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venkově kočovní loutkáři- </a:t>
            </a:r>
            <a:r>
              <a:rPr lang="cs-CZ" dirty="0" smtClean="0">
                <a:solidFill>
                  <a:srgbClr val="FF0000"/>
                </a:solidFill>
              </a:rPr>
              <a:t>Matěj Kopecký</a:t>
            </a:r>
          </a:p>
          <a:p>
            <a:pPr marL="0" indent="0">
              <a:buNone/>
            </a:pPr>
            <a:r>
              <a:rPr lang="cs-CZ" dirty="0" smtClean="0"/>
              <a:t>Postavička</a:t>
            </a:r>
            <a:r>
              <a:rPr lang="cs-CZ" dirty="0" smtClean="0">
                <a:solidFill>
                  <a:srgbClr val="FF0000"/>
                </a:solidFill>
              </a:rPr>
              <a:t> Kašpárka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687353" cy="4921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38551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František Palacký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Historik a politik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Dějiny národu českého v Čechách a na Moravě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Popsal dějiny do roku 1526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3481449" cy="4367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9479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Josef Kajetán Tyl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Dramatik a herec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Napsal hru Fidlovačka aneb Žádný hněv a žádná rvačka, kde v roce 1834 zazněla píseň </a:t>
            </a:r>
            <a:r>
              <a:rPr lang="cs-CZ" dirty="0" smtClean="0">
                <a:solidFill>
                  <a:srgbClr val="FF0000"/>
                </a:solidFill>
              </a:rPr>
              <a:t>Kde domov můj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0787" y="1608093"/>
            <a:ext cx="4135669" cy="4557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748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Národní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Čtenářské spolky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Ochotnická divadla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Muzea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Vlastenecké kroužky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Bály –valčík, polka (v pol.19.stol.)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4608512" cy="4399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327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l-PL" sz="2400" dirty="0"/>
              <a:t>History. [online]. [cit. 2012-09-20]. Dostupné z: </a:t>
            </a:r>
            <a:r>
              <a:rPr lang="pl-PL" sz="2400" dirty="0">
                <a:hlinkClick r:id="rId2"/>
              </a:rPr>
              <a:t>http://</a:t>
            </a:r>
            <a:r>
              <a:rPr lang="pl-PL" sz="2400" dirty="0" smtClean="0">
                <a:hlinkClick r:id="rId2"/>
              </a:rPr>
              <a:t>history-if.blog.cz/1011/narodni-obrozeni</a:t>
            </a:r>
            <a:endParaRPr lang="pl-PL" sz="2400" dirty="0" smtClean="0"/>
          </a:p>
          <a:p>
            <a:r>
              <a:rPr lang="cs-CZ" sz="2400" dirty="0"/>
              <a:t>Wikipedie. [online]. [cit. 2012-09-20]. Dostupné z: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www.google.cz/</a:t>
            </a:r>
            <a:r>
              <a:rPr lang="cs-CZ" sz="2400" dirty="0" err="1" smtClean="0">
                <a:hlinkClick r:id="rId3"/>
              </a:rPr>
              <a:t>imgres?q</a:t>
            </a:r>
            <a:r>
              <a:rPr lang="cs-CZ" sz="2400" dirty="0" smtClean="0">
                <a:hlinkClick r:id="rId3"/>
              </a:rPr>
              <a:t>=</a:t>
            </a:r>
            <a:r>
              <a:rPr lang="cs-CZ" sz="2400" dirty="0" err="1" smtClean="0">
                <a:hlinkClick r:id="rId3"/>
              </a:rPr>
              <a:t>františek+palacký&amp;num</a:t>
            </a:r>
            <a:r>
              <a:rPr lang="cs-CZ" sz="2400" dirty="0" smtClean="0">
                <a:hlinkClick r:id="rId3"/>
              </a:rPr>
              <a:t>=10&amp;um=1&amp;hl=</a:t>
            </a:r>
            <a:r>
              <a:rPr lang="cs-CZ" sz="2400" dirty="0" err="1" smtClean="0">
                <a:hlinkClick r:id="rId3"/>
              </a:rPr>
              <a:t>cs&amp;biw</a:t>
            </a:r>
            <a:r>
              <a:rPr lang="cs-CZ" sz="2400" dirty="0" smtClean="0">
                <a:hlinkClick r:id="rId3"/>
              </a:rPr>
              <a:t>=839&amp;bih=515&amp;tbm=</a:t>
            </a:r>
            <a:r>
              <a:rPr lang="cs-CZ" sz="2400" dirty="0" err="1" smtClean="0">
                <a:hlinkClick r:id="rId3"/>
              </a:rPr>
              <a:t>isch&amp;tbnid</a:t>
            </a:r>
            <a:r>
              <a:rPr lang="cs-CZ" sz="2400" dirty="0" smtClean="0">
                <a:hlinkClick r:id="rId3"/>
              </a:rPr>
              <a:t>=vj_8r8jXYCDrZM</a:t>
            </a:r>
            <a:endParaRPr lang="cs-CZ" sz="2400" dirty="0" smtClean="0"/>
          </a:p>
          <a:p>
            <a:r>
              <a:rPr lang="cs-CZ" sz="2400" dirty="0"/>
              <a:t>Wikipedie. [online]. [cit. 2012-09-20]. Dostupné z: </a:t>
            </a: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www.google.cz/</a:t>
            </a:r>
            <a:r>
              <a:rPr lang="cs-CZ" sz="2400" dirty="0" err="1" smtClean="0">
                <a:hlinkClick r:id="rId4"/>
              </a:rPr>
              <a:t>imgres?q</a:t>
            </a:r>
            <a:r>
              <a:rPr lang="cs-CZ" sz="2400" dirty="0" smtClean="0">
                <a:hlinkClick r:id="rId4"/>
              </a:rPr>
              <a:t>=</a:t>
            </a:r>
            <a:r>
              <a:rPr lang="cs-CZ" sz="2400" dirty="0" err="1" smtClean="0">
                <a:hlinkClick r:id="rId4"/>
              </a:rPr>
              <a:t>josef+kajetán+tyl&amp;num</a:t>
            </a:r>
            <a:r>
              <a:rPr lang="cs-CZ" sz="2400" dirty="0" smtClean="0">
                <a:hlinkClick r:id="rId4"/>
              </a:rPr>
              <a:t>=10&amp;um=1&amp;hl=</a:t>
            </a:r>
            <a:r>
              <a:rPr lang="cs-CZ" sz="2400" dirty="0" err="1" smtClean="0">
                <a:hlinkClick r:id="rId4"/>
              </a:rPr>
              <a:t>cs&amp;biw</a:t>
            </a:r>
            <a:r>
              <a:rPr lang="cs-CZ" sz="2400" dirty="0" smtClean="0">
                <a:hlinkClick r:id="rId4"/>
              </a:rPr>
              <a:t>=839&amp;bih=515&amp;tbm=</a:t>
            </a:r>
            <a:r>
              <a:rPr lang="cs-CZ" sz="2400" dirty="0" err="1" smtClean="0">
                <a:hlinkClick r:id="rId4"/>
              </a:rPr>
              <a:t>isch&amp;tbnid</a:t>
            </a:r>
            <a:r>
              <a:rPr lang="cs-CZ" sz="2400" dirty="0" smtClean="0">
                <a:hlinkClick r:id="rId4"/>
              </a:rPr>
              <a:t>=KijMt564LZlUv</a:t>
            </a:r>
            <a:endParaRPr lang="cs-CZ" sz="2400" dirty="0" smtClean="0"/>
          </a:p>
          <a:p>
            <a:r>
              <a:rPr lang="cs-CZ" sz="2400" dirty="0"/>
              <a:t>Wikipedie. [online]. [cit. 2012-09-20]. Dostupné z: </a:t>
            </a:r>
            <a:r>
              <a:rPr lang="cs-CZ" sz="2400" dirty="0">
                <a:hlinkClick r:id="rId5"/>
              </a:rPr>
              <a:t>http://www.google.cz/</a:t>
            </a:r>
            <a:r>
              <a:rPr lang="cs-CZ" sz="2400" dirty="0" err="1">
                <a:hlinkClick r:id="rId5"/>
              </a:rPr>
              <a:t>imgres?q</a:t>
            </a:r>
            <a:r>
              <a:rPr lang="cs-CZ" sz="2400" dirty="0">
                <a:hlinkClick r:id="rId5"/>
              </a:rPr>
              <a:t>=</a:t>
            </a:r>
            <a:r>
              <a:rPr lang="cs-CZ" sz="2400" dirty="0" err="1">
                <a:hlinkClick r:id="rId5"/>
              </a:rPr>
              <a:t>krinolína&amp;num</a:t>
            </a:r>
            <a:r>
              <a:rPr lang="cs-CZ" sz="2400" dirty="0">
                <a:hlinkClick r:id="rId5"/>
              </a:rPr>
              <a:t>=10&amp;um=1&amp;hl=</a:t>
            </a:r>
            <a:r>
              <a:rPr lang="cs-CZ" sz="2400" dirty="0" err="1">
                <a:hlinkClick r:id="rId5"/>
              </a:rPr>
              <a:t>cs&amp;biw</a:t>
            </a:r>
            <a:r>
              <a:rPr lang="cs-CZ" sz="2400" dirty="0">
                <a:hlinkClick r:id="rId5"/>
              </a:rPr>
              <a:t>=839&amp;bih=515&amp;tbm=</a:t>
            </a:r>
            <a:r>
              <a:rPr lang="cs-CZ" sz="2400" dirty="0" err="1">
                <a:hlinkClick r:id="rId5"/>
              </a:rPr>
              <a:t>isch&amp;tbnid</a:t>
            </a:r>
            <a:r>
              <a:rPr lang="cs-CZ" sz="2400" dirty="0">
                <a:hlinkClick r:id="rId5"/>
              </a:rPr>
              <a:t>=2KRgwVysAyDm6M:&amp;</a:t>
            </a:r>
            <a:r>
              <a:rPr lang="cs-CZ" sz="2400" dirty="0" err="1" smtClean="0">
                <a:hlinkClick r:id="rId5"/>
              </a:rPr>
              <a:t>im</a:t>
            </a:r>
            <a:endParaRPr lang="cs-CZ" sz="2400" dirty="0" smtClean="0"/>
          </a:p>
          <a:p>
            <a:r>
              <a:rPr lang="cs-CZ" sz="2400" dirty="0"/>
              <a:t>Text je v souladu s učebnicí Významné události nových českých dějin- doc. PhDr. </a:t>
            </a:r>
            <a:r>
              <a:rPr lang="cs-CZ" sz="2400"/>
              <a:t>František Čapka, CSc., Nová škola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8809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275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Národní obrození</vt:lpstr>
      <vt:lpstr>Národní obrození</vt:lpstr>
      <vt:lpstr>Snímek 3</vt:lpstr>
      <vt:lpstr>Národní buditelé</vt:lpstr>
      <vt:lpstr>František Palacký</vt:lpstr>
      <vt:lpstr>Josef Kajetán Tyl</vt:lpstr>
      <vt:lpstr>Národní obrození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obrození</dc:title>
  <dc:creator>Uživatel</dc:creator>
  <cp:lastModifiedBy>Dum</cp:lastModifiedBy>
  <cp:revision>10</cp:revision>
  <dcterms:created xsi:type="dcterms:W3CDTF">2012-09-20T16:21:09Z</dcterms:created>
  <dcterms:modified xsi:type="dcterms:W3CDTF">2014-01-25T14:33:46Z</dcterms:modified>
</cp:coreProperties>
</file>