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3055505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82390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210145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8296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4816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30662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76396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055640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68668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09595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17550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23DA4B-1D71-4BFA-9F4E-7CAC3634F170}" type="datetimeFigureOut">
              <a:rPr lang="cs-CZ" smtClean="0"/>
              <a:pPr/>
              <a:t>25.1.2014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FFFB6E-E138-478B-A529-93348DCFBF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48651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Jan_Vil%C3%ADmek_-_Miroslav_Tyr%C5%A1.jpg" TargetMode="External"/><Relationship Id="rId2" Type="http://schemas.openxmlformats.org/officeDocument/2006/relationships/hyperlink" Target="http://www.muzeumcb.cz/cz/?clanek=406+select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oogle.cz/imgres?q=n&#225;rodn&#237;+divadlo&amp;num=10&amp;hl=cs&amp;biw=1138&amp;bih=525&amp;tbm=isch&amp;tbnid=8y5K9T0Pz0BKlM:&amp;imgrefurl=http://cs.wikipedia.org/wiki/N%C3%25" TargetMode="External"/><Relationship Id="rId5" Type="http://schemas.openxmlformats.org/officeDocument/2006/relationships/hyperlink" Target="http://jednickapisek.blog.cz/" TargetMode="External"/><Relationship Id="rId4" Type="http://schemas.openxmlformats.org/officeDocument/2006/relationships/hyperlink" Target="http://upload.wikimedia.org/wikipedia/commons/f/fe/Jan_Vil%C3%ADmek_-_Jind%C5%99ich_F%C3%BCgner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268760"/>
            <a:ext cx="7848872" cy="1283077"/>
          </a:xfrm>
        </p:spPr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>
                      <a:alpha val="51000"/>
                    </a:schemeClr>
                  </a:outerShdw>
                  <a:reflection endPos="0" dir="5400000" sy="-100000" algn="bl" rotWithShape="0"/>
                </a:effectLst>
              </a:rPr>
              <a:t>Národ sobě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6021288"/>
            <a:ext cx="8568952" cy="406896"/>
          </a:xfrm>
        </p:spPr>
        <p:txBody>
          <a:bodyPr>
            <a:normAutofit/>
          </a:bodyPr>
          <a:lstStyle/>
          <a:p>
            <a:endParaRPr lang="cs-CZ" sz="1000" dirty="0"/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78391" y="5050175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20688"/>
            <a:ext cx="712879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400" dirty="0" smtClean="0">
                <a:solidFill>
                  <a:prstClr val="black"/>
                </a:solidFill>
              </a:rPr>
              <a:t>Základní škola a Mateřská škola, Liberec, Barvířská 38/6, příspěvková organizace</a:t>
            </a:r>
            <a:endParaRPr lang="cs-CZ" sz="1400" dirty="0">
              <a:solidFill>
                <a:prstClr val="black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-373780" y="4277427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Anotace: Seznámení se s vznikem Rakouska -Uherska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98385" y="2860627"/>
            <a:ext cx="631666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Název</a:t>
            </a:r>
            <a:r>
              <a:rPr lang="cs-CZ">
                <a:solidFill>
                  <a:prstClr val="black"/>
                </a:solidFill>
              </a:rPr>
              <a:t>: </a:t>
            </a:r>
            <a:r>
              <a:rPr lang="cs-CZ" smtClean="0">
                <a:solidFill>
                  <a:prstClr val="black"/>
                </a:solidFill>
              </a:rPr>
              <a:t>VY_32_inovace_13 </a:t>
            </a:r>
            <a:r>
              <a:rPr lang="cs-CZ" dirty="0" smtClean="0">
                <a:solidFill>
                  <a:prstClr val="black"/>
                </a:solidFill>
              </a:rPr>
              <a:t>Vlastivěda-mladší </a:t>
            </a:r>
            <a:r>
              <a:rPr lang="cs-CZ" dirty="0">
                <a:solidFill>
                  <a:prstClr val="black"/>
                </a:solidFill>
              </a:rPr>
              <a:t>české dějiny</a:t>
            </a:r>
          </a:p>
          <a:p>
            <a:r>
              <a:rPr lang="cs-CZ" dirty="0">
                <a:solidFill>
                  <a:prstClr val="black"/>
                </a:solidFill>
              </a:rPr>
              <a:t>Autor: Mgr. Martina Šímová</a:t>
            </a:r>
          </a:p>
          <a:p>
            <a:r>
              <a:rPr lang="cs-CZ" dirty="0">
                <a:solidFill>
                  <a:prstClr val="black"/>
                </a:solidFill>
              </a:rPr>
              <a:t>Období: </a:t>
            </a:r>
            <a:r>
              <a:rPr lang="cs-CZ" dirty="0" smtClean="0">
                <a:solidFill>
                  <a:prstClr val="black"/>
                </a:solidFill>
              </a:rPr>
              <a:t>Září-leden </a:t>
            </a:r>
            <a:r>
              <a:rPr lang="cs-CZ" dirty="0">
                <a:solidFill>
                  <a:prstClr val="black"/>
                </a:solidFill>
              </a:rPr>
              <a:t>2012</a:t>
            </a:r>
          </a:p>
          <a:p>
            <a:r>
              <a:rPr lang="cs-CZ" dirty="0">
                <a:solidFill>
                  <a:prstClr val="black"/>
                </a:solidFill>
              </a:rPr>
              <a:t>Věková skupina: </a:t>
            </a:r>
            <a:r>
              <a:rPr lang="cs-CZ" dirty="0" smtClean="0">
                <a:solidFill>
                  <a:prstClr val="black"/>
                </a:solidFill>
              </a:rPr>
              <a:t>5.ročník</a:t>
            </a:r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Tematická oblast: Vlastivěda</a:t>
            </a:r>
          </a:p>
        </p:txBody>
      </p:sp>
    </p:spTree>
    <p:extLst>
      <p:ext uri="{BB962C8B-B14F-4D97-AF65-F5344CB8AC3E}">
        <p14:creationId xmlns:p14="http://schemas.microsoft.com/office/powerpoint/2010/main" xmlns="" val="1128035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chemeClr val="accent3"/>
          </a:solidFill>
        </p:spPr>
        <p:txBody>
          <a:bodyPr>
            <a:normAutofit/>
          </a:bodyPr>
          <a:lstStyle/>
          <a:p>
            <a:r>
              <a:rPr lang="cs-CZ" sz="8800" dirty="0" smtClean="0"/>
              <a:t>Národ sobě</a:t>
            </a:r>
            <a:endParaRPr lang="cs-CZ" sz="8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Vznik Rakouska-Uherska</a:t>
            </a:r>
            <a:endParaRPr lang="cs-CZ" sz="4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22791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Vznik českých spolků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Císař František Josef I. uvolnil poměry v Rakousku- opět se začaly vydávat české knihy a noviny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Vznikaly zájmové spolky</a:t>
            </a:r>
          </a:p>
          <a:p>
            <a:r>
              <a:rPr lang="cs-CZ" dirty="0" smtClean="0"/>
              <a:t>Divadelní </a:t>
            </a:r>
          </a:p>
          <a:p>
            <a:r>
              <a:rPr lang="cs-CZ" dirty="0" smtClean="0"/>
              <a:t>Čtenářské</a:t>
            </a:r>
          </a:p>
          <a:p>
            <a:r>
              <a:rPr lang="cs-CZ" dirty="0" smtClean="0"/>
              <a:t>Pěvecké</a:t>
            </a:r>
          </a:p>
          <a:p>
            <a:r>
              <a:rPr lang="cs-CZ" dirty="0" smtClean="0"/>
              <a:t>Tělocvičné 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83778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/>
              <a:t>S</a:t>
            </a:r>
            <a:r>
              <a:rPr lang="cs-CZ" dirty="0" smtClean="0"/>
              <a:t>okol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Zakladatelé: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Miroslav Tyrš a Jindřich </a:t>
            </a:r>
            <a:r>
              <a:rPr lang="cs-CZ" dirty="0" err="1" smtClean="0"/>
              <a:t>Fügner</a:t>
            </a:r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1862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Sokolovny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Sokolské slety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Sokolský kroj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780928"/>
            <a:ext cx="5197870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7511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/>
          <a:lstStyle/>
          <a:p>
            <a:r>
              <a:rPr lang="cs-CZ" dirty="0" smtClean="0"/>
              <a:t>Zakladatelé Sokola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Miroslav Tyrš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chemeClr val="accent6"/>
          </a:solidFill>
        </p:spPr>
        <p:txBody>
          <a:bodyPr/>
          <a:lstStyle/>
          <a:p>
            <a:r>
              <a:rPr lang="cs-CZ" dirty="0" smtClean="0"/>
              <a:t>Jindřich </a:t>
            </a:r>
            <a:r>
              <a:rPr lang="cs-CZ" dirty="0" err="1" smtClean="0"/>
              <a:t>Fügner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2328098"/>
            <a:ext cx="3168352" cy="3886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301846"/>
            <a:ext cx="3228975" cy="3705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15608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5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Rozdělení monarchie na dvě části-1867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Rakousko (včetně českých zemí)+ Uhersko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Vzniklo Rakousko-Uhersko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Rozvoj kultury i školství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Povinná školní docházka z 6 na 8 let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Vznik nových škol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Nová generace umělců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Boj za samostatný národ- </a:t>
            </a: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Tomáš Garrigue Masaryk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0734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Tomáš Garrigue Masaryk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1850-1937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Politik, spisovatel, filosof, státník, 1.prezident Československa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Poslanec říšské rady a univerzitní profesor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556792"/>
            <a:ext cx="3384376" cy="49128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50493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Národní sbírka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Výzdoba: Josef Václav </a:t>
            </a:r>
            <a:r>
              <a:rPr lang="cs-CZ" dirty="0" err="1" smtClean="0"/>
              <a:t>Myslbek</a:t>
            </a:r>
            <a:r>
              <a:rPr lang="cs-CZ" dirty="0" smtClean="0"/>
              <a:t> a Mikoláš Aleš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Brzy po dostavbě vyhořelo a znovu v roce 1883 otevřeno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Opera B</a:t>
            </a:r>
            <a:r>
              <a:rPr lang="cs-CZ" dirty="0" smtClean="0"/>
              <a:t>. Smetany </a:t>
            </a:r>
            <a:r>
              <a:rPr lang="cs-CZ" dirty="0" smtClean="0"/>
              <a:t>Libuše- při slavnostním znovuotevření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Antonín Dvořák-hudební skladatel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699759"/>
            <a:ext cx="3880064" cy="36014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593465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solidFill>
            <a:schemeClr val="accent3"/>
          </a:solidFill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000" dirty="0" smtClean="0">
                <a:effectLst/>
              </a:rPr>
              <a:t>Sokolský kroj. [online]. [cit. 2012-10-08]. Dostupné z: </a:t>
            </a:r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muzeumcb.cz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/?</a:t>
            </a:r>
            <a:r>
              <a:rPr lang="cs-CZ" sz="2000" dirty="0" err="1" smtClean="0">
                <a:hlinkClick r:id="rId2"/>
              </a:rPr>
              <a:t>clanek</a:t>
            </a:r>
            <a:r>
              <a:rPr lang="cs-CZ" sz="2000" dirty="0" smtClean="0">
                <a:hlinkClick r:id="rId2"/>
              </a:rPr>
              <a:t>=406+</a:t>
            </a:r>
            <a:r>
              <a:rPr lang="cs-CZ" sz="2000" dirty="0" err="1" smtClean="0">
                <a:hlinkClick r:id="rId2"/>
              </a:rPr>
              <a:t>selected</a:t>
            </a:r>
            <a:endParaRPr lang="cs-CZ" sz="2000" dirty="0" smtClean="0">
              <a:effectLst/>
            </a:endParaRPr>
          </a:p>
          <a:p>
            <a:r>
              <a:rPr lang="pl-PL" sz="2000" dirty="0" smtClean="0">
                <a:effectLst/>
              </a:rPr>
              <a:t>Zakladatelé Sokola. [online]. [cit. 2012-10-08]. Dostupné z: </a:t>
            </a:r>
            <a:r>
              <a:rPr lang="pl-PL" sz="2000" dirty="0" smtClean="0">
                <a:hlinkClick r:id="rId3"/>
              </a:rPr>
              <a:t>http://commons.wikimedia.org/wiki/File:Jan_Vil%C3%ADmek_-_</a:t>
            </a:r>
            <a:r>
              <a:rPr lang="pl-PL" sz="2000" dirty="0" smtClean="0">
                <a:hlinkClick r:id="rId3"/>
              </a:rPr>
              <a:t>Miroslav_Tyr%C5%A1.jpg</a:t>
            </a:r>
            <a:endParaRPr lang="pl-PL" sz="2000" dirty="0" smtClean="0"/>
          </a:p>
          <a:p>
            <a:r>
              <a:rPr lang="pl-PL" sz="2000" dirty="0" smtClean="0">
                <a:hlinkClick r:id="rId4"/>
              </a:rPr>
              <a:t>http://upload.wikimedia.org/wikipedia/commons/f/fe/Jan_Vil%C3%ADmek_-_</a:t>
            </a:r>
            <a:r>
              <a:rPr lang="pl-PL" sz="2000" dirty="0" smtClean="0">
                <a:hlinkClick r:id="rId4"/>
              </a:rPr>
              <a:t>Jind%C5%99ich_F%C3%BCgner.jpg?uselang=cs</a:t>
            </a:r>
            <a:endParaRPr lang="pl-PL" sz="2000" dirty="0" smtClean="0">
              <a:effectLst/>
            </a:endParaRPr>
          </a:p>
          <a:p>
            <a:r>
              <a:rPr lang="cs-CZ" sz="2000" dirty="0" err="1" smtClean="0">
                <a:effectLst/>
              </a:rPr>
              <a:t>T.G.Masaryk</a:t>
            </a:r>
            <a:r>
              <a:rPr lang="cs-CZ" sz="2000" dirty="0" smtClean="0">
                <a:effectLst/>
              </a:rPr>
              <a:t>. [online]. [cit. 2012-10-08]. Dostupné z: </a:t>
            </a:r>
            <a:r>
              <a:rPr lang="cs-CZ" sz="2000" dirty="0" smtClean="0">
                <a:hlinkClick r:id="rId5"/>
              </a:rPr>
              <a:t>http://jednickapisek.blog.cz</a:t>
            </a:r>
            <a:r>
              <a:rPr lang="cs-CZ" sz="2000" dirty="0" smtClean="0">
                <a:hlinkClick r:id="rId5"/>
              </a:rPr>
              <a:t>/</a:t>
            </a:r>
            <a:endParaRPr lang="cs-CZ" sz="2000" dirty="0" smtClean="0">
              <a:effectLst/>
            </a:endParaRPr>
          </a:p>
          <a:p>
            <a:r>
              <a:rPr lang="cs-CZ" sz="2000" dirty="0"/>
              <a:t>Národní divadlo. [online]. [cit. 2012-10-08]. Dostupné z: </a:t>
            </a:r>
            <a:r>
              <a:rPr lang="cs-CZ" sz="2000" dirty="0">
                <a:hlinkClick r:id="rId6"/>
              </a:rPr>
              <a:t>http://www.google.cz/</a:t>
            </a:r>
            <a:r>
              <a:rPr lang="cs-CZ" sz="2000" dirty="0" err="1">
                <a:hlinkClick r:id="rId6"/>
              </a:rPr>
              <a:t>imgres?q</a:t>
            </a:r>
            <a:r>
              <a:rPr lang="cs-CZ" sz="2000" dirty="0">
                <a:hlinkClick r:id="rId6"/>
              </a:rPr>
              <a:t>=</a:t>
            </a:r>
            <a:r>
              <a:rPr lang="cs-CZ" sz="2000" dirty="0" err="1">
                <a:hlinkClick r:id="rId6"/>
              </a:rPr>
              <a:t>národní+divadlo&amp;num</a:t>
            </a:r>
            <a:r>
              <a:rPr lang="cs-CZ" sz="2000" dirty="0">
                <a:hlinkClick r:id="rId6"/>
              </a:rPr>
              <a:t>=10&amp;hl=</a:t>
            </a:r>
            <a:r>
              <a:rPr lang="cs-CZ" sz="2000" dirty="0" err="1">
                <a:hlinkClick r:id="rId6"/>
              </a:rPr>
              <a:t>cs&amp;biw</a:t>
            </a:r>
            <a:r>
              <a:rPr lang="cs-CZ" sz="2000" dirty="0">
                <a:hlinkClick r:id="rId6"/>
              </a:rPr>
              <a:t>=1138&amp;bih=525&amp;tbm=</a:t>
            </a:r>
            <a:r>
              <a:rPr lang="cs-CZ" sz="2000" dirty="0" err="1">
                <a:hlinkClick r:id="rId6"/>
              </a:rPr>
              <a:t>isch&amp;tbnid</a:t>
            </a:r>
            <a:r>
              <a:rPr lang="cs-CZ" sz="2000" dirty="0">
                <a:hlinkClick r:id="rId6"/>
              </a:rPr>
              <a:t>=8y5K9T0Pz0BKlM:&amp;</a:t>
            </a:r>
            <a:r>
              <a:rPr lang="cs-CZ" sz="2000" dirty="0" err="1">
                <a:hlinkClick r:id="rId6"/>
              </a:rPr>
              <a:t>imgrefurl</a:t>
            </a:r>
            <a:r>
              <a:rPr lang="cs-CZ" sz="2000" dirty="0">
                <a:hlinkClick r:id="rId6"/>
              </a:rPr>
              <a:t>=http://</a:t>
            </a:r>
            <a:r>
              <a:rPr lang="cs-CZ" sz="2000" dirty="0" smtClean="0">
                <a:hlinkClick r:id="rId6"/>
              </a:rPr>
              <a:t>cs.wikipedia.org/wiki/N%25C3%25</a:t>
            </a:r>
            <a:endParaRPr lang="cs-CZ" sz="2000" dirty="0" smtClean="0"/>
          </a:p>
          <a:p>
            <a:r>
              <a:rPr lang="cs-CZ" sz="2000" dirty="0"/>
              <a:t>Text je v souladu s učebnicí Významné události nových českých dějin- doc. PhDr. František Čapka, CSc., Nová škola</a:t>
            </a:r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427072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295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Národ sobě</vt:lpstr>
      <vt:lpstr>Národ sobě</vt:lpstr>
      <vt:lpstr>Vznik českých spolků</vt:lpstr>
      <vt:lpstr>Sokol</vt:lpstr>
      <vt:lpstr>Zakladatelé Sokola</vt:lpstr>
      <vt:lpstr>Rozdělení monarchie na dvě části-1867</vt:lpstr>
      <vt:lpstr>Tomáš Garrigue Masaryk</vt:lpstr>
      <vt:lpstr>Národní divadlo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Národ sobě</dc:title>
  <dc:creator>Uživatel</dc:creator>
  <cp:lastModifiedBy>Dum</cp:lastModifiedBy>
  <cp:revision>13</cp:revision>
  <dcterms:created xsi:type="dcterms:W3CDTF">2012-10-08T15:50:04Z</dcterms:created>
  <dcterms:modified xsi:type="dcterms:W3CDTF">2014-01-25T14:58:40Z</dcterms:modified>
</cp:coreProperties>
</file>