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60" r:id="rId6"/>
    <p:sldId id="262" r:id="rId7"/>
    <p:sldId id="263" r:id="rId8"/>
    <p:sldId id="261" r:id="rId9"/>
    <p:sldId id="266" r:id="rId10"/>
    <p:sldId id="259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42F40-CDB4-4C1C-9C21-14D42FAA70F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77B1-54E0-40CD-A25D-84400F0FD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937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42F40-CDB4-4C1C-9C21-14D42FAA70F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77B1-54E0-40CD-A25D-84400F0FD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692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42F40-CDB4-4C1C-9C21-14D42FAA70F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77B1-54E0-40CD-A25D-84400F0FD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098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42F40-CDB4-4C1C-9C21-14D42FAA70F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77B1-54E0-40CD-A25D-84400F0FD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789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42F40-CDB4-4C1C-9C21-14D42FAA70F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77B1-54E0-40CD-A25D-84400F0FD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89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42F40-CDB4-4C1C-9C21-14D42FAA70F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77B1-54E0-40CD-A25D-84400F0FD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44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42F40-CDB4-4C1C-9C21-14D42FAA70F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77B1-54E0-40CD-A25D-84400F0FD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334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42F40-CDB4-4C1C-9C21-14D42FAA70F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77B1-54E0-40CD-A25D-84400F0FD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3226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42F40-CDB4-4C1C-9C21-14D42FAA70F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77B1-54E0-40CD-A25D-84400F0FD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811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42F40-CDB4-4C1C-9C21-14D42FAA70F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77B1-54E0-40CD-A25D-84400F0FD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111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42F40-CDB4-4C1C-9C21-14D42FAA70F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77B1-54E0-40CD-A25D-84400F0FD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086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342F40-CDB4-4C1C-9C21-14D42FAA70F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F77B1-54E0-40CD-A25D-84400F0FD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923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1.sv&#283;tov&#225;+v&#225;lka&amp;num=10&amp;hl=cs&amp;biw=1138&amp;bih=555&amp;tbm=isch&amp;tbnid=98dJEJ-samRKHM:&amp;imgrefurl=http://alfetta.blog.cz/0902/tanky-uvod&amp;d" TargetMode="External"/><Relationship Id="rId7" Type="http://schemas.openxmlformats.org/officeDocument/2006/relationships/hyperlink" Target="http://www.google.cz/imgres?q=1.sv&#283;tov&#225;+v&#225;lka&amp;num=10&amp;hl=cs&amp;biw=1138&amp;bih=525&amp;tbm=isch&amp;tbnid=gnPPCjzKXAMssM:&amp;imgrefurl=http://www.meade.k12.ky.us/trt/Teachers/" TargetMode="External"/><Relationship Id="rId2" Type="http://schemas.openxmlformats.org/officeDocument/2006/relationships/hyperlink" Target="http://www.google.cz/imgres?q=1.sv&#283;tov&#225;+v&#225;lka&amp;num=10&amp;hl=cs&amp;biw=1138&amp;bih=555&amp;tbm=isch&amp;tbnid=KI3neuNDuxyWqM:&amp;imgrefurl=http://bitevnipole.blog.cz/galerie/tank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imgres?q=1.sv&#283;tov&#225;+v&#225;lka&amp;num=10&amp;hl=cs&amp;biw=1138&amp;bih=525&amp;tbm=isch&amp;tbnid=eBs5Wl9NlXOKfM:&amp;imgrefurl=http://womenshistory.about.com/library/p" TargetMode="External"/><Relationship Id="rId5" Type="http://schemas.openxmlformats.org/officeDocument/2006/relationships/hyperlink" Target="http://www.google.cz/imgres?q=1.sv&#283;tov&#225;+v&#225;lka&amp;num=10&amp;hl=cs&amp;biw=1138&amp;bih=555&amp;tbm=isch&amp;tbnid=JOK4zL_D6ozIYM:&amp;imgrefurl=http://historieletani.wz.cz/bomb1/bomb1" TargetMode="External"/><Relationship Id="rId4" Type="http://schemas.openxmlformats.org/officeDocument/2006/relationships/hyperlink" Target="http://www.google.cz/imgres?q=1.sv&#283;tov&#225;+v&#225;lka&amp;num=10&amp;hl=cs&amp;biw=1138&amp;bih=555&amp;tbm=isch&amp;tbnid=OOePa8LgpJrQ9M:&amp;imgrefurl=http://www.english.illinois.edu/maps/ww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1.sv&#283;tov&#225;+v&#225;lka&amp;num=10&amp;hl=cs&amp;biw=1138&amp;bih=525&amp;tbm=isch&amp;tbnid=gnPPCjzKXAMssM:&amp;imgrefurl=http://www.meade.k12.ky.us/trt/Teachers/" TargetMode="External"/><Relationship Id="rId2" Type="http://schemas.openxmlformats.org/officeDocument/2006/relationships/hyperlink" Target="http://www.google.cz/imgres?q=1.sv&#283;tov&#225;+v&#225;lka&amp;num=10&amp;hl=cs&amp;biw=1138&amp;bih=525&amp;tbm=isch&amp;tbnid=eBs5Wl9NlXOKfM:&amp;imgrefurl=http://womenshistory.about.com/library/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268760"/>
            <a:ext cx="7848872" cy="1283077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Směřujeme k samostatnosti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-426476" y="4200892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Anotace: Seznámení se s </a:t>
            </a:r>
            <a:r>
              <a:rPr lang="cs-CZ" dirty="0" smtClean="0">
                <a:solidFill>
                  <a:prstClr val="black"/>
                </a:solidFill>
              </a:rPr>
              <a:t>obdobím  1. světové války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8385" y="2860627"/>
            <a:ext cx="631666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Název</a:t>
            </a:r>
            <a:r>
              <a:rPr lang="cs-CZ">
                <a:solidFill>
                  <a:prstClr val="black"/>
                </a:solidFill>
              </a:rPr>
              <a:t>: </a:t>
            </a:r>
            <a:r>
              <a:rPr lang="cs-CZ" smtClean="0">
                <a:solidFill>
                  <a:prstClr val="black"/>
                </a:solidFill>
              </a:rPr>
              <a:t>VY_32_inovace_15 </a:t>
            </a:r>
            <a:r>
              <a:rPr lang="cs-CZ" dirty="0">
                <a:solidFill>
                  <a:prstClr val="black"/>
                </a:solidFill>
              </a:rPr>
              <a:t>Vlastivěda-mladší české dějiny</a:t>
            </a:r>
          </a:p>
          <a:p>
            <a:r>
              <a:rPr lang="cs-CZ" dirty="0">
                <a:solidFill>
                  <a:prstClr val="black"/>
                </a:solidFill>
              </a:rPr>
              <a:t>Autor: Mgr. Martina Šímová</a:t>
            </a:r>
          </a:p>
          <a:p>
            <a:r>
              <a:rPr lang="cs-CZ" dirty="0">
                <a:solidFill>
                  <a:prstClr val="black"/>
                </a:solidFill>
              </a:rPr>
              <a:t>Období: Září </a:t>
            </a:r>
            <a:r>
              <a:rPr lang="cs-CZ" dirty="0" smtClean="0">
                <a:solidFill>
                  <a:prstClr val="black"/>
                </a:solidFill>
              </a:rPr>
              <a:t>–leden 2012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Věková skupina: 5.ročník</a:t>
            </a:r>
          </a:p>
          <a:p>
            <a:r>
              <a:rPr lang="cs-CZ" dirty="0">
                <a:solidFill>
                  <a:prstClr val="black"/>
                </a:solidFill>
              </a:rPr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238129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/>
          </a:solidFill>
        </p:spPr>
        <p:txBody>
          <a:bodyPr>
            <a:noAutofit/>
          </a:bodyPr>
          <a:lstStyle/>
          <a:p>
            <a:r>
              <a:rPr lang="cs-CZ" sz="4800" dirty="0" smtClean="0"/>
              <a:t>Směřujeme k samostatnosti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6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1.Světová válka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882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1. </a:t>
            </a:r>
            <a:r>
              <a:rPr lang="cs-CZ" sz="5400" dirty="0"/>
              <a:t>s</a:t>
            </a:r>
            <a:r>
              <a:rPr lang="cs-CZ" sz="5400" dirty="0" smtClean="0"/>
              <a:t>větová válka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1914-1918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Rakousko-Uhersko, Německo+ spojenci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Proti </a:t>
            </a:r>
            <a:r>
              <a:rPr lang="cs-CZ" dirty="0" smtClean="0"/>
              <a:t>Velké Británii, Francii, Rusku, Srbsku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Celkem v ní bojovalo 28 států a 70 milionů lidí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Vznikla důsledkem sporů o nová území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10 milionů lidí zahynulo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Češi byli nasazováni proti Rusům- nechtěli proti nim bojovat- často přebíhali nebo se nechávali zajímat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461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Evropa ve válce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3150" y="1666874"/>
            <a:ext cx="5613226" cy="4437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5566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Zbraně v 1. světové válce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Britský tank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98770"/>
            <a:ext cx="6320686" cy="4035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829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etadlo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33786" y="764704"/>
            <a:ext cx="4038600" cy="4525963"/>
          </a:xfrm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Boj v zákopech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40768"/>
            <a:ext cx="3333750" cy="3571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86" y="2564904"/>
            <a:ext cx="4454141" cy="3321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6886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Život za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Polovojenský režim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Nevycházely české knihy a časopisy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Zakázaná činnost některých spolků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Muži na frontu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Ženy a děti do továren na zbraně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Potraviny na </a:t>
            </a:r>
            <a:r>
              <a:rPr lang="cs-CZ" smtClean="0"/>
              <a:t>přídělové lístky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20888"/>
            <a:ext cx="433493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6069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Německý tank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43074"/>
            <a:ext cx="6891522" cy="4206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3664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Poprvé použity chemické zbraně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28800"/>
            <a:ext cx="7045013" cy="4666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3642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1800" dirty="0" smtClean="0">
                <a:effectLst/>
              </a:rPr>
              <a:t>Evropa ve válce. [online]. [cit. 2012-10-08]. Dostupné z: http://www.google.cz/</a:t>
            </a:r>
            <a:r>
              <a:rPr lang="cs-CZ" sz="1800" dirty="0" err="1" smtClean="0">
                <a:effectLst/>
              </a:rPr>
              <a:t>imgres?q</a:t>
            </a:r>
            <a:r>
              <a:rPr lang="cs-CZ" sz="1800" dirty="0" smtClean="0">
                <a:effectLst/>
              </a:rPr>
              <a:t>=1.světová+válka&amp;num=10&amp;hl=</a:t>
            </a:r>
            <a:r>
              <a:rPr lang="cs-CZ" sz="1800" dirty="0" err="1" smtClean="0">
                <a:effectLst/>
              </a:rPr>
              <a:t>cs&amp;biw</a:t>
            </a:r>
            <a:r>
              <a:rPr lang="cs-CZ" sz="1800" dirty="0" smtClean="0">
                <a:effectLst/>
              </a:rPr>
              <a:t>=1138&amp;bih=555&amp;tbm=</a:t>
            </a:r>
            <a:r>
              <a:rPr lang="cs-CZ" sz="1800" dirty="0" err="1" smtClean="0">
                <a:effectLst/>
              </a:rPr>
              <a:t>isch&amp;tbnid</a:t>
            </a:r>
            <a:r>
              <a:rPr lang="cs-CZ" sz="1800" dirty="0" smtClean="0">
                <a:effectLst/>
              </a:rPr>
              <a:t>=KZY-CHpz8aedSM:&amp;</a:t>
            </a:r>
            <a:r>
              <a:rPr lang="cs-CZ" sz="1800" dirty="0" err="1" smtClean="0">
                <a:effectLst/>
              </a:rPr>
              <a:t>imgrefurl</a:t>
            </a:r>
            <a:r>
              <a:rPr lang="cs-CZ" sz="1800" dirty="0" smtClean="0">
                <a:effectLst/>
              </a:rPr>
              <a:t>=http://www.skolni-pomucky.eu/hlavni</a:t>
            </a:r>
          </a:p>
          <a:p>
            <a:r>
              <a:rPr lang="cs-CZ" sz="1800" dirty="0" smtClean="0">
                <a:effectLst/>
              </a:rPr>
              <a:t>Zbraně 1. světové války. [online]. [cit. 2012-10-08]. Dostupné z: </a:t>
            </a:r>
            <a:r>
              <a:rPr lang="cs-CZ" sz="1800" dirty="0" smtClean="0">
                <a:effectLst/>
                <a:hlinkClick r:id="rId2"/>
              </a:rPr>
              <a:t>http://www.google.cz/</a:t>
            </a:r>
            <a:r>
              <a:rPr lang="cs-CZ" sz="1800" dirty="0" err="1" smtClean="0">
                <a:effectLst/>
                <a:hlinkClick r:id="rId2"/>
              </a:rPr>
              <a:t>imgres?q</a:t>
            </a:r>
            <a:r>
              <a:rPr lang="cs-CZ" sz="1800" dirty="0" smtClean="0">
                <a:effectLst/>
                <a:hlinkClick r:id="rId2"/>
              </a:rPr>
              <a:t>=1.světová+válka&amp;num=10&amp;hl=</a:t>
            </a:r>
            <a:r>
              <a:rPr lang="cs-CZ" sz="1800" dirty="0" err="1" smtClean="0">
                <a:effectLst/>
                <a:hlinkClick r:id="rId2"/>
              </a:rPr>
              <a:t>cs&amp;biw</a:t>
            </a:r>
            <a:r>
              <a:rPr lang="cs-CZ" sz="1800" dirty="0" smtClean="0">
                <a:effectLst/>
                <a:hlinkClick r:id="rId2"/>
              </a:rPr>
              <a:t>=1138&amp;bih=555&amp;tbm=</a:t>
            </a:r>
            <a:r>
              <a:rPr lang="cs-CZ" sz="1800" dirty="0" err="1" smtClean="0">
                <a:effectLst/>
                <a:hlinkClick r:id="rId2"/>
              </a:rPr>
              <a:t>isch&amp;tbnid</a:t>
            </a:r>
            <a:r>
              <a:rPr lang="cs-CZ" sz="1800" dirty="0" smtClean="0">
                <a:effectLst/>
                <a:hlinkClick r:id="rId2"/>
              </a:rPr>
              <a:t>=KI3neuNDuxyWqM:&amp;</a:t>
            </a:r>
            <a:r>
              <a:rPr lang="cs-CZ" sz="1800" dirty="0" err="1" smtClean="0">
                <a:effectLst/>
                <a:hlinkClick r:id="rId2"/>
              </a:rPr>
              <a:t>imgrefurl</a:t>
            </a:r>
            <a:r>
              <a:rPr lang="cs-CZ" sz="1800" dirty="0" smtClean="0">
                <a:effectLst/>
                <a:hlinkClick r:id="rId2"/>
              </a:rPr>
              <a:t>=http://bitevnipole.blog.cz/galerie/tanky</a:t>
            </a:r>
            <a:endParaRPr lang="cs-CZ" sz="1800" dirty="0" smtClean="0">
              <a:effectLst/>
            </a:endParaRPr>
          </a:p>
          <a:p>
            <a:r>
              <a:rPr lang="cs-CZ" sz="1800" dirty="0" smtClean="0">
                <a:effectLst/>
              </a:rPr>
              <a:t>Německý tank. [online]. [cit. 2012-10-08]. Dostupné z: </a:t>
            </a:r>
            <a:r>
              <a:rPr lang="cs-CZ" sz="1800" dirty="0" smtClean="0">
                <a:effectLst/>
                <a:hlinkClick r:id="rId3"/>
              </a:rPr>
              <a:t>http://www.google.cz/</a:t>
            </a:r>
            <a:r>
              <a:rPr lang="cs-CZ" sz="1800" dirty="0" err="1" smtClean="0">
                <a:effectLst/>
                <a:hlinkClick r:id="rId3"/>
              </a:rPr>
              <a:t>imgres?q</a:t>
            </a:r>
            <a:r>
              <a:rPr lang="cs-CZ" sz="1800" dirty="0" smtClean="0">
                <a:effectLst/>
                <a:hlinkClick r:id="rId3"/>
              </a:rPr>
              <a:t>=1.světová+válka&amp;num=10&amp;hl=</a:t>
            </a:r>
            <a:r>
              <a:rPr lang="cs-CZ" sz="1800" dirty="0" err="1" smtClean="0">
                <a:effectLst/>
                <a:hlinkClick r:id="rId3"/>
              </a:rPr>
              <a:t>cs&amp;biw</a:t>
            </a:r>
            <a:r>
              <a:rPr lang="cs-CZ" sz="1800" dirty="0" smtClean="0">
                <a:effectLst/>
                <a:hlinkClick r:id="rId3"/>
              </a:rPr>
              <a:t>=1138&amp;bih=555&amp;tbm=</a:t>
            </a:r>
            <a:r>
              <a:rPr lang="cs-CZ" sz="1800" dirty="0" err="1" smtClean="0">
                <a:effectLst/>
                <a:hlinkClick r:id="rId3"/>
              </a:rPr>
              <a:t>isch&amp;tbnid</a:t>
            </a:r>
            <a:r>
              <a:rPr lang="cs-CZ" sz="1800" dirty="0" smtClean="0">
                <a:effectLst/>
                <a:hlinkClick r:id="rId3"/>
              </a:rPr>
              <a:t>=98dJEJ-samRKHM:&amp;</a:t>
            </a:r>
            <a:r>
              <a:rPr lang="cs-CZ" sz="1800" dirty="0" err="1" smtClean="0">
                <a:effectLst/>
                <a:hlinkClick r:id="rId3"/>
              </a:rPr>
              <a:t>imgrefurl</a:t>
            </a:r>
            <a:r>
              <a:rPr lang="cs-CZ" sz="1800" dirty="0" smtClean="0">
                <a:effectLst/>
                <a:hlinkClick r:id="rId3"/>
              </a:rPr>
              <a:t>=http://alfetta.blog.cz/0902/tanky-uvod&amp;d</a:t>
            </a:r>
            <a:endParaRPr lang="cs-CZ" sz="1800" dirty="0" smtClean="0">
              <a:effectLst/>
            </a:endParaRPr>
          </a:p>
          <a:p>
            <a:endParaRPr lang="pl-PL" sz="1800" dirty="0" smtClean="0">
              <a:effectLst/>
            </a:endParaRPr>
          </a:p>
          <a:p>
            <a:r>
              <a:rPr lang="pl-PL" sz="1800" dirty="0" smtClean="0">
                <a:effectLst/>
              </a:rPr>
              <a:t>Boj v zákopech. [online]. [cit. 2012-10-08]. Dostupné z: </a:t>
            </a:r>
            <a:r>
              <a:rPr lang="pl-PL" sz="1800" dirty="0" smtClean="0">
                <a:effectLst/>
                <a:hlinkClick r:id="rId4"/>
              </a:rPr>
              <a:t>http://www.google.cz/imgres?q=1.světová+válka&amp;num=10&amp;hl=cs&amp;biw=1138&amp;bih=555&amp;tbm=isch&amp;tbnid=OOePa8LgpJrQ9M:&amp;imgrefurl=http://www.english.illinois.edu/maps/ww</a:t>
            </a:r>
            <a:endParaRPr lang="pl-PL" sz="1800" dirty="0" smtClean="0">
              <a:effectLst/>
            </a:endParaRPr>
          </a:p>
          <a:p>
            <a:r>
              <a:rPr lang="it-IT" sz="1800" dirty="0" smtClean="0">
                <a:effectLst/>
              </a:rPr>
              <a:t>Letadlo. [online]. [cit. 2012-10-08]. Dostupné z: </a:t>
            </a:r>
            <a:r>
              <a:rPr lang="it-IT" sz="1800" dirty="0" smtClean="0">
                <a:effectLst/>
                <a:hlinkClick r:id="rId5"/>
              </a:rPr>
              <a:t>http://www.google.cz/imgres?q=1.světová+válka&amp;num=10&amp;hl=cs&amp;biw=1138&amp;bih=555&amp;tbm=isch&amp;tbnid=JOK4zL_D6ozIYM:&amp;imgrefurl=http://historieletani.wz.cz/bomb1/bomb1</a:t>
            </a:r>
            <a:endParaRPr lang="cs-CZ" sz="1800" dirty="0" smtClean="0">
              <a:effectLst/>
            </a:endParaRPr>
          </a:p>
          <a:p>
            <a:endParaRPr lang="pl-PL" sz="1800" dirty="0"/>
          </a:p>
          <a:p>
            <a:r>
              <a:rPr lang="pl-PL" sz="1800" dirty="0"/>
              <a:t>Ženy při práci na poli. [online]. [cit. 2012-10-15]. Dostupné z: </a:t>
            </a:r>
            <a:r>
              <a:rPr lang="pl-PL" sz="1800" dirty="0">
                <a:hlinkClick r:id="rId6"/>
              </a:rPr>
              <a:t>http://www.google.cz/imgres?q=1.světová+válka&amp;num=10&amp;hl=cs&amp;biw=1138&amp;bih=525&amp;tbm=isch&amp;tbnid=eBs5Wl9NlXOKfM:&amp;imgrefurl=http://</a:t>
            </a:r>
            <a:r>
              <a:rPr lang="pl-PL" sz="1800" dirty="0" smtClean="0">
                <a:hlinkClick r:id="rId6"/>
              </a:rPr>
              <a:t>womenshistory.about.com/library/p</a:t>
            </a:r>
            <a:endParaRPr lang="pl-PL" sz="1800" dirty="0" smtClean="0"/>
          </a:p>
          <a:p>
            <a:r>
              <a:rPr lang="pl-PL" sz="1600" dirty="0"/>
              <a:t>Boj v zákopech. [online]. [cit. 2012-10-15]. Dostupné z: </a:t>
            </a:r>
            <a:r>
              <a:rPr lang="pl-PL" sz="1600" dirty="0">
                <a:hlinkClick r:id="rId7"/>
              </a:rPr>
              <a:t>http://www.google.cz/imgres?q=1.světová+válka&amp;num=10&amp;hl=cs&amp;biw=1138&amp;bih=525&amp;tbm=isch&amp;tbnid=gnPPCjzKXAMssM:&amp;imgrefurl=http://www.meade.k12.ky.us/trt/Teachers</a:t>
            </a:r>
            <a:r>
              <a:rPr lang="pl-PL" sz="1600" dirty="0" smtClean="0">
                <a:hlinkClick r:id="rId7"/>
              </a:rPr>
              <a:t>/</a:t>
            </a:r>
            <a:endParaRPr lang="pl-PL" sz="1600" dirty="0" smtClean="0"/>
          </a:p>
          <a:p>
            <a:r>
              <a:rPr lang="cs-CZ" sz="1800" dirty="0"/>
              <a:t>Text je v souladu s učebnicí Významné události nových českých dějin- doc. PhDr. František Čapka, CSc., Nová škola</a:t>
            </a:r>
          </a:p>
          <a:p>
            <a:endParaRPr lang="pl-PL" sz="1800" dirty="0"/>
          </a:p>
          <a:p>
            <a:endParaRPr lang="pl-PL" sz="1800" dirty="0" smtClean="0">
              <a:effectLst/>
            </a:endParaRP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65499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pl-PL" sz="2600" dirty="0"/>
              <a:t>Ženy při práci na poli. [online]. [cit. 2012-10-15]. Dostupné z: </a:t>
            </a:r>
            <a:r>
              <a:rPr lang="pl-PL" sz="2600" dirty="0">
                <a:hlinkClick r:id="rId2"/>
              </a:rPr>
              <a:t>http://www.google.cz/imgres?q=1.světová+válka&amp;num=10&amp;hl=cs&amp;biw=1138&amp;bih=525&amp;tbm=isch&amp;tbnid=eBs5Wl9NlXOKfM:&amp;imgrefurl=http://womenshistory.about.com/library/p</a:t>
            </a:r>
            <a:endParaRPr lang="pl-PL" sz="2600" dirty="0"/>
          </a:p>
          <a:p>
            <a:r>
              <a:rPr lang="pl-PL" sz="2200" dirty="0"/>
              <a:t>Boj v zákopech. [online]. [cit. 2012-10-15]. Dostupné z: </a:t>
            </a:r>
            <a:r>
              <a:rPr lang="pl-PL" sz="2200" dirty="0">
                <a:hlinkClick r:id="rId3"/>
              </a:rPr>
              <a:t>http://www.google.cz/imgres?q=1.světová+válka&amp;num=10&amp;hl=cs&amp;biw=1138&amp;bih=525&amp;tbm=isch&amp;tbnid=gnPPCjzKXAMssM:&amp;imgrefurl=http://www.meade.k12.ky.us/trt/Teachers/</a:t>
            </a:r>
            <a:endParaRPr lang="pl-PL" sz="2200" dirty="0"/>
          </a:p>
          <a:p>
            <a:r>
              <a:rPr lang="cs-CZ" sz="2600" dirty="0"/>
              <a:t>Text je v souladu s učebnicí Významné události nových českých dějin- doc. PhDr. František Čapka, CSc., Nová škola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8481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410</Words>
  <Application>Microsoft Office PowerPoint</Application>
  <PresentationFormat>Předvádění na obrazovce (4:3)</PresentationFormat>
  <Paragraphs>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Směřujeme k samostatnosti</vt:lpstr>
      <vt:lpstr>Směřujeme k samostatnosti</vt:lpstr>
      <vt:lpstr>1. světová válka</vt:lpstr>
      <vt:lpstr>Evropa ve válce</vt:lpstr>
      <vt:lpstr>Zbraně v 1. světové válce</vt:lpstr>
      <vt:lpstr>Prezentace aplikace PowerPoint</vt:lpstr>
      <vt:lpstr>Život za války</vt:lpstr>
      <vt:lpstr>Německý tank</vt:lpstr>
      <vt:lpstr>Poprvé použity chemické zbraně</vt:lpstr>
      <vt:lpstr>Citace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Směřujeme k samostatnosti</dc:title>
  <dc:creator>Uživatel</dc:creator>
  <cp:lastModifiedBy>Uživatel</cp:lastModifiedBy>
  <cp:revision>11</cp:revision>
  <dcterms:created xsi:type="dcterms:W3CDTF">2012-10-08T19:01:40Z</dcterms:created>
  <dcterms:modified xsi:type="dcterms:W3CDTF">2013-06-27T17:49:00Z</dcterms:modified>
</cp:coreProperties>
</file>