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  <p:sldId id="256" r:id="rId3"/>
    <p:sldId id="257" r:id="rId4"/>
    <p:sldId id="258" r:id="rId5"/>
    <p:sldId id="259" r:id="rId6"/>
    <p:sldId id="261" r:id="rId7"/>
    <p:sldId id="262" r:id="rId8"/>
    <p:sldId id="260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111303-37FD-4476-93E4-EB61B2B22DD5}" type="datetimeFigureOut">
              <a:rPr lang="cs-CZ" smtClean="0"/>
              <a:pPr/>
              <a:t>25.1.2014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BE7CE9-A7D9-479F-B3E0-FE889567782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3399996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111303-37FD-4476-93E4-EB61B2B22DD5}" type="datetimeFigureOut">
              <a:rPr lang="cs-CZ" smtClean="0"/>
              <a:pPr/>
              <a:t>25.1.2014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BE7CE9-A7D9-479F-B3E0-FE889567782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4110866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111303-37FD-4476-93E4-EB61B2B22DD5}" type="datetimeFigureOut">
              <a:rPr lang="cs-CZ" smtClean="0"/>
              <a:pPr/>
              <a:t>25.1.2014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BE7CE9-A7D9-479F-B3E0-FE889567782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461204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111303-37FD-4476-93E4-EB61B2B22DD5}" type="datetimeFigureOut">
              <a:rPr lang="cs-CZ" smtClean="0"/>
              <a:pPr/>
              <a:t>25.1.2014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BE7CE9-A7D9-479F-B3E0-FE889567782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2253947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111303-37FD-4476-93E4-EB61B2B22DD5}" type="datetimeFigureOut">
              <a:rPr lang="cs-CZ" smtClean="0"/>
              <a:pPr/>
              <a:t>25.1.2014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BE7CE9-A7D9-479F-B3E0-FE889567782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8733608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111303-37FD-4476-93E4-EB61B2B22DD5}" type="datetimeFigureOut">
              <a:rPr lang="cs-CZ" smtClean="0"/>
              <a:pPr/>
              <a:t>25.1.2014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BE7CE9-A7D9-479F-B3E0-FE889567782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1672539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111303-37FD-4476-93E4-EB61B2B22DD5}" type="datetimeFigureOut">
              <a:rPr lang="cs-CZ" smtClean="0"/>
              <a:pPr/>
              <a:t>25.1.2014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BE7CE9-A7D9-479F-B3E0-FE889567782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9028130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111303-37FD-4476-93E4-EB61B2B22DD5}" type="datetimeFigureOut">
              <a:rPr lang="cs-CZ" smtClean="0"/>
              <a:pPr/>
              <a:t>25.1.2014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BE7CE9-A7D9-479F-B3E0-FE889567782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4388681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111303-37FD-4476-93E4-EB61B2B22DD5}" type="datetimeFigureOut">
              <a:rPr lang="cs-CZ" smtClean="0"/>
              <a:pPr/>
              <a:t>25.1.2014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BE7CE9-A7D9-479F-B3E0-FE889567782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2191039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111303-37FD-4476-93E4-EB61B2B22DD5}" type="datetimeFigureOut">
              <a:rPr lang="cs-CZ" smtClean="0"/>
              <a:pPr/>
              <a:t>25.1.2014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BE7CE9-A7D9-479F-B3E0-FE889567782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4546487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111303-37FD-4476-93E4-EB61B2B22DD5}" type="datetimeFigureOut">
              <a:rPr lang="cs-CZ" smtClean="0"/>
              <a:pPr/>
              <a:t>25.1.2014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BE7CE9-A7D9-479F-B3E0-FE889567782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0950672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111303-37FD-4476-93E4-EB61B2B22DD5}" type="datetimeFigureOut">
              <a:rPr lang="cs-CZ" smtClean="0"/>
              <a:pPr/>
              <a:t>25.1.2014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BE7CE9-A7D9-479F-B3E0-FE889567782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9777874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sk.wikipedia.org/wiki/Milan_Rastislav_%C5%A0tef%C3%A1nik" TargetMode="External"/><Relationship Id="rId2" Type="http://schemas.openxmlformats.org/officeDocument/2006/relationships/hyperlink" Target="http://www.mucl.cz/cz/urad-a-samosprava/aktualne-z-odboru/aktualne-z-uradu/ceska-lipa-si-pripomene-den-vzniku-samostatneho-ceskoslovenskeho-statu/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google.cz/imgres?q=e.bene&#353;&amp;num=10&amp;hl=cs&amp;biw=1138&amp;bih=555&amp;tbm=isch&amp;tbnid=HFDwO4nwA1pnwM:&amp;imgrefurl=http://www.zskunratice.cz/ucitele/predmety/de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899592" y="1268760"/>
            <a:ext cx="7848872" cy="1283077"/>
          </a:xfrm>
        </p:spPr>
        <p:txBody>
          <a:bodyPr>
            <a:normAutofit/>
          </a:bodyPr>
          <a:lstStyle/>
          <a:p>
            <a:r>
              <a:rPr lang="cs-CZ" sz="4800" b="1" dirty="0" smtClean="0">
                <a:effectLst>
                  <a:outerShdw sx="1000" sy="1000" algn="tl">
                    <a:schemeClr val="tx1">
                      <a:alpha val="51000"/>
                    </a:schemeClr>
                  </a:outerShdw>
                  <a:reflection endPos="0" dir="5400000" sy="-100000" algn="bl" rotWithShape="0"/>
                </a:effectLst>
              </a:rPr>
              <a:t>Směřujeme k samostatnosti 2</a:t>
            </a:r>
            <a:endParaRPr lang="cs-CZ" sz="4800" b="1" dirty="0">
              <a:effectLst>
                <a:outerShdw sx="1000" sy="1000" algn="tl">
                  <a:schemeClr val="tx1">
                    <a:alpha val="51000"/>
                  </a:schemeClr>
                </a:outerShdw>
                <a:reflection endPos="0" dir="5400000" sy="-100000" algn="bl" rotWithShape="0"/>
              </a:effectLst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79512" y="6021288"/>
            <a:ext cx="8568952" cy="406896"/>
          </a:xfrm>
        </p:spPr>
        <p:txBody>
          <a:bodyPr>
            <a:normAutofit/>
          </a:bodyPr>
          <a:lstStyle/>
          <a:p>
            <a:endParaRPr lang="cs-CZ" sz="1000" dirty="0"/>
          </a:p>
        </p:txBody>
      </p:sp>
      <p:pic>
        <p:nvPicPr>
          <p:cNvPr id="1026" name="Picture 2" descr="C:\Users\Uživatel\Pictures\logo.bmp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878391" y="5050175"/>
            <a:ext cx="3603242" cy="9345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1115616" y="620688"/>
            <a:ext cx="712879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>
                <a:solidFill>
                  <a:prstClr val="black"/>
                </a:solidFill>
              </a:rPr>
              <a:t>Základní škola a Mateřská škola, Liberec, Barvířská 38/6, příspěvková organizace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-426044" y="4264502"/>
            <a:ext cx="74888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>
                <a:solidFill>
                  <a:prstClr val="black"/>
                </a:solidFill>
              </a:rPr>
              <a:t>Anotace: Seznámení se s </a:t>
            </a:r>
            <a:r>
              <a:rPr lang="cs-CZ" dirty="0" smtClean="0">
                <a:solidFill>
                  <a:prstClr val="black"/>
                </a:solidFill>
              </a:rPr>
              <a:t>obdobím  1. světové války 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798385" y="2860627"/>
            <a:ext cx="6316667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>
                <a:solidFill>
                  <a:prstClr val="black"/>
                </a:solidFill>
              </a:rPr>
              <a:t>Název: VY_32_inovace_16 Vlastivěda-mladší české dějiny</a:t>
            </a:r>
          </a:p>
          <a:p>
            <a:r>
              <a:rPr lang="cs-CZ" dirty="0">
                <a:solidFill>
                  <a:prstClr val="black"/>
                </a:solidFill>
              </a:rPr>
              <a:t>Autor: Mgr. Martina Šímová</a:t>
            </a:r>
          </a:p>
          <a:p>
            <a:r>
              <a:rPr lang="cs-CZ" dirty="0">
                <a:solidFill>
                  <a:prstClr val="black"/>
                </a:solidFill>
              </a:rPr>
              <a:t>Období: Září </a:t>
            </a:r>
            <a:r>
              <a:rPr lang="cs-CZ" dirty="0" smtClean="0">
                <a:solidFill>
                  <a:prstClr val="black"/>
                </a:solidFill>
              </a:rPr>
              <a:t>–leden 2012</a:t>
            </a:r>
            <a:endParaRPr lang="cs-CZ" dirty="0">
              <a:solidFill>
                <a:prstClr val="black"/>
              </a:solidFill>
            </a:endParaRPr>
          </a:p>
          <a:p>
            <a:r>
              <a:rPr lang="cs-CZ" dirty="0">
                <a:solidFill>
                  <a:prstClr val="black"/>
                </a:solidFill>
              </a:rPr>
              <a:t>Věková skupina: 5.ročník</a:t>
            </a:r>
          </a:p>
          <a:p>
            <a:r>
              <a:rPr lang="cs-CZ" dirty="0">
                <a:solidFill>
                  <a:prstClr val="black"/>
                </a:solidFill>
              </a:rPr>
              <a:t>Tematická oblast: Vlastivěda</a:t>
            </a:r>
          </a:p>
        </p:txBody>
      </p:sp>
    </p:spTree>
    <p:extLst>
      <p:ext uri="{BB962C8B-B14F-4D97-AF65-F5344CB8AC3E}">
        <p14:creationId xmlns:p14="http://schemas.microsoft.com/office/powerpoint/2010/main" xmlns="" val="3712262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539552" y="1268760"/>
            <a:ext cx="8064896" cy="2331691"/>
          </a:xfrm>
          <a:solidFill>
            <a:schemeClr val="accent2">
              <a:lumMod val="60000"/>
              <a:lumOff val="40000"/>
            </a:schemeClr>
          </a:solidFill>
        </p:spPr>
        <p:txBody>
          <a:bodyPr>
            <a:noAutofit/>
          </a:bodyPr>
          <a:lstStyle/>
          <a:p>
            <a:r>
              <a:rPr lang="cs-CZ" sz="6000" dirty="0" smtClean="0"/>
              <a:t>Směřujeme k samostatnosti 2</a:t>
            </a:r>
            <a:endParaRPr lang="cs-CZ" sz="60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415008"/>
          </a:xfrm>
          <a:solidFill>
            <a:schemeClr val="accent3"/>
          </a:solidFill>
        </p:spPr>
        <p:txBody>
          <a:bodyPr>
            <a:normAutofit/>
          </a:bodyPr>
          <a:lstStyle/>
          <a:p>
            <a:r>
              <a:rPr lang="cs-CZ" sz="3600" dirty="0" smtClean="0">
                <a:solidFill>
                  <a:schemeClr val="tx1"/>
                </a:solidFill>
              </a:rPr>
              <a:t>Odpor proti </a:t>
            </a:r>
            <a:r>
              <a:rPr lang="cs-CZ" sz="3600" dirty="0" err="1" smtClean="0">
                <a:solidFill>
                  <a:schemeClr val="tx1"/>
                </a:solidFill>
              </a:rPr>
              <a:t>Rakousku</a:t>
            </a:r>
            <a:r>
              <a:rPr lang="cs-CZ" sz="3600" dirty="0" smtClean="0">
                <a:solidFill>
                  <a:schemeClr val="tx1"/>
                </a:solidFill>
              </a:rPr>
              <a:t>-Uhersku</a:t>
            </a:r>
            <a:endParaRPr lang="cs-CZ" sz="3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7742903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3"/>
          </a:solidFill>
        </p:spPr>
        <p:txBody>
          <a:bodyPr/>
          <a:lstStyle/>
          <a:p>
            <a:r>
              <a:rPr lang="cs-CZ" dirty="0" smtClean="0"/>
              <a:t>Zahraniční odboj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v"/>
            </a:pPr>
            <a:r>
              <a:rPr lang="cs-CZ" dirty="0" smtClean="0"/>
              <a:t>Během války odešli někteří politici do zahraničí- </a:t>
            </a:r>
            <a:r>
              <a:rPr lang="cs-CZ" dirty="0" smtClean="0">
                <a:solidFill>
                  <a:schemeClr val="accent2">
                    <a:lumMod val="75000"/>
                  </a:schemeClr>
                </a:solidFill>
              </a:rPr>
              <a:t>emigrace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Organizovali odpor proti </a:t>
            </a:r>
            <a:r>
              <a:rPr lang="cs-CZ" dirty="0" err="1" smtClean="0"/>
              <a:t>Rakousku</a:t>
            </a:r>
            <a:r>
              <a:rPr lang="cs-CZ" dirty="0" smtClean="0"/>
              <a:t>-Uhersku</a:t>
            </a:r>
            <a:endParaRPr lang="cs-CZ" dirty="0" smtClean="0"/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Spoléhali na pomoc spojenců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Od roku 1917 se v zahraničí formovaly </a:t>
            </a:r>
            <a:r>
              <a:rPr lang="cs-CZ" dirty="0" smtClean="0">
                <a:solidFill>
                  <a:schemeClr val="accent2">
                    <a:lumMod val="75000"/>
                  </a:schemeClr>
                </a:solidFill>
              </a:rPr>
              <a:t>československé legie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bojovaly proti </a:t>
            </a:r>
            <a:r>
              <a:rPr lang="cs-CZ" dirty="0" err="1" smtClean="0"/>
              <a:t>Rakousku</a:t>
            </a:r>
            <a:r>
              <a:rPr lang="cs-CZ" dirty="0" smtClean="0"/>
              <a:t>-Uhersku </a:t>
            </a:r>
            <a:r>
              <a:rPr lang="cs-CZ" dirty="0" smtClean="0"/>
              <a:t>a Německu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6675907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3"/>
          </a:solidFill>
        </p:spPr>
        <p:txBody>
          <a:bodyPr/>
          <a:lstStyle/>
          <a:p>
            <a:r>
              <a:rPr lang="cs-CZ" dirty="0" smtClean="0"/>
              <a:t>Vůdci zahraničního odboje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v"/>
            </a:pPr>
            <a:r>
              <a:rPr lang="cs-CZ" sz="4000" dirty="0" smtClean="0">
                <a:solidFill>
                  <a:schemeClr val="accent3"/>
                </a:solidFill>
              </a:rPr>
              <a:t>T. G. Masaryk</a:t>
            </a:r>
          </a:p>
          <a:p>
            <a:pPr>
              <a:buFont typeface="Wingdings" pitchFamily="2" charset="2"/>
              <a:buChar char="v"/>
            </a:pPr>
            <a:r>
              <a:rPr lang="cs-CZ" sz="3200" dirty="0" smtClean="0"/>
              <a:t>1850-1937</a:t>
            </a:r>
          </a:p>
          <a:p>
            <a:pPr>
              <a:buFont typeface="Wingdings" pitchFamily="2" charset="2"/>
              <a:buChar char="v"/>
            </a:pPr>
            <a:r>
              <a:rPr lang="cs-CZ" sz="3200" dirty="0" smtClean="0"/>
              <a:t>Pedagog, politik, státník, filozof, univerzitní profesor</a:t>
            </a:r>
          </a:p>
          <a:p>
            <a:pPr>
              <a:buFont typeface="Wingdings" pitchFamily="2" charset="2"/>
              <a:buChar char="v"/>
            </a:pPr>
            <a:r>
              <a:rPr lang="cs-CZ" sz="3200" dirty="0" smtClean="0"/>
              <a:t>1</a:t>
            </a:r>
            <a:r>
              <a:rPr lang="cs-CZ" sz="3200" dirty="0" smtClean="0"/>
              <a:t>. československý </a:t>
            </a:r>
            <a:r>
              <a:rPr lang="cs-CZ" sz="3200" dirty="0" smtClean="0"/>
              <a:t>prezident</a:t>
            </a:r>
          </a:p>
          <a:p>
            <a:pPr>
              <a:buFont typeface="Wingdings" pitchFamily="2" charset="2"/>
              <a:buChar char="v"/>
            </a:pPr>
            <a:endParaRPr lang="cs-CZ" sz="3600" dirty="0" smtClean="0">
              <a:solidFill>
                <a:schemeClr val="accent3"/>
              </a:solidFill>
            </a:endParaRPr>
          </a:p>
          <a:p>
            <a:endParaRPr lang="cs-CZ" sz="4000" dirty="0" smtClean="0">
              <a:solidFill>
                <a:schemeClr val="accent2">
                  <a:lumMod val="60000"/>
                  <a:lumOff val="40000"/>
                </a:schemeClr>
              </a:solidFill>
            </a:endParaRPr>
          </a:p>
          <a:p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932040" y="1628800"/>
            <a:ext cx="3529619" cy="48965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5334442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3"/>
          </a:solidFill>
        </p:spPr>
        <p:txBody>
          <a:bodyPr/>
          <a:lstStyle/>
          <a:p>
            <a:r>
              <a:rPr lang="cs-CZ" dirty="0" smtClean="0"/>
              <a:t>Milan Rastislav Štefánik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>
              <a:buFont typeface="Wingdings" pitchFamily="2" charset="2"/>
              <a:buChar char="v"/>
            </a:pPr>
            <a:r>
              <a:rPr lang="cs-CZ" dirty="0" smtClean="0"/>
              <a:t>1880-1919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Slovenský astronom, politik, generál francouzské armády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Zahynul při leteckém neštěstí při návratu na Slovensko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148064" y="1556792"/>
            <a:ext cx="3168352" cy="45834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4963435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3"/>
          </a:solidFill>
        </p:spPr>
        <p:txBody>
          <a:bodyPr/>
          <a:lstStyle/>
          <a:p>
            <a:r>
              <a:rPr lang="cs-CZ" dirty="0" smtClean="0"/>
              <a:t>Edvard Beneš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>
              <a:buFont typeface="Wingdings" pitchFamily="2" charset="2"/>
              <a:buChar char="v"/>
            </a:pPr>
            <a:r>
              <a:rPr lang="cs-CZ" dirty="0" smtClean="0"/>
              <a:t>1884-1948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Jeden z vůdců československého odboje během 1</a:t>
            </a:r>
            <a:r>
              <a:rPr lang="cs-CZ" dirty="0" smtClean="0"/>
              <a:t>.                     i </a:t>
            </a:r>
            <a:r>
              <a:rPr lang="cs-CZ" dirty="0" smtClean="0"/>
              <a:t>2.světové války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2. československý prezident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04048" y="1556792"/>
            <a:ext cx="3456384" cy="47314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7653869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2">
              <a:lumMod val="60000"/>
              <a:lumOff val="40000"/>
            </a:schemeClr>
          </a:solidFill>
        </p:spPr>
        <p:txBody>
          <a:bodyPr/>
          <a:lstStyle/>
          <a:p>
            <a:r>
              <a:rPr lang="cs-CZ" dirty="0" smtClean="0"/>
              <a:t>Konec 1.světové války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Font typeface="Wingdings" pitchFamily="2" charset="2"/>
              <a:buChar char="v"/>
            </a:pPr>
            <a:r>
              <a:rPr lang="cs-CZ" dirty="0" smtClean="0"/>
              <a:t>Vojska Spojených států amerických vstoupila do bojů v Evropě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Pomohla armádám Velké Británie a Francie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Konec v listopadu 1918 porážka Německa a </a:t>
            </a:r>
            <a:r>
              <a:rPr lang="cs-CZ" dirty="0" err="1" smtClean="0"/>
              <a:t>Rakouska</a:t>
            </a:r>
            <a:r>
              <a:rPr lang="cs-CZ" dirty="0" smtClean="0"/>
              <a:t>-Uherska</a:t>
            </a:r>
            <a:endParaRPr lang="cs-CZ" dirty="0" smtClean="0"/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Po skončení války se začalo </a:t>
            </a:r>
            <a:r>
              <a:rPr lang="cs-CZ" dirty="0" err="1" smtClean="0"/>
              <a:t>Rakousko</a:t>
            </a:r>
            <a:r>
              <a:rPr lang="cs-CZ" dirty="0" smtClean="0"/>
              <a:t>-Uhersko </a:t>
            </a:r>
            <a:r>
              <a:rPr lang="cs-CZ" dirty="0" smtClean="0"/>
              <a:t>rozpadat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T. G. Masaryk se v USA dohodnul se zástupci Slováků k vytvoření společného státu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7597037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solidFill>
            <a:schemeClr val="accent2">
              <a:lumMod val="60000"/>
              <a:lumOff val="40000"/>
            </a:schemeClr>
          </a:solidFill>
        </p:spPr>
        <p:txBody>
          <a:bodyPr/>
          <a:lstStyle/>
          <a:p>
            <a:r>
              <a:rPr lang="cs-CZ" dirty="0" smtClean="0"/>
              <a:t>Citace: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1800" dirty="0" err="1" smtClean="0">
                <a:effectLst/>
              </a:rPr>
              <a:t>T.G.Masaryk</a:t>
            </a:r>
            <a:r>
              <a:rPr lang="cs-CZ" sz="1800" dirty="0" smtClean="0">
                <a:effectLst/>
              </a:rPr>
              <a:t>. [online]. [cit. 2012-10-15]. Dostupné z: </a:t>
            </a:r>
            <a:r>
              <a:rPr lang="cs-CZ" sz="1800" dirty="0" smtClean="0">
                <a:hlinkClick r:id="rId2"/>
              </a:rPr>
              <a:t>http://www.</a:t>
            </a:r>
            <a:r>
              <a:rPr lang="cs-CZ" sz="1800" dirty="0" err="1" smtClean="0">
                <a:hlinkClick r:id="rId2"/>
              </a:rPr>
              <a:t>mucl.cz</a:t>
            </a:r>
            <a:r>
              <a:rPr lang="cs-CZ" sz="1800" dirty="0" smtClean="0">
                <a:hlinkClick r:id="rId2"/>
              </a:rPr>
              <a:t>/</a:t>
            </a:r>
            <a:r>
              <a:rPr lang="cs-CZ" sz="1800" dirty="0" err="1" smtClean="0">
                <a:hlinkClick r:id="rId2"/>
              </a:rPr>
              <a:t>cz</a:t>
            </a:r>
            <a:r>
              <a:rPr lang="cs-CZ" sz="1800" dirty="0" smtClean="0">
                <a:hlinkClick r:id="rId2"/>
              </a:rPr>
              <a:t>/</a:t>
            </a:r>
            <a:r>
              <a:rPr lang="cs-CZ" sz="1800" dirty="0" err="1" smtClean="0">
                <a:hlinkClick r:id="rId2"/>
              </a:rPr>
              <a:t>urad</a:t>
            </a:r>
            <a:r>
              <a:rPr lang="cs-CZ" sz="1800" dirty="0" smtClean="0">
                <a:hlinkClick r:id="rId2"/>
              </a:rPr>
              <a:t>-a-</a:t>
            </a:r>
            <a:r>
              <a:rPr lang="cs-CZ" sz="1800" dirty="0" err="1" smtClean="0">
                <a:hlinkClick r:id="rId2"/>
              </a:rPr>
              <a:t>samosprava</a:t>
            </a:r>
            <a:r>
              <a:rPr lang="cs-CZ" sz="1800" dirty="0" smtClean="0">
                <a:hlinkClick r:id="rId2"/>
              </a:rPr>
              <a:t>/</a:t>
            </a:r>
            <a:r>
              <a:rPr lang="cs-CZ" sz="1800" dirty="0" err="1" smtClean="0">
                <a:hlinkClick r:id="rId2"/>
              </a:rPr>
              <a:t>aktualne</a:t>
            </a:r>
            <a:r>
              <a:rPr lang="cs-CZ" sz="1800" dirty="0" smtClean="0">
                <a:hlinkClick r:id="rId2"/>
              </a:rPr>
              <a:t>-z-odboru/</a:t>
            </a:r>
            <a:r>
              <a:rPr lang="cs-CZ" sz="1800" dirty="0" err="1" smtClean="0">
                <a:hlinkClick r:id="rId2"/>
              </a:rPr>
              <a:t>aktualne</a:t>
            </a:r>
            <a:r>
              <a:rPr lang="cs-CZ" sz="1800" dirty="0" smtClean="0">
                <a:hlinkClick r:id="rId2"/>
              </a:rPr>
              <a:t>-z-</a:t>
            </a:r>
            <a:r>
              <a:rPr lang="cs-CZ" sz="1800" dirty="0" err="1" smtClean="0">
                <a:hlinkClick r:id="rId2"/>
              </a:rPr>
              <a:t>uradu</a:t>
            </a:r>
            <a:r>
              <a:rPr lang="cs-CZ" sz="1800" dirty="0" smtClean="0">
                <a:hlinkClick r:id="rId2"/>
              </a:rPr>
              <a:t>/</a:t>
            </a:r>
            <a:r>
              <a:rPr lang="cs-CZ" sz="1800" dirty="0" err="1" smtClean="0">
                <a:hlinkClick r:id="rId2"/>
              </a:rPr>
              <a:t>ceska</a:t>
            </a:r>
            <a:r>
              <a:rPr lang="cs-CZ" sz="1800" dirty="0" smtClean="0">
                <a:hlinkClick r:id="rId2"/>
              </a:rPr>
              <a:t>-</a:t>
            </a:r>
            <a:r>
              <a:rPr lang="cs-CZ" sz="1800" dirty="0" err="1" smtClean="0">
                <a:hlinkClick r:id="rId2"/>
              </a:rPr>
              <a:t>lipa</a:t>
            </a:r>
            <a:r>
              <a:rPr lang="cs-CZ" sz="1800" dirty="0" smtClean="0">
                <a:hlinkClick r:id="rId2"/>
              </a:rPr>
              <a:t>-si-</a:t>
            </a:r>
            <a:r>
              <a:rPr lang="cs-CZ" sz="1800" dirty="0" err="1" smtClean="0">
                <a:hlinkClick r:id="rId2"/>
              </a:rPr>
              <a:t>pripomene</a:t>
            </a:r>
            <a:r>
              <a:rPr lang="cs-CZ" sz="1800" dirty="0" smtClean="0">
                <a:hlinkClick r:id="rId2"/>
              </a:rPr>
              <a:t>-den-vzniku-</a:t>
            </a:r>
            <a:r>
              <a:rPr lang="cs-CZ" sz="1800" dirty="0" err="1" smtClean="0">
                <a:hlinkClick r:id="rId2"/>
              </a:rPr>
              <a:t>samostatneho</a:t>
            </a:r>
            <a:r>
              <a:rPr lang="cs-CZ" sz="1800" dirty="0" smtClean="0">
                <a:hlinkClick r:id="rId2"/>
              </a:rPr>
              <a:t>-</a:t>
            </a:r>
            <a:r>
              <a:rPr lang="cs-CZ" sz="1800" dirty="0" err="1" smtClean="0">
                <a:hlinkClick r:id="rId2"/>
              </a:rPr>
              <a:t>ceskoslovenskeho</a:t>
            </a:r>
            <a:r>
              <a:rPr lang="cs-CZ" sz="1800" dirty="0" smtClean="0">
                <a:hlinkClick r:id="rId2"/>
              </a:rPr>
              <a:t>-</a:t>
            </a:r>
            <a:r>
              <a:rPr lang="cs-CZ" sz="1800" dirty="0" err="1" smtClean="0">
                <a:hlinkClick r:id="rId2"/>
              </a:rPr>
              <a:t>statu</a:t>
            </a:r>
            <a:r>
              <a:rPr lang="cs-CZ" sz="1800" dirty="0" smtClean="0">
                <a:hlinkClick r:id="rId2"/>
              </a:rPr>
              <a:t>/</a:t>
            </a:r>
            <a:endParaRPr lang="cs-CZ" sz="1800" dirty="0" smtClean="0"/>
          </a:p>
          <a:p>
            <a:pPr>
              <a:buNone/>
            </a:pPr>
            <a:endParaRPr lang="cs-CZ" sz="1800" dirty="0" smtClean="0">
              <a:effectLst/>
            </a:endParaRPr>
          </a:p>
          <a:p>
            <a:r>
              <a:rPr lang="cs-CZ" sz="1800" dirty="0" err="1" smtClean="0">
                <a:effectLst/>
              </a:rPr>
              <a:t>M.R.Štefánik</a:t>
            </a:r>
            <a:r>
              <a:rPr lang="cs-CZ" sz="1800" dirty="0" smtClean="0">
                <a:effectLst/>
              </a:rPr>
              <a:t>. [online]. [cit. 2012-10-15]. Dostupné z: </a:t>
            </a:r>
            <a:r>
              <a:rPr lang="cs-CZ" sz="1800" dirty="0" smtClean="0">
                <a:effectLst/>
                <a:hlinkClick r:id="rId3"/>
              </a:rPr>
              <a:t>http://sk.wikipedia.org/wiki/Milan_Rastislav_%C5%A0tef%C3%A1nik</a:t>
            </a:r>
            <a:endParaRPr lang="cs-CZ" sz="1800" dirty="0" smtClean="0">
              <a:effectLst/>
            </a:endParaRPr>
          </a:p>
          <a:p>
            <a:endParaRPr lang="cs-CZ" sz="1800" dirty="0" smtClean="0">
              <a:effectLst/>
            </a:endParaRPr>
          </a:p>
          <a:p>
            <a:r>
              <a:rPr lang="cs-CZ" sz="1800" dirty="0" err="1" smtClean="0">
                <a:effectLst/>
              </a:rPr>
              <a:t>E.Beneš</a:t>
            </a:r>
            <a:r>
              <a:rPr lang="cs-CZ" sz="1800" dirty="0" smtClean="0">
                <a:effectLst/>
              </a:rPr>
              <a:t>. [online]. [cit. 2012-10-15]. Dostupné z: </a:t>
            </a:r>
            <a:r>
              <a:rPr lang="cs-CZ" sz="1800" dirty="0" smtClean="0">
                <a:effectLst/>
                <a:hlinkClick r:id="rId4"/>
              </a:rPr>
              <a:t>http://www.google.cz/imgres?q=e.beneš&amp;num=10&amp;hl=cs&amp;biw=1138&amp;bih=555&amp;tbm=isch&amp;tbnid=HFDwO4nwA1pnwM:&amp;imgrefurl=http://www.zskunratice.cz/ucitele/predmety/de</a:t>
            </a:r>
            <a:endParaRPr lang="cs-CZ" sz="1800" dirty="0" smtClean="0">
              <a:effectLst/>
            </a:endParaRPr>
          </a:p>
          <a:p>
            <a:r>
              <a:rPr lang="cs-CZ" sz="1800" dirty="0"/>
              <a:t>Text je v souladu s učebnicí Významné události nových českých dějin- doc. PhDr. František Čapka, CSc., Nová škola</a:t>
            </a:r>
          </a:p>
          <a:p>
            <a:endParaRPr lang="cs-CZ" sz="1800" dirty="0" smtClean="0">
              <a:effectLst/>
            </a:endParaRPr>
          </a:p>
          <a:p>
            <a:endParaRPr lang="cs-CZ" sz="1800" dirty="0" smtClean="0">
              <a:effectLst/>
            </a:endParaRPr>
          </a:p>
          <a:p>
            <a:endParaRPr lang="cs-CZ" sz="1800" dirty="0"/>
          </a:p>
        </p:txBody>
      </p:sp>
    </p:spTree>
    <p:extLst>
      <p:ext uri="{BB962C8B-B14F-4D97-AF65-F5344CB8AC3E}">
        <p14:creationId xmlns:p14="http://schemas.microsoft.com/office/powerpoint/2010/main" xmlns="" val="4433267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83</TotalTime>
  <Words>281</Words>
  <Application>Microsoft Office PowerPoint</Application>
  <PresentationFormat>Předvádění na obrazovce (4:3)</PresentationFormat>
  <Paragraphs>44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systému Office</vt:lpstr>
      <vt:lpstr>Směřujeme k samostatnosti 2</vt:lpstr>
      <vt:lpstr>Směřujeme k samostatnosti 2</vt:lpstr>
      <vt:lpstr>Zahraniční odboj</vt:lpstr>
      <vt:lpstr>Vůdci zahraničního odboje</vt:lpstr>
      <vt:lpstr>Milan Rastislav Štefánik</vt:lpstr>
      <vt:lpstr>Edvard Beneš</vt:lpstr>
      <vt:lpstr>Konec 1.světové války</vt:lpstr>
      <vt:lpstr>Citace: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Směřujeme k samostatnosti 2</dc:title>
  <dc:creator>Uživatel</dc:creator>
  <cp:lastModifiedBy>Dum</cp:lastModifiedBy>
  <cp:revision>11</cp:revision>
  <dcterms:created xsi:type="dcterms:W3CDTF">2012-10-15T11:14:20Z</dcterms:created>
  <dcterms:modified xsi:type="dcterms:W3CDTF">2014-01-25T15:07:27Z</dcterms:modified>
</cp:coreProperties>
</file>