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12" r:id="rId1"/>
  </p:sldMasterIdLst>
  <p:sldIdLst>
    <p:sldId id="256" r:id="rId2"/>
    <p:sldId id="257" r:id="rId3"/>
    <p:sldId id="259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školy : ZÁKLADNÍ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autor: VAŇOUSOVÁ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PRO </a:t>
          </a:r>
          <a:r>
            <a:rPr lang="cs-CZ" dirty="0" smtClean="0"/>
            <a:t>4.ROČNÍK_14_mluvnické </a:t>
          </a:r>
          <a:r>
            <a:rPr lang="cs-CZ" dirty="0" smtClean="0"/>
            <a:t>kategorie sloves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Název školy : ZÁKLADNÍ ŠKOLA NOVÝ KOSTEL,OKRES CHEB</a:t>
          </a:r>
          <a:endParaRPr lang="cs-CZ" sz="19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smtClean="0"/>
            <a:t>autor: VAŇOUSOVÁ VĚRA</a:t>
          </a:r>
          <a:endParaRPr lang="cs-CZ" sz="19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smtClean="0"/>
            <a:t>Název materiálu:</a:t>
          </a:r>
          <a:endParaRPr lang="cs-CZ" sz="19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VY _32_INOVACE_ČESKÝ JAZYK PRO </a:t>
          </a:r>
          <a:r>
            <a:rPr lang="cs-CZ" sz="1900" kern="1200" dirty="0" smtClean="0"/>
            <a:t>4.ROČNÍK_14_mluvnické </a:t>
          </a:r>
          <a:r>
            <a:rPr lang="cs-CZ" sz="1900" kern="1200" dirty="0" smtClean="0"/>
            <a:t>kategorie sloves</a:t>
          </a:r>
          <a:endParaRPr lang="cs-CZ" sz="19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Číslo projektu:CZ.1.07/1.4.00/21.2737</a:t>
          </a:r>
          <a:endParaRPr lang="cs-CZ" sz="19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59280"/>
            <a:ext cx="64008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801112"/>
            <a:ext cx="9144000" cy="932688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400800" cy="762000"/>
          </a:xfrm>
        </p:spPr>
        <p:txBody>
          <a:bodyPr>
            <a:normAutofit/>
          </a:bodyPr>
          <a:lstStyle>
            <a:lvl1pPr marL="0" indent="0" algn="ctr">
              <a:buNone/>
              <a:defRPr sz="200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white"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white"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438400"/>
            <a:ext cx="6400800" cy="304800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3410267"/>
            <a:ext cx="6248400" cy="1456373"/>
          </a:xfrm>
        </p:spPr>
        <p:txBody>
          <a:bodyPr anchor="t">
            <a:normAutofit/>
          </a:bodyPr>
          <a:lstStyle>
            <a:lvl1pPr algn="ctr">
              <a:defRPr sz="36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503680"/>
            <a:ext cx="6248400" cy="1566862"/>
          </a:xfrm>
        </p:spPr>
        <p:txBody>
          <a:bodyPr anchor="b"/>
          <a:lstStyle>
            <a:lvl1pPr marL="0" indent="0" algn="ctr">
              <a:buNone/>
              <a:defRPr sz="2000" b="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3716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4"/>
          </p:nvPr>
        </p:nvSpPr>
        <p:spPr>
          <a:xfrm>
            <a:off x="46482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flourish2.png"/>
          <p:cNvPicPr>
            <a:picLocks noChangeAspect="1"/>
          </p:cNvPicPr>
          <p:nvPr/>
        </p:nvPicPr>
        <p:blipFill>
          <a:blip r:embed="rId2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3716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82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62201"/>
            <a:ext cx="3125788" cy="451338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2359152"/>
            <a:ext cx="3127375" cy="448056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1" y="1676400"/>
            <a:ext cx="2819399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1" y="2275840"/>
            <a:ext cx="2819399" cy="290576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371600" y="1676400"/>
            <a:ext cx="3276600" cy="3505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que 9"/>
          <p:cNvSpPr/>
          <p:nvPr/>
        </p:nvSpPr>
        <p:spPr>
          <a:xfrm>
            <a:off x="1463040" y="1847088"/>
            <a:ext cx="3090672" cy="3090672"/>
          </a:xfrm>
          <a:prstGeom prst="plaque">
            <a:avLst>
              <a:gd name="adj" fmla="val 8438"/>
            </a:avLst>
          </a:prstGeom>
          <a:noFill/>
          <a:ln w="9525">
            <a:solidFill>
              <a:schemeClr val="tx2">
                <a:alpha val="17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1676400"/>
            <a:ext cx="2819400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0" y="1905000"/>
            <a:ext cx="2971800" cy="2971800"/>
          </a:xfrm>
          <a:prstGeom prst="plaque">
            <a:avLst>
              <a:gd name="adj" fmla="val 8341"/>
            </a:avLst>
          </a:prstGeom>
          <a:solidFill>
            <a:schemeClr val="bg1">
              <a:lumMod val="95000"/>
              <a:alpha val="35000"/>
            </a:schemeClr>
          </a:solidFill>
          <a:ln w="98425" cmpd="thinThick">
            <a:noFill/>
            <a:bevel/>
          </a:ln>
        </p:spPr>
        <p:txBody>
          <a:bodyPr>
            <a:normAutofit/>
          </a:bodyPr>
          <a:lstStyle>
            <a:lvl1pPr marL="0" indent="0" algn="ctr">
              <a:buNone/>
              <a:defRPr sz="1800" baseline="0">
                <a:solidFill>
                  <a:schemeClr val="tx2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2276856"/>
            <a:ext cx="2819400" cy="287528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209041"/>
            <a:ext cx="1295400" cy="4318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400" y="1219199"/>
            <a:ext cx="5181600" cy="4267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window3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1295400"/>
            <a:ext cx="6400800" cy="685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057400"/>
            <a:ext cx="6400800" cy="3429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 bwMode="white">
          <a:xfrm>
            <a:off x="304800" y="6356350"/>
            <a:ext cx="2133600" cy="365125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/>
          <a:lstStyle>
            <a:lvl1pPr algn="l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 bwMode="white">
          <a:xfrm>
            <a:off x="2971800" y="6356350"/>
            <a:ext cx="320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white">
          <a:xfrm>
            <a:off x="6675120" y="636422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13" r:id="rId1"/>
    <p:sldLayoutId id="2147484514" r:id="rId2"/>
    <p:sldLayoutId id="2147484515" r:id="rId3"/>
    <p:sldLayoutId id="2147484516" r:id="rId4"/>
    <p:sldLayoutId id="2147484517" r:id="rId5"/>
    <p:sldLayoutId id="2147484518" r:id="rId6"/>
    <p:sldLayoutId id="2147484519" r:id="rId7"/>
    <p:sldLayoutId id="2147484520" r:id="rId8"/>
    <p:sldLayoutId id="2147484521" r:id="rId9"/>
    <p:sldLayoutId id="2147484522" r:id="rId10"/>
    <p:sldLayoutId id="214748452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 cap="all" spc="30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0" indent="-274320" algn="l" defTabSz="914400" rtl="0" eaLnBrk="1" latinLnBrk="0" hangingPunct="1">
        <a:lnSpc>
          <a:spcPct val="150000"/>
        </a:lnSpc>
        <a:spcBef>
          <a:spcPct val="20000"/>
        </a:spcBef>
        <a:buClrTx/>
        <a:buFont typeface="Wingdings" pitchFamily="2" charset="2"/>
        <a:buChar char="v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0808839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4869160"/>
            <a:ext cx="9829600" cy="4874096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Anotace: prezentace slouží k procvičování mluvnických kategorií sloves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5445224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dirty="0" smtClean="0"/>
              <a:t>Urči mluvnické kategorie u sloves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0147718"/>
              </p:ext>
            </p:extLst>
          </p:nvPr>
        </p:nvGraphicFramePr>
        <p:xfrm>
          <a:off x="1371600" y="2438400"/>
          <a:ext cx="6400800" cy="4333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84376"/>
                <a:gridCol w="1152128"/>
                <a:gridCol w="1152128"/>
                <a:gridCol w="111216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sloveso</a:t>
                      </a:r>
                      <a:endParaRPr lang="cs-CZ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osoba</a:t>
                      </a:r>
                      <a:endParaRPr lang="cs-CZ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čas</a:t>
                      </a:r>
                      <a:endParaRPr lang="cs-CZ" dirty="0"/>
                    </a:p>
                  </a:txBody>
                  <a:tcPr marL="80852" marR="8085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dopíšete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přinesl jsem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poprosili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postavím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dovařila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uklízíme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podepíše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zatopil</a:t>
                      </a:r>
                      <a:r>
                        <a:rPr lang="cs-CZ" sz="2000" baseline="0" dirty="0" smtClean="0"/>
                        <a:t> jsi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zasadili jste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dívám se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80852" marR="80852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51489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dirty="0" smtClean="0"/>
              <a:t>Urči mluvnické kategorie u sloves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4924197"/>
              </p:ext>
            </p:extLst>
          </p:nvPr>
        </p:nvGraphicFramePr>
        <p:xfrm>
          <a:off x="1371600" y="2438400"/>
          <a:ext cx="6400800" cy="4333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84376"/>
                <a:gridCol w="1152128"/>
                <a:gridCol w="1152128"/>
                <a:gridCol w="111216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sloveso</a:t>
                      </a:r>
                      <a:endParaRPr lang="cs-CZ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osoba</a:t>
                      </a:r>
                      <a:endParaRPr lang="cs-CZ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čas</a:t>
                      </a:r>
                      <a:endParaRPr lang="cs-CZ" dirty="0"/>
                    </a:p>
                  </a:txBody>
                  <a:tcPr marL="80852" marR="8085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dopíšete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2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mn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bud</a:t>
                      </a:r>
                      <a:endParaRPr lang="cs-CZ" sz="2000" dirty="0"/>
                    </a:p>
                  </a:txBody>
                  <a:tcPr marL="80852" marR="8085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přinesl jsem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min</a:t>
                      </a:r>
                      <a:endParaRPr lang="cs-CZ" sz="2000" dirty="0"/>
                    </a:p>
                  </a:txBody>
                  <a:tcPr marL="80852" marR="8085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poprosili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3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mn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min</a:t>
                      </a:r>
                      <a:endParaRPr lang="cs-CZ" sz="2000" dirty="0"/>
                    </a:p>
                  </a:txBody>
                  <a:tcPr marL="80852" marR="8085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postavím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bud</a:t>
                      </a:r>
                      <a:endParaRPr lang="cs-CZ" sz="2000" dirty="0"/>
                    </a:p>
                  </a:txBody>
                  <a:tcPr marL="80852" marR="8085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dovařila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3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min</a:t>
                      </a:r>
                      <a:endParaRPr lang="cs-CZ" sz="2000" dirty="0"/>
                    </a:p>
                  </a:txBody>
                  <a:tcPr marL="80852" marR="8085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uklízíme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mn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přít</a:t>
                      </a:r>
                      <a:endParaRPr lang="cs-CZ" sz="2000" dirty="0"/>
                    </a:p>
                  </a:txBody>
                  <a:tcPr marL="80852" marR="8085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podepíše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3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bud</a:t>
                      </a:r>
                      <a:endParaRPr lang="cs-CZ" sz="2000" dirty="0"/>
                    </a:p>
                  </a:txBody>
                  <a:tcPr marL="80852" marR="8085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zatopil</a:t>
                      </a:r>
                      <a:r>
                        <a:rPr lang="cs-CZ" sz="2000" baseline="0" dirty="0" smtClean="0"/>
                        <a:t> jsi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2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min</a:t>
                      </a:r>
                      <a:endParaRPr lang="cs-CZ" sz="2000" dirty="0"/>
                    </a:p>
                  </a:txBody>
                  <a:tcPr marL="80852" marR="8085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zasadili jste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2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mn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min</a:t>
                      </a:r>
                      <a:endParaRPr lang="cs-CZ" sz="2000" dirty="0"/>
                    </a:p>
                  </a:txBody>
                  <a:tcPr marL="80852" marR="8085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dívám se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přít</a:t>
                      </a:r>
                      <a:endParaRPr lang="cs-CZ" sz="2000" dirty="0"/>
                    </a:p>
                  </a:txBody>
                  <a:tcPr marL="80852" marR="80852"/>
                </a:tc>
              </a:tr>
            </a:tbl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4355976" y="2852936"/>
            <a:ext cx="720080" cy="38884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5580112" y="2867000"/>
            <a:ext cx="720080" cy="38884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6732240" y="2852936"/>
            <a:ext cx="720080" cy="38884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6270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dirty="0" smtClean="0"/>
              <a:t>Urči mluvnické kategorie u sloves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2012611"/>
              </p:ext>
            </p:extLst>
          </p:nvPr>
        </p:nvGraphicFramePr>
        <p:xfrm>
          <a:off x="1371600" y="2438400"/>
          <a:ext cx="6400800" cy="4333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84376"/>
                <a:gridCol w="1152128"/>
                <a:gridCol w="1152128"/>
                <a:gridCol w="111216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sloveso</a:t>
                      </a:r>
                      <a:endParaRPr lang="cs-CZ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osoba</a:t>
                      </a:r>
                      <a:endParaRPr lang="cs-CZ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čas</a:t>
                      </a:r>
                      <a:endParaRPr lang="cs-CZ" dirty="0"/>
                    </a:p>
                  </a:txBody>
                  <a:tcPr marL="80852" marR="8085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sázeli jsme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kouše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maloval jsi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podepíšeme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budeš prát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umývá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budou sázet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psát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poplavete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vykoupal</a:t>
                      </a:r>
                      <a:r>
                        <a:rPr lang="cs-CZ" sz="2000" baseline="0" dirty="0" smtClean="0"/>
                        <a:t> se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80852" marR="80852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19983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dirty="0" smtClean="0"/>
              <a:t>Urči mluvnické kategorie u sloves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5549318"/>
              </p:ext>
            </p:extLst>
          </p:nvPr>
        </p:nvGraphicFramePr>
        <p:xfrm>
          <a:off x="1371600" y="2438400"/>
          <a:ext cx="6400800" cy="4333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84376"/>
                <a:gridCol w="1152128"/>
                <a:gridCol w="1152128"/>
                <a:gridCol w="111216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sloveso</a:t>
                      </a:r>
                      <a:endParaRPr lang="cs-CZ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osoba</a:t>
                      </a:r>
                      <a:endParaRPr lang="cs-CZ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čas</a:t>
                      </a:r>
                      <a:endParaRPr lang="cs-CZ" dirty="0"/>
                    </a:p>
                  </a:txBody>
                  <a:tcPr marL="80852" marR="8085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sázeli jsme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mn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min</a:t>
                      </a:r>
                      <a:endParaRPr lang="cs-CZ" sz="2000" dirty="0"/>
                    </a:p>
                  </a:txBody>
                  <a:tcPr marL="80852" marR="8085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kouše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3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přít</a:t>
                      </a:r>
                      <a:endParaRPr lang="cs-CZ" sz="2000" dirty="0"/>
                    </a:p>
                  </a:txBody>
                  <a:tcPr marL="80852" marR="8085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maloval jsi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2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min</a:t>
                      </a:r>
                      <a:endParaRPr lang="cs-CZ" sz="2000" dirty="0"/>
                    </a:p>
                  </a:txBody>
                  <a:tcPr marL="80852" marR="8085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podepíšeme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mn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bud</a:t>
                      </a:r>
                      <a:endParaRPr lang="cs-CZ" sz="2000" dirty="0"/>
                    </a:p>
                  </a:txBody>
                  <a:tcPr marL="80852" marR="8085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budeš prát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2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bud</a:t>
                      </a:r>
                      <a:endParaRPr lang="cs-CZ" sz="2000" dirty="0"/>
                    </a:p>
                  </a:txBody>
                  <a:tcPr marL="80852" marR="8085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umývá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3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přít</a:t>
                      </a:r>
                      <a:endParaRPr lang="cs-CZ" sz="2000" dirty="0"/>
                    </a:p>
                  </a:txBody>
                  <a:tcPr marL="80852" marR="8085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budou sázet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3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mn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bud</a:t>
                      </a:r>
                      <a:endParaRPr lang="cs-CZ" sz="2000" dirty="0"/>
                    </a:p>
                  </a:txBody>
                  <a:tcPr marL="80852" marR="8085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psát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infinitiv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80852" marR="8085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poplavete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2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mn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bud</a:t>
                      </a:r>
                      <a:endParaRPr lang="cs-CZ" sz="2000" dirty="0"/>
                    </a:p>
                  </a:txBody>
                  <a:tcPr marL="80852" marR="8085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vykoupal</a:t>
                      </a:r>
                      <a:r>
                        <a:rPr lang="cs-CZ" sz="2000" baseline="0" dirty="0" smtClean="0"/>
                        <a:t> se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3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</a:t>
                      </a:r>
                      <a:endParaRPr lang="cs-CZ" sz="2000" dirty="0"/>
                    </a:p>
                  </a:txBody>
                  <a:tcPr marL="80852" marR="80852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min</a:t>
                      </a:r>
                      <a:endParaRPr lang="cs-CZ" sz="2000" dirty="0"/>
                    </a:p>
                  </a:txBody>
                  <a:tcPr marL="80852" marR="80852"/>
                </a:tc>
              </a:tr>
            </a:tbl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4355976" y="2852936"/>
            <a:ext cx="720080" cy="38884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5580112" y="2852936"/>
            <a:ext cx="720080" cy="38884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6660232" y="2852936"/>
            <a:ext cx="720080" cy="38884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940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vět módy">
  <a:themeElements>
    <a:clrScheme name="Svět módy">
      <a:dk1>
        <a:sysClr val="windowText" lastClr="000000"/>
      </a:dk1>
      <a:lt1>
        <a:sysClr val="window" lastClr="FFFFFF"/>
      </a:lt1>
      <a:dk2>
        <a:srgbClr val="37302A"/>
      </a:dk2>
      <a:lt2>
        <a:srgbClr val="D0CCB9"/>
      </a:lt2>
      <a:accent1>
        <a:srgbClr val="9E8E5C"/>
      </a:accent1>
      <a:accent2>
        <a:srgbClr val="A09781"/>
      </a:accent2>
      <a:accent3>
        <a:srgbClr val="85776D"/>
      </a:accent3>
      <a:accent4>
        <a:srgbClr val="AEAFA9"/>
      </a:accent4>
      <a:accent5>
        <a:srgbClr val="8D878B"/>
      </a:accent5>
      <a:accent6>
        <a:srgbClr val="6B6149"/>
      </a:accent6>
      <a:hlink>
        <a:srgbClr val="B6A272"/>
      </a:hlink>
      <a:folHlink>
        <a:srgbClr val="8A784F"/>
      </a:folHlink>
    </a:clrScheme>
    <a:fontScheme name="Černá kravata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vět módy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8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90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0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100000" r="100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30000"/>
                <a:satMod val="200000"/>
              </a:schemeClr>
              <a:schemeClr val="phClr">
                <a:tint val="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Couture</Template>
  <TotalTime>865</TotalTime>
  <Words>179</Words>
  <Application>Microsoft Office PowerPoint</Application>
  <PresentationFormat>Předvádění na obrazovce (4:3)</PresentationFormat>
  <Paragraphs>124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Svět módy</vt:lpstr>
      <vt:lpstr>Prezentace aplikace PowerPoint</vt:lpstr>
      <vt:lpstr>Urči mluvnické kategorie u sloves</vt:lpstr>
      <vt:lpstr>Urči mluvnické kategorie u sloves</vt:lpstr>
      <vt:lpstr>Urči mluvnické kategorie u sloves</vt:lpstr>
      <vt:lpstr>Urči mluvnické kategorie u sloves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91</cp:revision>
  <dcterms:created xsi:type="dcterms:W3CDTF">2011-10-11T06:33:29Z</dcterms:created>
  <dcterms:modified xsi:type="dcterms:W3CDTF">2011-11-11T16:55:30Z</dcterms:modified>
</cp:coreProperties>
</file>