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4" r:id="rId9"/>
    <p:sldId id="263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35740E-4EAD-4916-8886-CC8D8151F4A9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0813B8-C81C-4C2B-89E4-C03F2329CF1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35C725-3937-4435-9D7F-961F9C16CBEE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D58FFD-DAC7-43F9-9805-A38688BAFD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D630E7-F1C9-408F-9E17-92AA1E84FB7A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044015-8F27-4ADD-B30A-B16CCB773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10ED3-C83D-4CE2-B500-50B366AC60AC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90F07A-CB0D-4F72-B2FB-3A8743C570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2B7EC7-D789-48E3-923E-D1C3AA3D9356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29FEB3-3245-43AF-B294-BED4DF1492B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C86BA0-31BF-4E6C-816D-B2155C909BD9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16B966-80B5-46CD-9135-A12FADD1D5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505645-3A8E-4055-8D83-BE51B06424BA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43EDAF-7E4A-4C03-9664-1C5EC3AE33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764341-6346-429E-B88C-C0476BE342A1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E09030-4D72-4727-9C06-8DD7872D8F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3CCCDF-BAD9-467E-9A94-DBDF2C86EFCD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pPr>
              <a:defRPr/>
            </a:pPr>
            <a:fld id="{3A43BC7D-E45E-4701-A718-94BA7F36805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7B1024-A9D3-4984-B1D6-F6831F63612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342B18-19DE-4CCC-983A-42D0480263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5E9375-074E-4221-9C37-68E545736CA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63D33F-AC7A-42FE-B31D-44D86941395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135740E-4EAD-4916-8886-CC8D8151F4A9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70813B8-C81C-4C2B-89E4-C03F2329CF1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339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D35C725-3937-4435-9D7F-961F9C16CBEE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2D58FFD-DAC7-43F9-9805-A38688BAFDE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49922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4D630E7-F1C9-408F-9E17-92AA1E84FB7A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A044015-8F27-4ADD-B30A-B16CCB773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9561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F10ED3-C83D-4CE2-B500-50B366AC60AC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F90F07A-CB0D-4F72-B2FB-3A8743C570E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63270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C2B7EC7-D789-48E3-923E-D1C3AA3D9356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29FEB3-3245-43AF-B294-BED4DF1492B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28052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C86BA0-31BF-4E6C-816D-B2155C909BD9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216B966-80B5-46CD-9135-A12FADD1D5F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144535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7505645-3A8E-4055-8D83-BE51B06424BA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43EDAF-7E4A-4C03-9664-1C5EC3AE331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6152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7764341-6346-429E-B88C-C0476BE342A1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6E09030-4D72-4727-9C06-8DD7872D8F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753860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03CCCDF-BAD9-467E-9A94-DBDF2C86EFCD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A43BC7D-E45E-4701-A718-94BA7F36805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52855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37B1024-A9D3-4984-B1D6-F6831F636120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342B18-19DE-4CCC-983A-42D048026318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4870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05E9375-074E-4221-9C37-68E545736CA4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A63D33F-AC7A-42FE-B31D-44D86941395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7872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6546878F-BF90-454F-9B7A-F186F92D09F9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pPr>
              <a:defRPr/>
            </a:pPr>
            <a:fld id="{8B01C99B-479B-4C0D-A7F6-7A47CF83B97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546878F-BF90-454F-9B7A-F186F92D09F9}" type="datetimeFigureOut">
              <a:rPr lang="cs-CZ" smtClean="0"/>
              <a:pPr>
                <a:defRPr/>
              </a:pPr>
              <a:t>19.10.2013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8B01C99B-479B-4C0D-A7F6-7A47CF83B97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7865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750" y="4929188"/>
            <a:ext cx="6086475" cy="155733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3314" name="Nadpis 1"/>
          <p:cNvSpPr>
            <a:spLocks noGrp="1"/>
          </p:cNvSpPr>
          <p:nvPr>
            <p:ph type="ctrTitle"/>
          </p:nvPr>
        </p:nvSpPr>
        <p:spPr>
          <a:xfrm>
            <a:off x="714375" y="642938"/>
            <a:ext cx="7772400" cy="1470025"/>
          </a:xfrm>
        </p:spPr>
        <p:txBody>
          <a:bodyPr>
            <a:normAutofit/>
          </a:bodyPr>
          <a:lstStyle/>
          <a:p>
            <a:pPr eaLnBrk="1" hangingPunct="1"/>
            <a:r>
              <a:rPr lang="cs-CZ" b="1" dirty="0" smtClean="0"/>
              <a:t>DUM - Digitální Učební Materiál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0125" y="2571750"/>
            <a:ext cx="7215188" cy="4000500"/>
          </a:xfrm>
        </p:spPr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8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Tento </a:t>
            </a:r>
            <a:r>
              <a:rPr lang="cs-CZ" sz="800" dirty="0"/>
              <a:t>projekt je spolufinancován Evropským sociálním fondem a státním rozpočtem České republiky.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6" name="Obrázek 3" descr="C:\Users\Maruška\Desktop\logo_barevn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643313" y="1785938"/>
            <a:ext cx="1657350" cy="51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7" name="TextovéPole 5"/>
          <p:cNvSpPr txBox="1">
            <a:spLocks noChangeArrowheads="1"/>
          </p:cNvSpPr>
          <p:nvPr/>
        </p:nvSpPr>
        <p:spPr bwMode="auto">
          <a:xfrm>
            <a:off x="1214438" y="2786063"/>
            <a:ext cx="68580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sz="2000" b="1" dirty="0">
                <a:latin typeface="Calibri" pitchFamily="34" charset="0"/>
              </a:rPr>
              <a:t>Registrační číslo: </a:t>
            </a:r>
            <a:r>
              <a:rPr lang="cs-CZ" sz="2000" dirty="0">
                <a:latin typeface="Calibri" pitchFamily="34" charset="0"/>
              </a:rPr>
              <a:t>CZ.1.07/1.5.00/34.1012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Šablona:</a:t>
            </a:r>
            <a:r>
              <a:rPr lang="cs-CZ" dirty="0">
                <a:latin typeface="Calibri" pitchFamily="34" charset="0"/>
              </a:rPr>
              <a:t> III/2                                                         </a:t>
            </a:r>
            <a:r>
              <a:rPr lang="cs-CZ" b="1" dirty="0">
                <a:latin typeface="Calibri" pitchFamily="34" charset="0"/>
              </a:rPr>
              <a:t>Sada</a:t>
            </a:r>
            <a:r>
              <a:rPr lang="cs-CZ" b="1" dirty="0" smtClean="0">
                <a:latin typeface="Calibri" pitchFamily="34" charset="0"/>
              </a:rPr>
              <a:t>: A3_45</a:t>
            </a:r>
            <a:endParaRPr lang="cs-CZ" b="1" dirty="0">
              <a:latin typeface="Calibri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cs-CZ" b="1" dirty="0">
                <a:latin typeface="Calibri" pitchFamily="34" charset="0"/>
              </a:rPr>
              <a:t>Datum ověření ve výuce</a:t>
            </a:r>
            <a:r>
              <a:rPr lang="cs-CZ" b="1">
                <a:latin typeface="Calibri" pitchFamily="34" charset="0"/>
              </a:rPr>
              <a:t>:  </a:t>
            </a:r>
            <a:r>
              <a:rPr lang="cs-CZ" b="1" dirty="0">
                <a:latin typeface="Calibri" pitchFamily="34" charset="0"/>
              </a:rPr>
              <a:t>5</a:t>
            </a:r>
            <a:r>
              <a:rPr lang="cs-CZ" b="1" smtClean="0">
                <a:latin typeface="Calibri" pitchFamily="34" charset="0"/>
              </a:rPr>
              <a:t>. </a:t>
            </a:r>
            <a:r>
              <a:rPr lang="cs-CZ" b="1" dirty="0" smtClean="0">
                <a:latin typeface="Calibri" pitchFamily="34" charset="0"/>
              </a:rPr>
              <a:t>9. 2013                 Třída:  3 PČ</a:t>
            </a:r>
            <a:endParaRPr lang="cs-CZ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cs-CZ" b="1" smtClean="0"/>
              <a:t>DUM - Digitální Učební Materiál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Tematická oblast: Pečovatelské služby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Předmět: Odborný výcvik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Ročník: 3.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Klíčová slova: Dieta tekutá a kašovitá, vhodné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/>
              <a:t> </a:t>
            </a:r>
            <a:r>
              <a:rPr lang="cs-CZ" b="1" dirty="0" smtClean="0"/>
              <a:t>                         a nevhodné potraviny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Jméno autora (vč. titulu): Ivana Marková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/>
              <a:t>Škola:</a:t>
            </a:r>
            <a:r>
              <a:rPr lang="cs-CZ" dirty="0" smtClean="0"/>
              <a:t> 	</a:t>
            </a:r>
            <a:r>
              <a:rPr lang="cs-CZ" sz="2400" b="1" dirty="0" smtClean="0">
                <a:solidFill>
                  <a:schemeClr val="tx2"/>
                </a:solidFill>
              </a:rPr>
              <a:t>Střední </a:t>
            </a:r>
            <a:r>
              <a:rPr lang="cs-CZ" sz="2400" b="1" dirty="0">
                <a:solidFill>
                  <a:schemeClr val="tx2"/>
                </a:solidFill>
              </a:rPr>
              <a:t>odborné učiliště,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r>
              <a:rPr lang="cs-CZ" sz="2400" b="1" dirty="0">
                <a:solidFill>
                  <a:schemeClr val="tx2"/>
                </a:solidFill>
              </a:rPr>
              <a:t/>
            </a:r>
            <a:br>
              <a:rPr lang="cs-CZ" sz="2400" b="1" dirty="0">
                <a:solidFill>
                  <a:schemeClr val="tx2"/>
                </a:solidFill>
              </a:rPr>
            </a:br>
            <a:r>
              <a:rPr lang="cs-CZ" sz="2400" b="1" dirty="0">
                <a:solidFill>
                  <a:schemeClr val="tx2"/>
                </a:solidFill>
              </a:rPr>
              <a:t>	</a:t>
            </a:r>
            <a:r>
              <a:rPr lang="cs-CZ" sz="2400" b="1" dirty="0" smtClean="0">
                <a:solidFill>
                  <a:schemeClr val="tx2"/>
                </a:solidFill>
              </a:rPr>
              <a:t>	tř</a:t>
            </a:r>
            <a:r>
              <a:rPr lang="cs-CZ" sz="2400" b="1" dirty="0">
                <a:solidFill>
                  <a:schemeClr val="tx2"/>
                </a:solidFill>
              </a:rPr>
              <a:t>. 5. května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373 </a:t>
            </a:r>
            <a:r>
              <a:rPr lang="cs-CZ" sz="2400" b="1" dirty="0">
                <a:solidFill>
                  <a:schemeClr val="tx2"/>
                </a:solidFill>
              </a:rPr>
              <a:t>72 </a:t>
            </a:r>
            <a:r>
              <a:rPr lang="cs-CZ" sz="2400" b="1" dirty="0" err="1">
                <a:solidFill>
                  <a:schemeClr val="tx2"/>
                </a:solidFill>
              </a:rPr>
              <a:t>Lišov</a:t>
            </a:r>
            <a:endParaRPr lang="cs-CZ" sz="2400" b="1" dirty="0">
              <a:solidFill>
                <a:schemeClr val="tx2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>
                <a:solidFill>
                  <a:schemeClr val="tx2"/>
                </a:solidFill>
              </a:rPr>
              <a:t>		</a:t>
            </a:r>
            <a:r>
              <a:rPr lang="cs-CZ" sz="2400" b="1" dirty="0" smtClean="0">
                <a:solidFill>
                  <a:schemeClr val="tx2"/>
                </a:solidFill>
              </a:rPr>
              <a:t>	IČO</a:t>
            </a:r>
            <a:r>
              <a:rPr lang="cs-CZ" sz="2400" b="1" dirty="0">
                <a:solidFill>
                  <a:schemeClr val="tx2"/>
                </a:solidFill>
              </a:rPr>
              <a:t>: 75050111	REDIZO: 651023599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6911975" cy="1143000"/>
          </a:xfrm>
        </p:spPr>
        <p:txBody>
          <a:bodyPr/>
          <a:lstStyle/>
          <a:p>
            <a:pPr eaLnBrk="1" hangingPunct="1"/>
            <a:r>
              <a:rPr lang="cs-CZ" b="1" dirty="0" smtClean="0"/>
              <a:t>Dieta č. 0 - TEKUTÁ</a:t>
            </a:r>
          </a:p>
        </p:txBody>
      </p:sp>
      <p:sp>
        <p:nvSpPr>
          <p:cNvPr id="15364" name="Zástupný symbol pro obsah 2"/>
          <p:cNvSpPr>
            <a:spLocks noGrp="1"/>
          </p:cNvSpPr>
          <p:nvPr>
            <p:ph idx="1"/>
          </p:nvPr>
        </p:nvSpPr>
        <p:spPr>
          <a:xfrm>
            <a:off x="395536" y="1537096"/>
            <a:ext cx="8135937" cy="5256212"/>
          </a:xfrm>
        </p:spPr>
        <p:txBody>
          <a:bodyPr/>
          <a:lstStyle/>
          <a:p>
            <a:pPr eaLnBrk="1" hangingPunct="1"/>
            <a:r>
              <a:rPr lang="cs-CZ" sz="2800" dirty="0" smtClean="0">
                <a:latin typeface="+mj-lt"/>
              </a:rPr>
              <a:t>obyčejně se předepisuje jen na kratší čas </a:t>
            </a:r>
          </a:p>
          <a:p>
            <a:pPr eaLnBrk="1" hangingPunct="1"/>
            <a:r>
              <a:rPr lang="cs-CZ" sz="2800" dirty="0" smtClean="0">
                <a:latin typeface="+mj-lt"/>
              </a:rPr>
              <a:t>nejčastěji se podává v prvních dnech po operaci trávicího systému, při chorobách ústní dutiny, hltanu a jícnu, při kterých je ztížené polykání                      </a:t>
            </a:r>
          </a:p>
          <a:p>
            <a:pPr eaLnBrk="1" hangingPunct="1"/>
            <a:r>
              <a:rPr lang="cs-CZ" sz="2800" u="sng" dirty="0" smtClean="0">
                <a:latin typeface="+mj-lt"/>
              </a:rPr>
              <a:t>vhodná úprava potravin:</a:t>
            </a:r>
          </a:p>
          <a:p>
            <a:pPr lvl="1" eaLnBrk="1" hangingPunct="1"/>
            <a:r>
              <a:rPr lang="cs-CZ" sz="2400" dirty="0" smtClean="0">
                <a:latin typeface="+mj-lt"/>
              </a:rPr>
              <a:t>mechanická úprava stravy do tekuté podoby</a:t>
            </a:r>
          </a:p>
          <a:p>
            <a:pPr lvl="2" eaLnBrk="1" hangingPunct="1"/>
            <a:r>
              <a:rPr lang="cs-CZ" sz="2000" dirty="0" smtClean="0">
                <a:latin typeface="+mj-lt"/>
              </a:rPr>
              <a:t>potraviny se </a:t>
            </a:r>
            <a:r>
              <a:rPr lang="cs-CZ" sz="2000" b="1" dirty="0" smtClean="0">
                <a:latin typeface="+mj-lt"/>
              </a:rPr>
              <a:t>uvaří nebo udusí</a:t>
            </a:r>
            <a:r>
              <a:rPr lang="cs-CZ" sz="2000" dirty="0" smtClean="0">
                <a:latin typeface="+mj-lt"/>
              </a:rPr>
              <a:t> do měkka – po </a:t>
            </a:r>
            <a:r>
              <a:rPr lang="cs-CZ" sz="2000" b="1" dirty="0" smtClean="0">
                <a:latin typeface="+mj-lt"/>
              </a:rPr>
              <a:t>přidání tekutiny </a:t>
            </a:r>
            <a:r>
              <a:rPr lang="cs-CZ" sz="2000" dirty="0" smtClean="0">
                <a:latin typeface="+mj-lt"/>
              </a:rPr>
              <a:t>- mléka, smetany, žloutků, ovocných šťáv, vývarů z masa a zeleniny – se </a:t>
            </a:r>
            <a:r>
              <a:rPr lang="cs-CZ" sz="2000" b="1" dirty="0" smtClean="0">
                <a:latin typeface="+mj-lt"/>
              </a:rPr>
              <a:t>důkladně rozšlehají</a:t>
            </a:r>
            <a:r>
              <a:rPr lang="cs-CZ" sz="2000" dirty="0" smtClean="0">
                <a:latin typeface="+mj-lt"/>
              </a:rPr>
              <a:t> v mixéru </a:t>
            </a:r>
          </a:p>
          <a:p>
            <a:pPr lvl="2" eaLnBrk="1" hangingPunct="1"/>
            <a:r>
              <a:rPr lang="cs-CZ" sz="2000" dirty="0" smtClean="0">
                <a:latin typeface="+mj-lt"/>
              </a:rPr>
              <a:t>důležitý požadavek na tekutou stravu: chuť, pestrost, vzhled a barevné ladění → může ovlivnit postoj pacienta ke stravě !!!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210" r="14584"/>
          <a:stretch/>
        </p:blipFill>
        <p:spPr>
          <a:xfrm>
            <a:off x="7092280" y="764704"/>
            <a:ext cx="1646326" cy="12961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507412" cy="5616624"/>
          </a:xfrm>
        </p:spPr>
        <p:txBody>
          <a:bodyPr>
            <a:normAutofit fontScale="85000" lnSpcReduction="20000"/>
          </a:bodyPr>
          <a:lstStyle/>
          <a:p>
            <a:pPr eaLnBrk="1" hangingPunct="1"/>
            <a:r>
              <a:rPr lang="cs-CZ" sz="2800" u="sng" dirty="0" smtClean="0">
                <a:latin typeface="+mj-lt"/>
              </a:rPr>
              <a:t>nevhodné potraviny:</a:t>
            </a:r>
            <a:r>
              <a:rPr lang="cs-CZ" sz="2800" dirty="0" smtClean="0">
                <a:latin typeface="+mj-lt"/>
              </a:rPr>
              <a:t> </a:t>
            </a:r>
          </a:p>
          <a:p>
            <a:pPr lvl="1" eaLnBrk="1" hangingPunct="1"/>
            <a:r>
              <a:rPr lang="cs-CZ" sz="2800" dirty="0" smtClean="0">
                <a:latin typeface="+mj-lt"/>
              </a:rPr>
              <a:t>alkoholické nápoje, káva, cibule, česnek</a:t>
            </a:r>
          </a:p>
          <a:p>
            <a:pPr eaLnBrk="1" hangingPunct="1"/>
            <a:endParaRPr lang="cs-CZ" sz="900" u="sng" dirty="0" smtClean="0">
              <a:latin typeface="+mj-lt"/>
            </a:endParaRPr>
          </a:p>
          <a:p>
            <a:pPr eaLnBrk="1" hangingPunct="1"/>
            <a:r>
              <a:rPr lang="cs-CZ" sz="2800" u="sng" dirty="0" smtClean="0">
                <a:latin typeface="+mj-lt"/>
              </a:rPr>
              <a:t>vhodné potraviny:</a:t>
            </a:r>
          </a:p>
          <a:p>
            <a:pPr lvl="1" eaLnBrk="1" hangingPunct="1">
              <a:lnSpc>
                <a:spcPct val="120000"/>
              </a:lnSpc>
            </a:pPr>
            <a:r>
              <a:rPr lang="cs-CZ" sz="2800" b="1" dirty="0" smtClean="0">
                <a:latin typeface="+mj-lt"/>
              </a:rPr>
              <a:t>polévky</a:t>
            </a:r>
            <a:r>
              <a:rPr lang="cs-CZ" sz="2800" dirty="0" smtClean="0">
                <a:latin typeface="+mj-lt"/>
              </a:rPr>
              <a:t> - vývary z masa a ze zeleniny, krupicové, rýžové, bramborové…</a:t>
            </a:r>
          </a:p>
          <a:p>
            <a:pPr lvl="1" eaLnBrk="1" hangingPunct="1">
              <a:lnSpc>
                <a:spcPct val="120000"/>
              </a:lnSpc>
            </a:pPr>
            <a:r>
              <a:rPr lang="cs-CZ" sz="2800" b="1" dirty="0" smtClean="0">
                <a:latin typeface="+mj-lt"/>
              </a:rPr>
              <a:t>maso </a:t>
            </a:r>
            <a:r>
              <a:rPr lang="cs-CZ" sz="2800" dirty="0" smtClean="0">
                <a:latin typeface="+mj-lt"/>
              </a:rPr>
              <a:t>- jen ve formě masové omáčky z hovězího, vepřového nebo telecího masa – úprava vařením nebo dušením, rozmixovat a rozředit masovým vývarem</a:t>
            </a:r>
          </a:p>
          <a:p>
            <a:pPr lvl="1" eaLnBrk="1" hangingPunct="1">
              <a:lnSpc>
                <a:spcPct val="120000"/>
              </a:lnSpc>
            </a:pPr>
            <a:r>
              <a:rPr lang="cs-CZ" sz="2800" b="1" dirty="0" smtClean="0">
                <a:latin typeface="+mj-lt"/>
              </a:rPr>
              <a:t>mléko </a:t>
            </a:r>
            <a:r>
              <a:rPr lang="cs-CZ" sz="2800" dirty="0" smtClean="0">
                <a:latin typeface="+mj-lt"/>
              </a:rPr>
              <a:t>- polotučné i tučné</a:t>
            </a:r>
          </a:p>
          <a:p>
            <a:pPr lvl="1" eaLnBrk="1" hangingPunct="1">
              <a:lnSpc>
                <a:spcPct val="120000"/>
              </a:lnSpc>
            </a:pPr>
            <a:r>
              <a:rPr lang="cs-CZ" sz="2800" b="1" dirty="0" smtClean="0">
                <a:latin typeface="+mj-lt"/>
              </a:rPr>
              <a:t>mléčné výrobky</a:t>
            </a:r>
            <a:r>
              <a:rPr lang="cs-CZ" sz="2800" dirty="0" smtClean="0">
                <a:latin typeface="+mj-lt"/>
              </a:rPr>
              <a:t> - jogurty bílé, ovocné, ochucená mléka, …</a:t>
            </a:r>
          </a:p>
          <a:p>
            <a:pPr lvl="1" eaLnBrk="1" hangingPunct="1">
              <a:lnSpc>
                <a:spcPct val="120000"/>
              </a:lnSpc>
            </a:pPr>
            <a:r>
              <a:rPr lang="cs-CZ" sz="2800" b="1" dirty="0" smtClean="0">
                <a:latin typeface="+mj-lt"/>
              </a:rPr>
              <a:t>kompoty rozmixované</a:t>
            </a:r>
            <a:r>
              <a:rPr lang="cs-CZ" sz="2800" dirty="0" smtClean="0">
                <a:latin typeface="+mj-lt"/>
              </a:rPr>
              <a:t> – jablkový, meruňkový, broskvový, ovocné kaše</a:t>
            </a:r>
          </a:p>
          <a:p>
            <a:pPr lvl="1" eaLnBrk="1" hangingPunct="1">
              <a:lnSpc>
                <a:spcPct val="120000"/>
              </a:lnSpc>
            </a:pPr>
            <a:r>
              <a:rPr lang="cs-CZ" sz="2800" b="1" dirty="0" smtClean="0">
                <a:latin typeface="+mj-lt"/>
              </a:rPr>
              <a:t>nápoje</a:t>
            </a:r>
            <a:r>
              <a:rPr lang="cs-CZ" sz="2800" dirty="0" smtClean="0">
                <a:latin typeface="+mj-lt"/>
              </a:rPr>
              <a:t> - bílá káva, čaj s mlékem, ovocné šťávy, džusy, …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1" y="871735"/>
            <a:ext cx="1920213" cy="1440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/>
          <a:lstStyle/>
          <a:p>
            <a:pPr eaLnBrk="1" hangingPunct="1"/>
            <a:r>
              <a:rPr lang="cs-CZ" b="1" dirty="0" smtClean="0"/>
              <a:t>Dieta č. 1 - KAŠOVITÁ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325738" y="1772816"/>
            <a:ext cx="8280400" cy="4896544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cs-CZ" sz="2400" dirty="0" smtClean="0">
                <a:latin typeface="Calibri" pitchFamily="34" charset="0"/>
              </a:rPr>
              <a:t>základem je nenadýmavá, lehce stravitelná, </a:t>
            </a:r>
          </a:p>
          <a:p>
            <a:pPr eaLnBrk="1" hangingPunct="1">
              <a:buFont typeface="Arial" charset="0"/>
              <a:buNone/>
            </a:pPr>
            <a:r>
              <a:rPr lang="cs-CZ" sz="2400" dirty="0" smtClean="0">
                <a:latin typeface="Calibri" pitchFamily="34" charset="0"/>
              </a:rPr>
              <a:t>     pestrá, chutná strava</a:t>
            </a:r>
          </a:p>
          <a:p>
            <a:pPr eaLnBrk="1" hangingPunct="1"/>
            <a:r>
              <a:rPr lang="cs-CZ" sz="2400" dirty="0" smtClean="0">
                <a:latin typeface="Calibri" pitchFamily="34" charset="0"/>
              </a:rPr>
              <a:t>dieta je přechodná</a:t>
            </a:r>
          </a:p>
          <a:p>
            <a:pPr eaLnBrk="1" hangingPunct="1"/>
            <a:r>
              <a:rPr lang="cs-CZ" sz="2400" dirty="0" smtClean="0">
                <a:latin typeface="Calibri" pitchFamily="34" charset="0"/>
              </a:rPr>
              <a:t>nejčastěji se podává po operacích žaludku a při vředové chorobě žaludku a dvanáctníku, při onemocnění jícnu a hltanu</a:t>
            </a:r>
          </a:p>
          <a:p>
            <a:pPr eaLnBrk="1" hangingPunct="1"/>
            <a:r>
              <a:rPr lang="cs-CZ" sz="2400" u="sng" dirty="0" smtClean="0">
                <a:latin typeface="Calibri" pitchFamily="34" charset="0"/>
              </a:rPr>
              <a:t>vhodná úprava potravin:</a:t>
            </a:r>
          </a:p>
          <a:p>
            <a:pPr lvl="1" eaLnBrk="1" hangingPunct="1"/>
            <a:r>
              <a:rPr lang="cs-CZ" dirty="0" smtClean="0">
                <a:latin typeface="Calibri" pitchFamily="34" charset="0"/>
              </a:rPr>
              <a:t>vaření, dušení, pečení, zapékání ve vodní lázni</a:t>
            </a:r>
          </a:p>
          <a:p>
            <a:pPr lvl="1" eaLnBrk="1" hangingPunct="1"/>
            <a:r>
              <a:rPr lang="cs-CZ" dirty="0" smtClean="0">
                <a:latin typeface="Calibri" pitchFamily="34" charset="0"/>
              </a:rPr>
              <a:t>strava by měla být připravena doměkka a vždy uvedena do kašovité formy </a:t>
            </a:r>
          </a:p>
          <a:p>
            <a:pPr lvl="1" eaLnBrk="1" hangingPunct="1"/>
            <a:r>
              <a:rPr lang="cs-CZ" dirty="0" smtClean="0">
                <a:latin typeface="Calibri" pitchFamily="34" charset="0"/>
              </a:rPr>
              <a:t>pokrmy upravujeme nasucho, tuk dáváme do hotového pokrmu </a:t>
            </a:r>
          </a:p>
          <a:p>
            <a:pPr lvl="1" eaLnBrk="1" hangingPunct="1"/>
            <a:r>
              <a:rPr lang="cs-CZ" dirty="0" smtClean="0">
                <a:latin typeface="Calibri" pitchFamily="34" charset="0"/>
              </a:rPr>
              <a:t>mírně solíme, nepřeslazujeme a nepřekyselujeme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>
          <a:xfrm>
            <a:off x="323528" y="764704"/>
            <a:ext cx="8229922" cy="5976664"/>
          </a:xfrm>
        </p:spPr>
        <p:txBody>
          <a:bodyPr>
            <a:normAutofit/>
          </a:bodyPr>
          <a:lstStyle/>
          <a:p>
            <a:pPr eaLnBrk="1" hangingPunct="1"/>
            <a:r>
              <a:rPr lang="cs-CZ" u="sng" dirty="0" smtClean="0">
                <a:latin typeface="+mj-lt"/>
              </a:rPr>
              <a:t>nevhodné potraviny:</a:t>
            </a:r>
          </a:p>
          <a:p>
            <a:pPr lvl="1" eaLnBrk="1" hangingPunct="1"/>
            <a:r>
              <a:rPr lang="cs-CZ" dirty="0" smtClean="0">
                <a:latin typeface="+mj-lt"/>
              </a:rPr>
              <a:t>alkohol, káva, uzeniny, cibule, česnek, tučné maso</a:t>
            </a:r>
          </a:p>
          <a:p>
            <a:r>
              <a:rPr lang="cs-CZ" sz="2600" u="sng" dirty="0" smtClean="0">
                <a:latin typeface="+mj-lt"/>
              </a:rPr>
              <a:t>vhodné potraviny</a:t>
            </a:r>
          </a:p>
          <a:p>
            <a:pPr lvl="1"/>
            <a:r>
              <a:rPr lang="cs-CZ" b="1" dirty="0" smtClean="0">
                <a:latin typeface="+mj-lt"/>
              </a:rPr>
              <a:t>maso</a:t>
            </a:r>
            <a:r>
              <a:rPr lang="cs-CZ" dirty="0" smtClean="0">
                <a:latin typeface="+mj-lt"/>
              </a:rPr>
              <a:t> - libové - hovězí zadní, vepřová kýta, telecí</a:t>
            </a:r>
            <a:r>
              <a:rPr lang="cs-CZ" dirty="0">
                <a:latin typeface="+mj-lt"/>
              </a:rPr>
              <a:t>,</a:t>
            </a:r>
            <a:r>
              <a:rPr lang="cs-CZ" dirty="0" smtClean="0">
                <a:latin typeface="+mj-lt"/>
              </a:rPr>
              <a:t> kuře</a:t>
            </a:r>
          </a:p>
          <a:p>
            <a:pPr lvl="1"/>
            <a:r>
              <a:rPr lang="cs-CZ" b="1" dirty="0" smtClean="0">
                <a:latin typeface="+mj-lt"/>
              </a:rPr>
              <a:t>uzeniny</a:t>
            </a:r>
            <a:r>
              <a:rPr lang="cs-CZ" dirty="0" smtClean="0">
                <a:latin typeface="+mj-lt"/>
              </a:rPr>
              <a:t> - libová šunka, šunková pěna</a:t>
            </a:r>
          </a:p>
          <a:p>
            <a:pPr lvl="1"/>
            <a:r>
              <a:rPr lang="cs-CZ" b="1" dirty="0" smtClean="0">
                <a:latin typeface="+mj-lt"/>
              </a:rPr>
              <a:t>mléko</a:t>
            </a:r>
            <a:r>
              <a:rPr lang="cs-CZ" dirty="0" smtClean="0">
                <a:latin typeface="+mj-lt"/>
              </a:rPr>
              <a:t> - polotučné, plnotučné i nízkotučné, nepodává se jako samostatný nápoj, pouze na přípravu pokrmů</a:t>
            </a:r>
          </a:p>
          <a:p>
            <a:pPr lvl="1"/>
            <a:r>
              <a:rPr lang="cs-CZ" b="1" dirty="0" smtClean="0">
                <a:latin typeface="+mj-lt"/>
              </a:rPr>
              <a:t>mléčné výrobky a sýry</a:t>
            </a:r>
          </a:p>
          <a:p>
            <a:pPr lvl="1"/>
            <a:r>
              <a:rPr lang="cs-CZ" b="1" dirty="0" smtClean="0">
                <a:latin typeface="+mj-lt"/>
              </a:rPr>
              <a:t>vejce</a:t>
            </a:r>
            <a:r>
              <a:rPr lang="cs-CZ" dirty="0" smtClean="0">
                <a:latin typeface="+mj-lt"/>
              </a:rPr>
              <a:t> - na přípravu pokrmů 1 - 2 ks na den</a:t>
            </a:r>
          </a:p>
          <a:p>
            <a:pPr lvl="1"/>
            <a:r>
              <a:rPr lang="cs-CZ" b="1" dirty="0" smtClean="0">
                <a:latin typeface="+mj-lt"/>
              </a:rPr>
              <a:t>tuky</a:t>
            </a:r>
            <a:r>
              <a:rPr lang="cs-CZ" dirty="0" smtClean="0">
                <a:latin typeface="+mj-lt"/>
              </a:rPr>
              <a:t> - čerstvé máslo, rostlinné tuky, nejvhodnější jsou rostlinné oleje</a:t>
            </a:r>
          </a:p>
          <a:p>
            <a:pPr lvl="1"/>
            <a:r>
              <a:rPr lang="cs-CZ" b="1" dirty="0" smtClean="0">
                <a:latin typeface="+mj-lt"/>
              </a:rPr>
              <a:t>pečivo </a:t>
            </a:r>
            <a:r>
              <a:rPr lang="cs-CZ" dirty="0" smtClean="0">
                <a:latin typeface="+mj-lt"/>
              </a:rPr>
              <a:t>- bílé, netučné rohlíky, veka, piškoty</a:t>
            </a:r>
          </a:p>
          <a:p>
            <a:pPr lvl="1"/>
            <a:r>
              <a:rPr lang="cs-CZ" b="1" dirty="0" smtClean="0">
                <a:latin typeface="+mj-lt"/>
              </a:rPr>
              <a:t>ovoce a zelenina</a:t>
            </a:r>
            <a:r>
              <a:rPr lang="cs-CZ" dirty="0" smtClean="0">
                <a:latin typeface="+mj-lt"/>
              </a:rPr>
              <a:t> - vždy mix nebo pyré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92280" y="5184508"/>
            <a:ext cx="1582249" cy="1582249"/>
          </a:xfrm>
          <a:prstGeom prst="rect">
            <a:avLst/>
          </a:prstGeom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9458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9459" name="Picture 6" descr="jIdlo-5x-jina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-3175"/>
            <a:ext cx="9144000" cy="686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dirty="0" smtClean="0"/>
              <a:t>Zdroje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229600" cy="4733880"/>
          </a:xfrm>
        </p:spPr>
        <p:txBody>
          <a:bodyPr>
            <a:normAutofit fontScale="55000" lnSpcReduction="20000"/>
          </a:bodyPr>
          <a:lstStyle/>
          <a:p>
            <a:pPr eaLnBrk="1" hangingPunct="1">
              <a:lnSpc>
                <a:spcPct val="80000"/>
              </a:lnSpc>
              <a:spcAft>
                <a:spcPts val="600"/>
              </a:spcAft>
            </a:pPr>
            <a:r>
              <a:rPr lang="cs-CZ" sz="2900" b="1" u="sng" dirty="0">
                <a:latin typeface="+mj-lt"/>
              </a:rPr>
              <a:t>Obrázky</a:t>
            </a:r>
            <a:r>
              <a:rPr lang="cs-CZ" sz="2700" b="1" u="sng" dirty="0" smtClean="0">
                <a:latin typeface="+mj-lt"/>
              </a:rPr>
              <a:t>:</a:t>
            </a:r>
          </a:p>
          <a:p>
            <a:pPr marL="648000" lvl="1" indent="-3429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b="1" dirty="0" smtClean="0">
                <a:latin typeface="+mj-lt"/>
              </a:rPr>
              <a:t>1) MARTÍNEZ, </a:t>
            </a:r>
            <a:r>
              <a:rPr lang="cs-CZ" b="1" dirty="0" err="1" smtClean="0">
                <a:latin typeface="+mj-lt"/>
              </a:rPr>
              <a:t>Pena</a:t>
            </a:r>
            <a:r>
              <a:rPr lang="cs-CZ" b="1" dirty="0" smtClean="0">
                <a:latin typeface="+mj-lt"/>
              </a:rPr>
              <a:t> Emilio,</a:t>
            </a:r>
            <a:r>
              <a:rPr lang="cs-CZ" dirty="0" smtClean="0">
                <a:latin typeface="+mj-lt"/>
              </a:rPr>
              <a:t> </a:t>
            </a:r>
            <a:r>
              <a:rPr lang="cs-CZ" dirty="0">
                <a:latin typeface="+mj-lt"/>
              </a:rPr>
              <a:t>www.flickr.com: </a:t>
            </a:r>
            <a:r>
              <a:rPr lang="cs-CZ" b="1" dirty="0" err="1">
                <a:latin typeface="+mj-lt"/>
              </a:rPr>
              <a:t>Be</a:t>
            </a:r>
            <a:r>
              <a:rPr lang="cs-CZ" b="1" dirty="0">
                <a:latin typeface="+mj-lt"/>
              </a:rPr>
              <a:t> </a:t>
            </a:r>
            <a:r>
              <a:rPr lang="cs-CZ" b="1" dirty="0" err="1">
                <a:latin typeface="+mj-lt"/>
              </a:rPr>
              <a:t>Water</a:t>
            </a:r>
            <a:r>
              <a:rPr lang="cs-CZ" b="1" dirty="0">
                <a:latin typeface="+mj-lt"/>
              </a:rPr>
              <a:t> my </a:t>
            </a:r>
            <a:r>
              <a:rPr lang="cs-CZ" b="1" dirty="0" err="1" smtClean="0">
                <a:latin typeface="+mj-lt"/>
              </a:rPr>
              <a:t>Friend</a:t>
            </a:r>
            <a:r>
              <a:rPr lang="cs-CZ" b="1" dirty="0" smtClean="0">
                <a:latin typeface="+mj-lt"/>
              </a:rPr>
              <a:t> 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[on-line</a:t>
            </a:r>
            <a:r>
              <a:rPr lang="cs-CZ" dirty="0">
                <a:latin typeface="+mj-lt"/>
                <a:cs typeface="Arial" panose="020B0604020202020204" pitchFamily="34" charset="0"/>
              </a:rPr>
              <a:t>]. 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2011-3-16 </a:t>
            </a:r>
            <a:r>
              <a:rPr lang="cs-CZ" dirty="0">
                <a:latin typeface="+mj-lt"/>
                <a:cs typeface="Arial" panose="020B0604020202020204" pitchFamily="34" charset="0"/>
              </a:rPr>
              <a:t>[cit.2013-9-25]. Dostupný pod 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licencí </a:t>
            </a:r>
            <a:r>
              <a:rPr lang="cs-CZ" dirty="0" err="1">
                <a:latin typeface="+mj-lt"/>
                <a:cs typeface="Arial" panose="020B0604020202020204" pitchFamily="34" charset="0"/>
              </a:rPr>
              <a:t>Creative</a:t>
            </a:r>
            <a:r>
              <a:rPr lang="cs-CZ" dirty="0">
                <a:latin typeface="+mj-lt"/>
                <a:cs typeface="Arial" panose="020B0604020202020204" pitchFamily="34" charset="0"/>
              </a:rPr>
              <a:t> </a:t>
            </a:r>
            <a:r>
              <a:rPr lang="cs-CZ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dirty="0">
                <a:latin typeface="+mj-lt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na </a:t>
            </a:r>
            <a:r>
              <a:rPr lang="cs-CZ" dirty="0" smtClean="0">
                <a:latin typeface="+mj-lt"/>
              </a:rPr>
              <a:t> </a:t>
            </a:r>
            <a:r>
              <a:rPr lang="cs-CZ" dirty="0" smtClean="0">
                <a:latin typeface="+mj-lt"/>
                <a:cs typeface="Times New Roman"/>
              </a:rPr>
              <a:t>&lt;</a:t>
            </a:r>
            <a:r>
              <a:rPr lang="cs-CZ" dirty="0" smtClean="0">
                <a:latin typeface="+mj-lt"/>
              </a:rPr>
              <a:t>http</a:t>
            </a:r>
            <a:r>
              <a:rPr lang="cs-CZ" dirty="0">
                <a:latin typeface="+mj-lt"/>
              </a:rPr>
              <a:t>://</a:t>
            </a:r>
            <a:r>
              <a:rPr lang="cs-CZ" dirty="0" smtClean="0">
                <a:latin typeface="+mj-lt"/>
              </a:rPr>
              <a:t>www.flickr.com/</a:t>
            </a:r>
            <a:r>
              <a:rPr lang="cs-CZ" dirty="0" err="1" smtClean="0">
                <a:latin typeface="+mj-lt"/>
              </a:rPr>
              <a:t>photos</a:t>
            </a:r>
            <a:r>
              <a:rPr lang="cs-CZ" dirty="0" smtClean="0">
                <a:latin typeface="+mj-lt"/>
              </a:rPr>
              <a:t>/</a:t>
            </a:r>
            <a:r>
              <a:rPr lang="cs-CZ" dirty="0" err="1" smtClean="0">
                <a:latin typeface="+mj-lt"/>
              </a:rPr>
              <a:t>emilio-penya</a:t>
            </a:r>
            <a:r>
              <a:rPr lang="cs-CZ" dirty="0" smtClean="0">
                <a:latin typeface="+mj-lt"/>
              </a:rPr>
              <a:t>/5535279656/</a:t>
            </a:r>
            <a:r>
              <a:rPr lang="cs-CZ" dirty="0" err="1" smtClean="0">
                <a:latin typeface="+mj-lt"/>
              </a:rPr>
              <a:t>sizes</a:t>
            </a:r>
            <a:r>
              <a:rPr lang="cs-CZ" dirty="0" smtClean="0">
                <a:latin typeface="+mj-lt"/>
              </a:rPr>
              <a:t>/m/in/photolist-9r8KN9-7vAaNH-64u6B6-fZ7Di-6xY8VC-7Zh64-9dgM2Z-5sAB71-5sACgE-5sAAos-5tg3a9-ykBy3-9WrS3V-C9JrW-4Lx6fx-e3E5Z9-e3yqin-6SHE3U-aVFJuF-7dCvQm-a6eUd5-6xY92q-6gmvQF-76TRii-f2VyVy-4kendY-6k32P6-dapSbp-6X1kUw-4qPDQ3-dFZDJF-9o53aT-6sAJ7F-9WU3qd-aH2Z9x-5HQ9ED-3aLfM2-6KuuUa-8pjMAA-GZUJ6-9i8pgW-7aoy1z-2M1gz2-5x4qAa-8Ly3iF-7UuCxh-87JLB5-aKa6VR-fBv69k-8Md8hH-A4Yfi</a:t>
            </a:r>
            <a:r>
              <a:rPr lang="cs-CZ" dirty="0" smtClean="0">
                <a:latin typeface="+mj-lt"/>
                <a:cs typeface="Times New Roman"/>
              </a:rPr>
              <a:t>&gt;</a:t>
            </a:r>
            <a:endParaRPr lang="cs-CZ" b="1" dirty="0" smtClean="0">
              <a:latin typeface="+mj-lt"/>
            </a:endParaRPr>
          </a:p>
          <a:p>
            <a:pPr marL="648000" lvl="1" indent="-3429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b="1" dirty="0" smtClean="0">
                <a:latin typeface="+mj-lt"/>
              </a:rPr>
              <a:t>2) Mira a </a:t>
            </a:r>
            <a:r>
              <a:rPr lang="cs-CZ" b="1" dirty="0" err="1" smtClean="0">
                <a:latin typeface="+mj-lt"/>
              </a:rPr>
              <a:t>Neša</a:t>
            </a:r>
            <a:r>
              <a:rPr lang="cs-CZ" dirty="0" smtClean="0">
                <a:latin typeface="+mj-lt"/>
              </a:rPr>
              <a:t>. </a:t>
            </a:r>
            <a:r>
              <a:rPr lang="cs-CZ" dirty="0">
                <a:latin typeface="+mj-lt"/>
              </a:rPr>
              <a:t>Commons.wikimedia.org: </a:t>
            </a:r>
            <a:r>
              <a:rPr lang="cs-CZ" b="1" dirty="0" err="1">
                <a:latin typeface="+mj-lt"/>
              </a:rPr>
              <a:t>Krem</a:t>
            </a:r>
            <a:r>
              <a:rPr lang="cs-CZ" b="1" dirty="0">
                <a:latin typeface="+mj-lt"/>
              </a:rPr>
              <a:t> </a:t>
            </a:r>
            <a:r>
              <a:rPr lang="cs-CZ" b="1" dirty="0" err="1">
                <a:latin typeface="+mj-lt"/>
              </a:rPr>
              <a:t>corba</a:t>
            </a:r>
            <a:r>
              <a:rPr lang="cs-CZ" b="1" dirty="0">
                <a:latin typeface="+mj-lt"/>
              </a:rPr>
              <a:t> od </a:t>
            </a:r>
            <a:r>
              <a:rPr lang="cs-CZ" b="1" dirty="0" smtClean="0">
                <a:latin typeface="+mj-lt"/>
              </a:rPr>
              <a:t>graska.jpg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dirty="0">
                <a:latin typeface="+mj-lt"/>
                <a:cs typeface="Arial" panose="020B0604020202020204" pitchFamily="34" charset="0"/>
              </a:rPr>
              <a:t>[on-line]. 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2006-11-30 </a:t>
            </a:r>
            <a:r>
              <a:rPr lang="cs-CZ" dirty="0">
                <a:latin typeface="+mj-lt"/>
                <a:cs typeface="Arial" panose="020B0604020202020204" pitchFamily="34" charset="0"/>
              </a:rPr>
              <a:t>[cit.2013-9-25]. Dostupný pod licencí 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 </a:t>
            </a:r>
            <a:r>
              <a:rPr lang="cs-CZ" dirty="0" err="1" smtClean="0">
                <a:latin typeface="+mj-lt"/>
                <a:cs typeface="Arial" panose="020B0604020202020204" pitchFamily="34" charset="0"/>
              </a:rPr>
              <a:t>Creative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  </a:t>
            </a:r>
            <a:r>
              <a:rPr lang="cs-CZ" dirty="0" err="1">
                <a:latin typeface="+mj-lt"/>
                <a:cs typeface="Arial" panose="020B0604020202020204" pitchFamily="34" charset="0"/>
              </a:rPr>
              <a:t>Commons</a:t>
            </a:r>
            <a:r>
              <a:rPr lang="cs-CZ" dirty="0">
                <a:latin typeface="+mj-lt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na </a:t>
            </a:r>
            <a:r>
              <a:rPr lang="cs-CZ" dirty="0" smtClean="0">
                <a:latin typeface="+mj-lt"/>
                <a:cs typeface="Times New Roman"/>
              </a:rPr>
              <a:t>&lt;</a:t>
            </a:r>
            <a:r>
              <a:rPr lang="cs-CZ" b="1" dirty="0" smtClean="0">
                <a:latin typeface="+mj-lt"/>
              </a:rPr>
              <a:t>http</a:t>
            </a:r>
            <a:r>
              <a:rPr lang="cs-CZ" b="1" dirty="0">
                <a:latin typeface="+mj-lt"/>
              </a:rPr>
              <a:t>://</a:t>
            </a:r>
            <a:r>
              <a:rPr lang="cs-CZ" b="1" dirty="0" smtClean="0">
                <a:latin typeface="+mj-lt"/>
              </a:rPr>
              <a:t>commons.wikimedia.org/wiki/</a:t>
            </a:r>
            <a:r>
              <a:rPr lang="cs-CZ" b="1" dirty="0" err="1" smtClean="0">
                <a:latin typeface="+mj-lt"/>
              </a:rPr>
              <a:t>File:Krem_corba_od_graska.jpg</a:t>
            </a:r>
            <a:r>
              <a:rPr lang="cs-CZ" b="1" dirty="0" smtClean="0">
                <a:latin typeface="+mj-lt"/>
                <a:cs typeface="Times New Roman"/>
              </a:rPr>
              <a:t>&gt;</a:t>
            </a:r>
            <a:endParaRPr lang="cs-CZ" b="1" dirty="0" smtClean="0">
              <a:latin typeface="+mj-lt"/>
            </a:endParaRPr>
          </a:p>
          <a:p>
            <a:pPr marL="648000" lvl="1" indent="-3429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b="1" dirty="0" smtClean="0">
                <a:latin typeface="+mj-lt"/>
              </a:rPr>
              <a:t>3) KLIPART – nástroj Microsoft Windows </a:t>
            </a:r>
            <a:r>
              <a:rPr lang="cs-CZ" dirty="0">
                <a:latin typeface="+mj-lt"/>
                <a:cs typeface="Arial" panose="020B0604020202020204" pitchFamily="34" charset="0"/>
              </a:rPr>
              <a:t>[on-line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], dostupný na</a:t>
            </a: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  <a:cs typeface="Times New Roman"/>
              </a:rPr>
              <a:t>&lt;</a:t>
            </a:r>
            <a:r>
              <a:rPr lang="cs-CZ" b="1" dirty="0" smtClean="0">
                <a:latin typeface="+mj-lt"/>
              </a:rPr>
              <a:t>http://www.office.microsoft.com/</a:t>
            </a:r>
            <a:r>
              <a:rPr lang="cs-CZ" b="1" dirty="0" err="1" smtClean="0">
                <a:latin typeface="+mj-lt"/>
              </a:rPr>
              <a:t>cs-cz</a:t>
            </a:r>
            <a:r>
              <a:rPr lang="cs-CZ" b="1" dirty="0" smtClean="0">
                <a:latin typeface="+mj-lt"/>
              </a:rPr>
              <a:t>/</a:t>
            </a:r>
            <a:r>
              <a:rPr lang="cs-CZ" b="1" dirty="0" err="1" smtClean="0">
                <a:latin typeface="+mj-lt"/>
              </a:rPr>
              <a:t>images</a:t>
            </a:r>
            <a:r>
              <a:rPr lang="cs-CZ" b="1" dirty="0" smtClean="0">
                <a:latin typeface="+mj-lt"/>
              </a:rPr>
              <a:t>/</a:t>
            </a:r>
            <a:r>
              <a:rPr lang="cs-CZ" b="1" dirty="0" err="1" smtClean="0">
                <a:latin typeface="+mj-lt"/>
              </a:rPr>
              <a:t>results.aspx?qu</a:t>
            </a:r>
            <a:r>
              <a:rPr lang="cs-CZ" b="1" dirty="0" smtClean="0">
                <a:latin typeface="+mj-lt"/>
              </a:rPr>
              <a:t>=smajl%C3%ADk&amp;ex=1#ai:MC900437555</a:t>
            </a:r>
            <a:r>
              <a:rPr lang="cs-CZ" b="1" dirty="0" smtClean="0">
                <a:latin typeface="+mj-lt"/>
                <a:cs typeface="Times New Roman"/>
              </a:rPr>
              <a:t>&gt;</a:t>
            </a:r>
            <a:r>
              <a:rPr lang="cs-CZ" b="1" dirty="0" smtClean="0">
                <a:latin typeface="+mj-lt"/>
              </a:rPr>
              <a:t> </a:t>
            </a:r>
            <a:r>
              <a:rPr lang="cs-CZ" dirty="0">
                <a:latin typeface="+mj-lt"/>
                <a:cs typeface="Arial" panose="020B0604020202020204" pitchFamily="34" charset="0"/>
              </a:rPr>
              <a:t>[cit.2013-9-25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].</a:t>
            </a:r>
          </a:p>
          <a:p>
            <a:pPr marL="648000" lvl="1" indent="-342900">
              <a:lnSpc>
                <a:spcPct val="12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b="1" smtClean="0">
                <a:latin typeface="+mj-lt"/>
              </a:rPr>
              <a:t>4) COOPER</a:t>
            </a:r>
            <a:r>
              <a:rPr lang="cs-CZ" b="1" dirty="0" smtClean="0">
                <a:latin typeface="+mj-lt"/>
              </a:rPr>
              <a:t>, Agent, Rovnátka a </a:t>
            </a:r>
            <a:r>
              <a:rPr lang="cs-CZ" b="1" dirty="0" err="1" smtClean="0">
                <a:latin typeface="+mj-lt"/>
              </a:rPr>
              <a:t>ortognátní</a:t>
            </a:r>
            <a:r>
              <a:rPr lang="cs-CZ" b="1" dirty="0" smtClean="0">
                <a:latin typeface="+mj-lt"/>
              </a:rPr>
              <a:t> operace: </a:t>
            </a:r>
            <a:r>
              <a:rPr lang="cs-CZ" dirty="0">
                <a:latin typeface="+mj-lt"/>
                <a:cs typeface="Arial" panose="020B0604020202020204" pitchFamily="34" charset="0"/>
              </a:rPr>
              <a:t>[on-line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]. 2010. </a:t>
            </a:r>
            <a:r>
              <a:rPr lang="cs-CZ" dirty="0">
                <a:latin typeface="+mj-lt"/>
                <a:cs typeface="Arial" panose="020B0604020202020204" pitchFamily="34" charset="0"/>
              </a:rPr>
              <a:t>[cit.2013-9-25]. </a:t>
            </a:r>
            <a:r>
              <a:rPr lang="cs-CZ" dirty="0" smtClean="0">
                <a:latin typeface="+mj-lt"/>
                <a:cs typeface="Arial" panose="020B0604020202020204" pitchFamily="34" charset="0"/>
              </a:rPr>
              <a:t>Dostupný na</a:t>
            </a: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  <a:cs typeface="Times New Roman"/>
              </a:rPr>
              <a:t>&lt;</a:t>
            </a:r>
            <a:r>
              <a:rPr lang="cs-CZ" b="1" dirty="0" smtClean="0">
                <a:latin typeface="+mj-lt"/>
              </a:rPr>
              <a:t>http</a:t>
            </a:r>
            <a:r>
              <a:rPr lang="cs-CZ" b="1" dirty="0">
                <a:latin typeface="+mj-lt"/>
              </a:rPr>
              <a:t>://</a:t>
            </a:r>
            <a:r>
              <a:rPr lang="cs-CZ" b="1" dirty="0" smtClean="0">
                <a:latin typeface="+mj-lt"/>
              </a:rPr>
              <a:t>ortognatni-operace.bloger.cz/II-</a:t>
            </a:r>
            <a:r>
              <a:rPr lang="cs-CZ" b="1" dirty="0" err="1" smtClean="0">
                <a:latin typeface="+mj-lt"/>
              </a:rPr>
              <a:t>Tekuta</a:t>
            </a:r>
            <a:r>
              <a:rPr lang="cs-CZ" b="1" dirty="0" smtClean="0">
                <a:latin typeface="+mj-lt"/>
              </a:rPr>
              <a:t>-strava-a-</a:t>
            </a:r>
            <a:r>
              <a:rPr lang="cs-CZ" b="1" dirty="0" err="1" smtClean="0">
                <a:latin typeface="+mj-lt"/>
              </a:rPr>
              <a:t>jeji</a:t>
            </a:r>
            <a:r>
              <a:rPr lang="cs-CZ" b="1" dirty="0" smtClean="0">
                <a:latin typeface="+mj-lt"/>
              </a:rPr>
              <a:t>-</a:t>
            </a:r>
            <a:r>
              <a:rPr lang="cs-CZ" b="1" dirty="0" err="1" smtClean="0">
                <a:latin typeface="+mj-lt"/>
              </a:rPr>
              <a:t>priprava</a:t>
            </a:r>
            <a:r>
              <a:rPr lang="cs-CZ" b="1" dirty="0" smtClean="0">
                <a:latin typeface="+mj-lt"/>
              </a:rPr>
              <a:t>/TEKUTA-STRAVA-A-JEJI-PRIPRAVA-neboli-JAK-NEUMRIT-HLADY</a:t>
            </a:r>
            <a:r>
              <a:rPr lang="cs-CZ" b="1" dirty="0" smtClean="0">
                <a:latin typeface="+mj-lt"/>
                <a:cs typeface="Times New Roman"/>
              </a:rPr>
              <a:t>&gt;</a:t>
            </a:r>
            <a:endParaRPr lang="cs-CZ" b="1" dirty="0" smtClean="0">
              <a:latin typeface="+mj-lt"/>
            </a:endParaRPr>
          </a:p>
          <a:p>
            <a:pPr>
              <a:lnSpc>
                <a:spcPct val="80000"/>
              </a:lnSpc>
              <a:spcAft>
                <a:spcPts val="600"/>
              </a:spcAft>
            </a:pPr>
            <a:r>
              <a:rPr lang="cs-CZ" sz="2900" b="1" u="sng" dirty="0" smtClean="0">
                <a:latin typeface="+mj-lt"/>
              </a:rPr>
              <a:t>Externí zdroje:</a:t>
            </a:r>
          </a:p>
          <a:p>
            <a:pPr marL="648000" lvl="1" indent="-342000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dirty="0" smtClean="0">
                <a:latin typeface="+mj-lt"/>
                <a:cs typeface="Times New Roman"/>
              </a:rPr>
              <a:t>&lt;</a:t>
            </a:r>
            <a:r>
              <a:rPr lang="cs-CZ" dirty="0" smtClean="0">
                <a:latin typeface="+mj-lt"/>
              </a:rPr>
              <a:t>http</a:t>
            </a:r>
            <a:r>
              <a:rPr lang="cs-CZ" dirty="0">
                <a:latin typeface="+mj-lt"/>
              </a:rPr>
              <a:t>://</a:t>
            </a:r>
            <a:r>
              <a:rPr lang="cs-CZ" dirty="0" smtClean="0">
                <a:latin typeface="+mj-lt"/>
              </a:rPr>
              <a:t>www.dietologie.cz/dieta/</a:t>
            </a:r>
            <a:r>
              <a:rPr lang="cs-CZ" dirty="0" err="1" smtClean="0">
                <a:latin typeface="+mj-lt"/>
              </a:rPr>
              <a:t>zakladni</a:t>
            </a:r>
            <a:r>
              <a:rPr lang="cs-CZ" dirty="0" smtClean="0">
                <a:latin typeface="+mj-lt"/>
              </a:rPr>
              <a:t>-dieta/</a:t>
            </a:r>
            <a:r>
              <a:rPr lang="cs-CZ" dirty="0" err="1" smtClean="0">
                <a:latin typeface="+mj-lt"/>
              </a:rPr>
              <a:t>kasovita</a:t>
            </a:r>
            <a:r>
              <a:rPr lang="cs-CZ" dirty="0" smtClean="0">
                <a:latin typeface="+mj-lt"/>
              </a:rPr>
              <a:t>-dieta/zasady-diety-kasovite-dieta-c-1.html</a:t>
            </a:r>
            <a:r>
              <a:rPr lang="cs-CZ" dirty="0" smtClean="0">
                <a:latin typeface="+mj-lt"/>
                <a:cs typeface="Times New Roman"/>
              </a:rPr>
              <a:t>&gt;</a:t>
            </a:r>
            <a:endParaRPr lang="cs-CZ" dirty="0" smtClean="0">
              <a:latin typeface="+mj-lt"/>
            </a:endParaRPr>
          </a:p>
          <a:p>
            <a:pPr marL="648000" lvl="1" indent="-342000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r>
              <a:rPr lang="cs-CZ" i="1" dirty="0" smtClean="0">
                <a:latin typeface="+mj-lt"/>
              </a:rPr>
              <a:t>Klinická dietologie</a:t>
            </a:r>
            <a:r>
              <a:rPr lang="cs-CZ" dirty="0" smtClean="0">
                <a:latin typeface="+mj-lt"/>
              </a:rPr>
              <a:t>, Štěpán Svačina a kol., </a:t>
            </a:r>
            <a:r>
              <a:rPr lang="cs-CZ" i="1" dirty="0" err="1" smtClean="0">
                <a:latin typeface="+mj-lt"/>
              </a:rPr>
              <a:t>Grada</a:t>
            </a:r>
            <a:r>
              <a:rPr lang="cs-CZ" dirty="0" smtClean="0">
                <a:latin typeface="+mj-lt"/>
              </a:rPr>
              <a:t> </a:t>
            </a:r>
            <a:r>
              <a:rPr lang="cs-CZ" dirty="0" err="1" smtClean="0">
                <a:latin typeface="+mj-lt"/>
              </a:rPr>
              <a:t>Publishing</a:t>
            </a:r>
            <a:r>
              <a:rPr lang="cs-CZ" dirty="0" smtClean="0">
                <a:latin typeface="+mj-lt"/>
              </a:rPr>
              <a:t> a.s., 2008, </a:t>
            </a:r>
            <a:r>
              <a:rPr lang="cs-CZ" dirty="0">
                <a:latin typeface="+mj-lt"/>
              </a:rPr>
              <a:t>ISBN 978-80-247-2256-6</a:t>
            </a:r>
          </a:p>
          <a:p>
            <a:pPr marL="648000" lvl="1" indent="-342000">
              <a:lnSpc>
                <a:spcPct val="80000"/>
              </a:lnSpc>
              <a:spcBef>
                <a:spcPts val="300"/>
              </a:spcBef>
              <a:spcAft>
                <a:spcPts val="600"/>
              </a:spcAft>
            </a:pPr>
            <a:endParaRPr lang="cs-CZ" sz="2600" dirty="0" smtClean="0">
              <a:latin typeface="+mj-lt"/>
            </a:endParaRPr>
          </a:p>
          <a:p>
            <a:pPr eaLnBrk="1" hangingPunct="1">
              <a:lnSpc>
                <a:spcPct val="80000"/>
              </a:lnSpc>
              <a:buFont typeface="Arial" charset="0"/>
              <a:buNone/>
            </a:pPr>
            <a:endParaRPr lang="cs-CZ" sz="2700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505</TotalTime>
  <Words>598</Words>
  <Application>Microsoft Office PowerPoint</Application>
  <PresentationFormat>Předvádění na obrazovce (4:3)</PresentationFormat>
  <Paragraphs>90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Tok</vt:lpstr>
      <vt:lpstr>Motiv systému Office</vt:lpstr>
      <vt:lpstr>DUM - Digitální Učební Materiál </vt:lpstr>
      <vt:lpstr>DUM - Digitální Učební Materiál</vt:lpstr>
      <vt:lpstr>Dieta č. 0 - TEKUTÁ</vt:lpstr>
      <vt:lpstr>Prezentace aplikace PowerPoint</vt:lpstr>
      <vt:lpstr>Dieta č. 1 - KAŠOVITÁ</vt:lpstr>
      <vt:lpstr>Prezentace aplikace PowerPoint</vt:lpstr>
      <vt:lpstr>Prezentace aplikace PowerPoint</vt:lpstr>
      <vt:lpstr>Zdroje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- Digitální Učební Materiál</dc:title>
  <dc:creator>mbenedova</dc:creator>
  <cp:lastModifiedBy>Petr</cp:lastModifiedBy>
  <cp:revision>62</cp:revision>
  <dcterms:created xsi:type="dcterms:W3CDTF">2013-04-09T12:40:26Z</dcterms:created>
  <dcterms:modified xsi:type="dcterms:W3CDTF">2013-10-19T11:29:33Z</dcterms:modified>
</cp:coreProperties>
</file>