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56" r:id="rId3"/>
    <p:sldId id="257" r:id="rId4"/>
    <p:sldId id="258" r:id="rId5"/>
    <p:sldId id="259" r:id="rId6"/>
    <p:sldId id="260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FB1262-2309-4871-B68D-A0EBDCF6C23F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1287D9-124A-423B-A0AF-286A92A33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09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287D9-124A-423B-A0AF-286A92A331D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068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220A0-ADA3-44CF-AC75-73B7BF590678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DD98AC-A4B9-4913-AD4E-744B215B3A9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E14801-DB9D-4DF4-854F-8E80234EC7D0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F4BD06-5233-4254-A149-CBCE597155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0A15FA-00AA-41F0-A3C9-77270D81E813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3F4FA2-9E2F-47D5-9A7D-1F5E8EDA524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C240333-8D2D-4F95-AC43-0381233B2130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EDE7C8-8A26-484C-95F0-53C51B37A7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C9322F-087A-4183-A39D-D67E592333CE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82A04E-FC78-4AEA-8215-56FF61D4771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0E2F124-3353-495E-8FED-282EB39E9E0F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09EDA5-223D-4323-80FD-5A0AC3CFD2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698BDF-B2BD-400B-BB29-A77200F617F7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5EC930-4C11-4BFF-A7E3-A747DB92E64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45146B-E896-4871-87D6-A6FCB50E53B7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A9209A-26AB-4B4B-AB34-E87FC7989D4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C27877A-8674-4AEF-AA2D-FF1209289F5B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D4D5A269-6EAE-4768-B248-1CE4DD995A2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B38B308-4961-4535-B45A-0347C6F8A2C3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184394-3400-4F7A-A6F0-0E3D6F4B61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A79533-E3BF-4456-90D6-BAA55C86773B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E1E7EC-EECC-4EBB-8242-A65B6965F79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220A0-ADA3-44CF-AC75-73B7BF590678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DD98AC-A4B9-4913-AD4E-744B215B3A9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106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E14801-DB9D-4DF4-854F-8E80234EC7D0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F4BD06-5233-4254-A149-CBCE597155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2157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0A15FA-00AA-41F0-A3C9-77270D81E813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3F4FA2-9E2F-47D5-9A7D-1F5E8EDA524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870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C240333-8D2D-4F95-AC43-0381233B2130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EDE7C8-8A26-484C-95F0-53C51B37A7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8767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C9322F-087A-4183-A39D-D67E592333CE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82A04E-FC78-4AEA-8215-56FF61D4771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4657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0E2F124-3353-495E-8FED-282EB39E9E0F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09EDA5-223D-4323-80FD-5A0AC3CFD2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1596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698BDF-B2BD-400B-BB29-A77200F617F7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5EC930-4C11-4BFF-A7E3-A747DB92E64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1178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45146B-E896-4871-87D6-A6FCB50E53B7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A9209A-26AB-4B4B-AB34-E87FC7989D4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4475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C27877A-8674-4AEF-AA2D-FF1209289F5B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D5A269-6EAE-4768-B248-1CE4DD995A2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0724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B38B308-4961-4535-B45A-0347C6F8A2C3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184394-3400-4F7A-A6F0-0E3D6F4B61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9561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A79533-E3BF-4456-90D6-BAA55C86773B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E1E7EC-EECC-4EBB-8242-A65B6965F79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946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2370C38D-95E8-4D80-AEDE-A630233E3700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94786008-8E70-4027-9E27-E04D6429E2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370C38D-95E8-4D80-AEDE-A630233E3700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4786008-8E70-4027-9E27-E04D6429E2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67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4929188"/>
            <a:ext cx="6086475" cy="15573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714375" y="642938"/>
            <a:ext cx="7772400" cy="1470025"/>
          </a:xfrm>
        </p:spPr>
        <p:txBody>
          <a:bodyPr>
            <a:normAutofit/>
          </a:bodyPr>
          <a:lstStyle/>
          <a:p>
            <a:pPr eaLnBrk="1" hangingPunct="1"/>
            <a:r>
              <a:rPr lang="cs-CZ" b="1" smtClean="0"/>
              <a:t>DUM - Digitální Učební Materiál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25" y="2571750"/>
            <a:ext cx="7215188" cy="40005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6" name="Obrázek 3" descr="C:\Users\Maruška\Desktop\logo_barev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13" y="1785938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5"/>
          <p:cNvSpPr txBox="1">
            <a:spLocks noChangeArrowheads="1"/>
          </p:cNvSpPr>
          <p:nvPr/>
        </p:nvSpPr>
        <p:spPr bwMode="auto">
          <a:xfrm>
            <a:off x="1214438" y="2786063"/>
            <a:ext cx="68580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>
                <a:latin typeface="Calibri" pitchFamily="34" charset="0"/>
              </a:rPr>
              <a:t>Registrační číslo: </a:t>
            </a:r>
            <a:r>
              <a:rPr lang="cs-CZ" sz="2000" dirty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Šablona:</a:t>
            </a:r>
            <a:r>
              <a:rPr lang="cs-CZ" dirty="0">
                <a:latin typeface="Calibri" pitchFamily="34" charset="0"/>
              </a:rPr>
              <a:t> III/2                                                         </a:t>
            </a:r>
            <a:r>
              <a:rPr lang="cs-CZ" b="1" dirty="0">
                <a:latin typeface="Calibri" pitchFamily="34" charset="0"/>
              </a:rPr>
              <a:t>Sada</a:t>
            </a:r>
            <a:r>
              <a:rPr lang="cs-CZ" b="1" dirty="0" smtClean="0">
                <a:latin typeface="Calibri" pitchFamily="34" charset="0"/>
              </a:rPr>
              <a:t>: A3_46</a:t>
            </a:r>
            <a:endParaRPr lang="cs-CZ" b="1" dirty="0">
              <a:latin typeface="Calibri" pitchFamily="34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Datum ověření ve výuce:  </a:t>
            </a:r>
            <a:r>
              <a:rPr lang="cs-CZ" b="1" dirty="0" smtClean="0">
                <a:latin typeface="Calibri" pitchFamily="34" charset="0"/>
              </a:rPr>
              <a:t>1. 10. 2013                 </a:t>
            </a:r>
            <a:r>
              <a:rPr lang="cs-CZ" b="1" dirty="0">
                <a:latin typeface="Calibri" pitchFamily="34" charset="0"/>
              </a:rPr>
              <a:t>Třída: </a:t>
            </a:r>
            <a:r>
              <a:rPr lang="cs-CZ" b="1" dirty="0" smtClean="0">
                <a:latin typeface="Calibri" pitchFamily="34" charset="0"/>
              </a:rPr>
              <a:t>3 PČ  </a:t>
            </a:r>
            <a:endParaRPr lang="cs-CZ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b="1" smtClean="0"/>
              <a:t>DUM - Digitální Učební Materiál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Tematická oblast: Pečovatelské služby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Předmět: Odborný výcvik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Ročník: 3.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Klíčová slova: Dieta šetřící, vhodné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                      a nevhodné potraviny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Jméno autora (vč. titulu): Ivana Marková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9840" y="692696"/>
            <a:ext cx="1944216" cy="1944216"/>
          </a:xfrm>
          <a:prstGeom prst="rect">
            <a:avLst/>
          </a:prstGeom>
        </p:spPr>
      </p:pic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/>
          <a:lstStyle/>
          <a:p>
            <a:pPr eaLnBrk="1" hangingPunct="1"/>
            <a:r>
              <a:rPr lang="cs-CZ" b="1" dirty="0" smtClean="0"/>
              <a:t>Dieta č.2 - ŠETŘÍCÍ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01638" y="1522204"/>
            <a:ext cx="8207375" cy="5329237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400" dirty="0" smtClean="0">
                <a:latin typeface="+mj-lt"/>
              </a:rPr>
              <a:t>základ diety - nenadýmavá, lehce stravitelná, pestrá, </a:t>
            </a: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    chutná strava</a:t>
            </a:r>
          </a:p>
          <a:p>
            <a:pPr eaLnBrk="1" hangingPunct="1"/>
            <a:r>
              <a:rPr lang="cs-CZ" sz="2400" dirty="0" smtClean="0">
                <a:latin typeface="+mj-lt"/>
              </a:rPr>
              <a:t>dieta by se měla dodržovat dlouhodobě</a:t>
            </a:r>
          </a:p>
          <a:p>
            <a:pPr eaLnBrk="1" hangingPunct="1"/>
            <a:r>
              <a:rPr lang="cs-CZ" sz="2400" dirty="0" smtClean="0">
                <a:latin typeface="+mj-lt"/>
              </a:rPr>
              <a:t>podává se při onemocněních žaludku a dvanáctníku při chorobách jater, zánětu tlustého střeva</a:t>
            </a:r>
          </a:p>
          <a:p>
            <a:pPr eaLnBrk="1" hangingPunct="1"/>
            <a:r>
              <a:rPr lang="cs-CZ" sz="2400" u="sng" dirty="0" smtClean="0">
                <a:latin typeface="+mj-lt"/>
              </a:rPr>
              <a:t>vhodná úprava</a:t>
            </a:r>
            <a:endParaRPr lang="cs-CZ" sz="2400" dirty="0" smtClean="0">
              <a:latin typeface="+mj-lt"/>
            </a:endParaRPr>
          </a:p>
          <a:p>
            <a:pPr lvl="1" eaLnBrk="1" hangingPunct="1"/>
            <a:r>
              <a:rPr lang="cs-CZ" dirty="0" smtClean="0">
                <a:latin typeface="+mj-lt"/>
              </a:rPr>
              <a:t>vaření, dušení, pečení, zapékání ve vodní lázni</a:t>
            </a:r>
          </a:p>
          <a:p>
            <a:pPr lvl="1" eaLnBrk="1" hangingPunct="1"/>
            <a:r>
              <a:rPr lang="cs-CZ" dirty="0" smtClean="0">
                <a:latin typeface="+mj-lt"/>
              </a:rPr>
              <a:t>strava by měla být připravena doměkka, bez nestravitelných zbytků a bez tvrdých kůrek</a:t>
            </a:r>
          </a:p>
          <a:p>
            <a:pPr lvl="1" eaLnBrk="1" hangingPunct="1"/>
            <a:r>
              <a:rPr lang="cs-CZ" dirty="0" smtClean="0">
                <a:latin typeface="+mj-lt"/>
              </a:rPr>
              <a:t>pokrmy upravujeme nasucho, tuk dáváme do hotového pokrmu</a:t>
            </a:r>
          </a:p>
          <a:p>
            <a:pPr lvl="1" eaLnBrk="1" hangingPunct="1"/>
            <a:r>
              <a:rPr lang="cs-CZ" dirty="0" smtClean="0">
                <a:latin typeface="+mj-lt"/>
              </a:rPr>
              <a:t>mírně solíme, nepřeslazujeme a nepřekyselujeme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7848872" cy="5256584"/>
          </a:xfrm>
        </p:spPr>
        <p:txBody>
          <a:bodyPr>
            <a:normAutofit/>
          </a:bodyPr>
          <a:lstStyle/>
          <a:p>
            <a:r>
              <a:rPr lang="cs-CZ" sz="2400" u="sng" dirty="0">
                <a:latin typeface="+mj-lt"/>
              </a:rPr>
              <a:t>nevhodná úprava</a:t>
            </a:r>
          </a:p>
          <a:p>
            <a:pPr lvl="1"/>
            <a:r>
              <a:rPr lang="cs-CZ" dirty="0">
                <a:latin typeface="+mj-lt"/>
              </a:rPr>
              <a:t>smažení</a:t>
            </a:r>
            <a:endParaRPr lang="cs-CZ" b="1" u="sng" dirty="0">
              <a:latin typeface="+mj-lt"/>
            </a:endParaRPr>
          </a:p>
          <a:p>
            <a:pPr eaLnBrk="1" hangingPunct="1"/>
            <a:r>
              <a:rPr lang="cs-CZ" sz="2400" u="sng" dirty="0" smtClean="0">
                <a:latin typeface="+mj-lt"/>
              </a:rPr>
              <a:t>nedoporučované potraviny</a:t>
            </a:r>
            <a:endParaRPr lang="cs-CZ" sz="2000" dirty="0" smtClean="0">
              <a:latin typeface="+mj-lt"/>
            </a:endParaRPr>
          </a:p>
          <a:p>
            <a:pPr lvl="1"/>
            <a:r>
              <a:rPr lang="cs-CZ" dirty="0" smtClean="0">
                <a:latin typeface="+mj-lt"/>
              </a:rPr>
              <a:t>brusinky, angrešt, rybíz, hrušky, ořechy, </a:t>
            </a: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      mandle, mák</a:t>
            </a:r>
          </a:p>
          <a:p>
            <a:pPr lvl="1"/>
            <a:r>
              <a:rPr lang="cs-CZ" dirty="0" smtClean="0">
                <a:latin typeface="+mj-lt"/>
              </a:rPr>
              <a:t>okurky, paprika, ředkvička kapusta,                                  zelí, česnek, cibule</a:t>
            </a:r>
          </a:p>
          <a:p>
            <a:pPr lvl="1"/>
            <a:r>
              <a:rPr lang="cs-CZ" dirty="0" smtClean="0">
                <a:latin typeface="+mj-lt"/>
              </a:rPr>
              <a:t>bujón, maggi, pepř</a:t>
            </a:r>
          </a:p>
          <a:p>
            <a:pPr lvl="1"/>
            <a:r>
              <a:rPr lang="cs-CZ" dirty="0" smtClean="0">
                <a:latin typeface="+mj-lt"/>
              </a:rPr>
              <a:t>uzená masa , koření, alkohol, káva, </a:t>
            </a: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                   čokoláda, nadýmavé potraviny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717032"/>
            <a:ext cx="2426870" cy="182015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861972"/>
            <a:ext cx="1584177" cy="2131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568952" cy="6093296"/>
          </a:xfrm>
        </p:spPr>
        <p:txBody>
          <a:bodyPr>
            <a:normAutofit fontScale="25000" lnSpcReduction="20000"/>
          </a:bodyPr>
          <a:lstStyle/>
          <a:p>
            <a:pPr lvl="1"/>
            <a:endParaRPr lang="cs-CZ" sz="2000" b="1" dirty="0" smtClean="0">
              <a:latin typeface="+mj-lt"/>
            </a:endParaRPr>
          </a:p>
          <a:p>
            <a:r>
              <a:rPr lang="cs-CZ" sz="9600" u="sng" dirty="0">
                <a:latin typeface="+mj-lt"/>
              </a:rPr>
              <a:t>vhodné potraviny</a:t>
            </a:r>
          </a:p>
          <a:p>
            <a:pPr lvl="1">
              <a:lnSpc>
                <a:spcPct val="120000"/>
              </a:lnSpc>
            </a:pPr>
            <a:r>
              <a:rPr lang="cs-CZ" sz="7400" dirty="0"/>
              <a:t> </a:t>
            </a:r>
            <a:r>
              <a:rPr lang="cs-CZ" sz="9600" b="1" dirty="0">
                <a:latin typeface="+mj-lt"/>
              </a:rPr>
              <a:t>maso</a:t>
            </a:r>
          </a:p>
          <a:p>
            <a:pPr lvl="2">
              <a:lnSpc>
                <a:spcPct val="120000"/>
              </a:lnSpc>
            </a:pPr>
            <a:r>
              <a:rPr lang="cs-CZ" sz="9600" dirty="0">
                <a:latin typeface="+mj-lt"/>
              </a:rPr>
              <a:t>libové - hovězí zadní, vepřová kýta, telecí, jehněčí, libová slepice, kuře, krůta, králík</a:t>
            </a:r>
          </a:p>
          <a:p>
            <a:pPr lvl="2">
              <a:lnSpc>
                <a:spcPct val="120000"/>
              </a:lnSpc>
            </a:pPr>
            <a:r>
              <a:rPr lang="cs-CZ" sz="9600" dirty="0">
                <a:latin typeface="+mj-lt"/>
              </a:rPr>
              <a:t>ryby - sladkovodní i mořské, pstruh, štika</a:t>
            </a:r>
            <a:r>
              <a:rPr lang="cs-CZ" sz="9600" dirty="0" smtClean="0">
                <a:latin typeface="+mj-lt"/>
              </a:rPr>
              <a:t>, </a:t>
            </a:r>
            <a:r>
              <a:rPr lang="cs-CZ" sz="9600" dirty="0">
                <a:latin typeface="+mj-lt"/>
              </a:rPr>
              <a:t>kapr, filé...</a:t>
            </a:r>
          </a:p>
          <a:p>
            <a:pPr lvl="2">
              <a:lnSpc>
                <a:spcPct val="120000"/>
              </a:lnSpc>
            </a:pPr>
            <a:r>
              <a:rPr lang="cs-CZ" sz="9600" dirty="0">
                <a:latin typeface="+mj-lt"/>
              </a:rPr>
              <a:t>vnitřnosti – játra </a:t>
            </a:r>
            <a:r>
              <a:rPr lang="cs-CZ" sz="9600" dirty="0" smtClean="0">
                <a:latin typeface="+mj-lt"/>
              </a:rPr>
              <a:t>drůbeží</a:t>
            </a:r>
          </a:p>
          <a:p>
            <a:pPr lvl="1">
              <a:lnSpc>
                <a:spcPct val="120000"/>
              </a:lnSpc>
            </a:pPr>
            <a:r>
              <a:rPr lang="cs-CZ" sz="9600" b="1" dirty="0" smtClean="0"/>
              <a:t> </a:t>
            </a:r>
            <a:r>
              <a:rPr lang="cs-CZ" sz="9600" b="1" dirty="0" smtClean="0">
                <a:latin typeface="+mj-lt"/>
              </a:rPr>
              <a:t>mléko a mléčné výrobky</a:t>
            </a:r>
            <a:endParaRPr lang="cs-CZ" sz="9600" b="1" dirty="0">
              <a:latin typeface="+mj-lt"/>
            </a:endParaRPr>
          </a:p>
          <a:p>
            <a:pPr lvl="2">
              <a:lnSpc>
                <a:spcPct val="120000"/>
              </a:lnSpc>
            </a:pPr>
            <a:r>
              <a:rPr lang="cs-CZ" sz="9600" dirty="0">
                <a:latin typeface="+mj-lt"/>
              </a:rPr>
              <a:t>m</a:t>
            </a:r>
            <a:r>
              <a:rPr lang="cs-CZ" sz="9600" dirty="0" smtClean="0">
                <a:latin typeface="+mj-lt"/>
              </a:rPr>
              <a:t>léko můžeme </a:t>
            </a:r>
            <a:r>
              <a:rPr lang="cs-CZ" sz="9600" dirty="0">
                <a:latin typeface="+mj-lt"/>
              </a:rPr>
              <a:t>podávat jako samostatný pokrm</a:t>
            </a:r>
          </a:p>
          <a:p>
            <a:pPr lvl="2">
              <a:lnSpc>
                <a:spcPct val="120000"/>
              </a:lnSpc>
            </a:pPr>
            <a:r>
              <a:rPr lang="cs-CZ" sz="9600" dirty="0">
                <a:latin typeface="+mj-lt"/>
              </a:rPr>
              <a:t>vhodné jsou zakysané mléčné výrobky - podmáslí, kefírové mléko, jogurtové </a:t>
            </a:r>
            <a:r>
              <a:rPr lang="cs-CZ" sz="9600" dirty="0" smtClean="0">
                <a:latin typeface="+mj-lt"/>
              </a:rPr>
              <a:t>mléko, jogurty, tvaroh, tvrdé sýry</a:t>
            </a:r>
            <a:endParaRPr lang="cs-CZ" sz="9600" u="sng" dirty="0">
              <a:latin typeface="+mj-lt"/>
            </a:endParaRPr>
          </a:p>
          <a:p>
            <a:pPr lvl="1">
              <a:lnSpc>
                <a:spcPct val="120000"/>
              </a:lnSpc>
            </a:pPr>
            <a:r>
              <a:rPr lang="cs-CZ" sz="9600" b="1" dirty="0" smtClean="0">
                <a:latin typeface="+mj-lt"/>
              </a:rPr>
              <a:t> vejce</a:t>
            </a:r>
          </a:p>
          <a:p>
            <a:pPr lvl="2">
              <a:lnSpc>
                <a:spcPct val="120000"/>
              </a:lnSpc>
            </a:pPr>
            <a:r>
              <a:rPr lang="cs-CZ" sz="9600" dirty="0" smtClean="0">
                <a:latin typeface="+mj-lt"/>
              </a:rPr>
              <a:t>max. 2 vejce/den</a:t>
            </a:r>
          </a:p>
          <a:p>
            <a:pPr marL="393192" lvl="1" indent="0">
              <a:buNone/>
            </a:pPr>
            <a:r>
              <a:rPr lang="cs-CZ" sz="7400" b="1" dirty="0" smtClean="0">
                <a:latin typeface="+mj-lt"/>
              </a:rPr>
              <a:t>        </a:t>
            </a:r>
            <a:endParaRPr lang="cs-CZ" sz="7400" dirty="0" smtClean="0">
              <a:latin typeface="+mj-lt"/>
            </a:endParaRPr>
          </a:p>
          <a:p>
            <a:pPr lvl="1"/>
            <a:endParaRPr lang="cs-CZ" sz="7400" b="1" dirty="0" smtClean="0">
              <a:latin typeface="+mj-lt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2451" y="5085184"/>
            <a:ext cx="1512168" cy="141188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6" y="4983080"/>
            <a:ext cx="1224136" cy="15121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881132"/>
            <a:ext cx="835292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endParaRPr lang="cs-CZ" sz="2400" b="1" dirty="0" smtClean="0">
              <a:latin typeface="+mj-lt"/>
            </a:endParaRPr>
          </a:p>
          <a:p>
            <a:pPr lvl="1"/>
            <a:endParaRPr lang="cs-CZ" sz="2400" b="1" dirty="0"/>
          </a:p>
          <a:p>
            <a:pPr lvl="1"/>
            <a:endParaRPr lang="cs-CZ" sz="2000" b="1" dirty="0" smtClean="0"/>
          </a:p>
          <a:p>
            <a:pPr lvl="1"/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755575" y="881132"/>
            <a:ext cx="7920881" cy="53368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40080" lvl="1" indent="-246888" fontAlgn="auto">
              <a:spcBef>
                <a:spcPct val="20000"/>
              </a:spcBef>
              <a:spcAft>
                <a:spcPts val="0"/>
              </a:spcAft>
              <a:buClr>
                <a:srgbClr val="0F6FC6"/>
              </a:buClr>
              <a:buSzPct val="85000"/>
              <a:buFont typeface="Wingdings 2"/>
              <a:buChar char=""/>
            </a:pPr>
            <a:r>
              <a:rPr lang="cs-CZ" sz="2400" b="1" dirty="0">
                <a:solidFill>
                  <a:prstClr val="black"/>
                </a:solidFill>
                <a:latin typeface="Calibri"/>
              </a:rPr>
              <a:t>tuky </a:t>
            </a:r>
          </a:p>
          <a:p>
            <a:pPr lvl="2" indent="-246888" fontAlgn="auto">
              <a:spcBef>
                <a:spcPct val="20000"/>
              </a:spcBef>
              <a:spcAft>
                <a:spcPts val="0"/>
              </a:spcAft>
              <a:buClr>
                <a:srgbClr val="009DD9"/>
              </a:buClr>
              <a:buSzPct val="70000"/>
              <a:buFont typeface="Wingdings 2"/>
              <a:buChar char=""/>
            </a:pP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máslo</a:t>
            </a:r>
            <a:r>
              <a:rPr lang="cs-CZ" sz="2400" dirty="0">
                <a:solidFill>
                  <a:prstClr val="black"/>
                </a:solidFill>
                <a:latin typeface="Calibri"/>
              </a:rPr>
              <a:t>, rostlinné tuky, nejvhodnější jsou rostlinné oleje</a:t>
            </a:r>
            <a:endParaRPr lang="cs-CZ" sz="2400" u="sng" dirty="0">
              <a:solidFill>
                <a:prstClr val="black"/>
              </a:solidFill>
              <a:latin typeface="Calibri"/>
            </a:endParaRPr>
          </a:p>
          <a:p>
            <a:pPr marL="640080" lvl="1" indent="-246888" fontAlgn="auto">
              <a:spcBef>
                <a:spcPct val="20000"/>
              </a:spcBef>
              <a:spcAft>
                <a:spcPts val="0"/>
              </a:spcAft>
              <a:buClr>
                <a:srgbClr val="0F6FC6"/>
              </a:buClr>
              <a:buSzPct val="85000"/>
              <a:buFont typeface="Wingdings 2"/>
              <a:buChar char=""/>
            </a:pPr>
            <a:r>
              <a:rPr lang="cs-CZ" sz="2400" b="1" dirty="0">
                <a:solidFill>
                  <a:prstClr val="black"/>
                </a:solidFill>
                <a:latin typeface="Calibri"/>
              </a:rPr>
              <a:t>sacharidové potraviny</a:t>
            </a:r>
          </a:p>
          <a:p>
            <a:pPr lvl="2" indent="-246888" fontAlgn="auto">
              <a:spcBef>
                <a:spcPct val="20000"/>
              </a:spcBef>
              <a:spcAft>
                <a:spcPts val="0"/>
              </a:spcAft>
              <a:buClr>
                <a:srgbClr val="009DD9"/>
              </a:buClr>
              <a:buSzPct val="70000"/>
              <a:buFont typeface="Wingdings 2"/>
              <a:buChar char=""/>
            </a:pPr>
            <a:r>
              <a:rPr lang="cs-CZ" sz="2400" dirty="0">
                <a:solidFill>
                  <a:prstClr val="black"/>
                </a:solidFill>
                <a:latin typeface="Calibri"/>
              </a:rPr>
              <a:t>cukr, med přiměřeně; mouka, ovesné vločky, krupice</a:t>
            </a:r>
          </a:p>
          <a:p>
            <a:pPr marL="640080" lvl="1" indent="-246888" fontAlgn="auto">
              <a:spcBef>
                <a:spcPct val="20000"/>
              </a:spcBef>
              <a:spcAft>
                <a:spcPts val="0"/>
              </a:spcAft>
              <a:buClr>
                <a:srgbClr val="0F6FC6"/>
              </a:buClr>
              <a:buSzPct val="85000"/>
              <a:buFont typeface="Wingdings 2"/>
              <a:buChar char=""/>
            </a:pPr>
            <a:r>
              <a:rPr lang="cs-CZ" sz="2400" b="1" dirty="0">
                <a:solidFill>
                  <a:prstClr val="black"/>
                </a:solidFill>
                <a:latin typeface="Calibri"/>
              </a:rPr>
              <a:t>ovoce</a:t>
            </a:r>
          </a:p>
          <a:p>
            <a:pPr lvl="2" indent="-246888" fontAlgn="auto">
              <a:spcBef>
                <a:spcPct val="20000"/>
              </a:spcBef>
              <a:spcAft>
                <a:spcPts val="0"/>
              </a:spcAft>
              <a:buClr>
                <a:srgbClr val="009DD9"/>
              </a:buClr>
              <a:buSzPct val="70000"/>
              <a:buFont typeface="Wingdings 2"/>
              <a:buChar char=""/>
            </a:pPr>
            <a:r>
              <a:rPr lang="cs-CZ" sz="2400" dirty="0">
                <a:solidFill>
                  <a:prstClr val="black"/>
                </a:solidFill>
                <a:latin typeface="Calibri"/>
              </a:rPr>
              <a:t>čerstvé, kompotované, zmrazené, sušené</a:t>
            </a:r>
          </a:p>
          <a:p>
            <a:pPr lvl="2" indent="-246888" fontAlgn="auto">
              <a:spcBef>
                <a:spcPct val="20000"/>
              </a:spcBef>
              <a:spcAft>
                <a:spcPts val="0"/>
              </a:spcAft>
              <a:buClr>
                <a:srgbClr val="009DD9"/>
              </a:buClr>
              <a:buSzPct val="70000"/>
              <a:buFont typeface="Wingdings 2"/>
              <a:buChar char=""/>
            </a:pPr>
            <a:r>
              <a:rPr lang="cs-CZ" sz="2400" dirty="0">
                <a:solidFill>
                  <a:prstClr val="black"/>
                </a:solidFill>
                <a:latin typeface="Calibri"/>
              </a:rPr>
              <a:t>banány, pomeranče</a:t>
            </a: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, </a:t>
            </a:r>
            <a:r>
              <a:rPr lang="cs-CZ" sz="2400" dirty="0">
                <a:solidFill>
                  <a:prstClr val="black"/>
                </a:solidFill>
                <a:latin typeface="Calibri"/>
              </a:rPr>
              <a:t>jablka, meruňky, broskve</a:t>
            </a:r>
          </a:p>
          <a:p>
            <a:pPr marL="640080" lvl="1" indent="-246888" fontAlgn="auto">
              <a:spcBef>
                <a:spcPct val="20000"/>
              </a:spcBef>
              <a:spcAft>
                <a:spcPts val="0"/>
              </a:spcAft>
              <a:buClr>
                <a:srgbClr val="0F6FC6"/>
              </a:buClr>
              <a:buSzPct val="85000"/>
              <a:buFont typeface="Wingdings 2"/>
              <a:buChar char=""/>
            </a:pPr>
            <a:r>
              <a:rPr lang="cs-CZ" sz="2400" b="1" dirty="0">
                <a:solidFill>
                  <a:prstClr val="black"/>
                </a:solidFill>
                <a:latin typeface="Calibri"/>
              </a:rPr>
              <a:t>zelenina</a:t>
            </a:r>
          </a:p>
          <a:p>
            <a:pPr lvl="2" indent="-246888" fontAlgn="auto">
              <a:spcBef>
                <a:spcPct val="20000"/>
              </a:spcBef>
              <a:spcAft>
                <a:spcPts val="0"/>
              </a:spcAft>
              <a:buClr>
                <a:srgbClr val="009DD9"/>
              </a:buClr>
              <a:buSzPct val="70000"/>
              <a:buFont typeface="Wingdings 2"/>
              <a:buChar char=""/>
            </a:pPr>
            <a:r>
              <a:rPr lang="cs-CZ" sz="2400" dirty="0">
                <a:solidFill>
                  <a:prstClr val="black"/>
                </a:solidFill>
                <a:latin typeface="Calibri"/>
              </a:rPr>
              <a:t>mrkev, celer, petržel, špenát, </a:t>
            </a:r>
            <a:endParaRPr lang="cs-CZ" sz="2400" dirty="0" smtClean="0">
              <a:solidFill>
                <a:prstClr val="black"/>
              </a:solidFill>
              <a:latin typeface="Calibri"/>
            </a:endParaRPr>
          </a:p>
          <a:p>
            <a:pPr marL="667512" lvl="2" fontAlgn="auto">
              <a:spcBef>
                <a:spcPct val="20000"/>
              </a:spcBef>
              <a:spcAft>
                <a:spcPts val="0"/>
              </a:spcAft>
              <a:buClr>
                <a:srgbClr val="009DD9"/>
              </a:buClr>
              <a:buSzPct val="70000"/>
            </a:pPr>
            <a:r>
              <a:rPr lang="cs-CZ" sz="24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  hlávkový salát, květák, </a:t>
            </a:r>
            <a:r>
              <a:rPr lang="cs-CZ" sz="2400" dirty="0">
                <a:solidFill>
                  <a:prstClr val="black"/>
                </a:solidFill>
                <a:latin typeface="Calibri"/>
              </a:rPr>
              <a:t>rajčata </a:t>
            </a:r>
          </a:p>
          <a:p>
            <a:pPr marL="640080" lvl="1" indent="-246888" fontAlgn="auto">
              <a:spcBef>
                <a:spcPct val="20000"/>
              </a:spcBef>
              <a:spcAft>
                <a:spcPts val="0"/>
              </a:spcAft>
              <a:buClr>
                <a:srgbClr val="0F6FC6"/>
              </a:buClr>
              <a:buSzPct val="85000"/>
              <a:buFont typeface="Wingdings 2"/>
              <a:buChar char=""/>
            </a:pPr>
            <a:r>
              <a:rPr lang="cs-CZ" sz="2400" b="1" dirty="0">
                <a:solidFill>
                  <a:prstClr val="black"/>
                </a:solidFill>
                <a:latin typeface="Calibri"/>
              </a:rPr>
              <a:t>pečivo</a:t>
            </a:r>
          </a:p>
          <a:p>
            <a:pPr lvl="2" indent="-246888" fontAlgn="auto">
              <a:spcBef>
                <a:spcPct val="20000"/>
              </a:spcBef>
              <a:spcAft>
                <a:spcPts val="0"/>
              </a:spcAft>
              <a:buClr>
                <a:srgbClr val="009DD9"/>
              </a:buClr>
              <a:buSzPct val="70000"/>
              <a:buFont typeface="Wingdings 2"/>
              <a:buChar char=""/>
            </a:pPr>
            <a:r>
              <a:rPr lang="cs-CZ" sz="2400" dirty="0">
                <a:solidFill>
                  <a:prstClr val="black"/>
                </a:solidFill>
                <a:latin typeface="Calibri"/>
              </a:rPr>
              <a:t>rohlíky</a:t>
            </a: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, </a:t>
            </a:r>
            <a:r>
              <a:rPr lang="cs-CZ" sz="2400" dirty="0">
                <a:solidFill>
                  <a:prstClr val="black"/>
                </a:solidFill>
                <a:latin typeface="Calibri"/>
              </a:rPr>
              <a:t>veka, netučná </a:t>
            </a: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vánočka, </a:t>
            </a:r>
            <a:r>
              <a:rPr lang="cs-CZ" sz="2400" dirty="0">
                <a:solidFill>
                  <a:prstClr val="black"/>
                </a:solidFill>
                <a:latin typeface="Calibri"/>
              </a:rPr>
              <a:t>bílý chléb, piškoty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048472"/>
            <a:ext cx="2088232" cy="1568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558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Zdroje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33880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  <a:spcAft>
                <a:spcPts val="600"/>
              </a:spcAft>
              <a:buClr>
                <a:srgbClr val="0BD0D9"/>
              </a:buClr>
            </a:pPr>
            <a:r>
              <a:rPr lang="cs-CZ" sz="1600" b="1" u="sng" dirty="0">
                <a:solidFill>
                  <a:prstClr val="black"/>
                </a:solidFill>
                <a:latin typeface="Calibri"/>
              </a:rPr>
              <a:t>Obrázky:</a:t>
            </a:r>
          </a:p>
          <a:p>
            <a:pPr marL="648000" lvl="1" indent="-342000">
              <a:spcBef>
                <a:spcPts val="300"/>
              </a:spcBef>
              <a:spcAft>
                <a:spcPts val="600"/>
              </a:spcAft>
              <a:buClr>
                <a:srgbClr val="0F6FC6"/>
              </a:buClr>
            </a:pPr>
            <a:r>
              <a:rPr lang="cs-CZ" sz="1300" b="1" dirty="0" smtClean="0">
                <a:solidFill>
                  <a:prstClr val="black"/>
                </a:solidFill>
                <a:latin typeface="Calibri"/>
              </a:rPr>
              <a:t>1) KLIPART 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– nástroj Microsoft Windows 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[on-line], dostupný na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&lt;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http://www.office.microsoft.com/</a:t>
            </a:r>
            <a:r>
              <a:rPr lang="cs-CZ" sz="1300" b="1" dirty="0" err="1">
                <a:solidFill>
                  <a:prstClr val="black"/>
                </a:solidFill>
                <a:latin typeface="Calibri"/>
              </a:rPr>
              <a:t>cs-cz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/</a:t>
            </a:r>
            <a:r>
              <a:rPr lang="cs-CZ" sz="1300" b="1" dirty="0" err="1">
                <a:solidFill>
                  <a:prstClr val="black"/>
                </a:solidFill>
                <a:latin typeface="Calibri"/>
              </a:rPr>
              <a:t>images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/</a:t>
            </a:r>
            <a:r>
              <a:rPr lang="cs-CZ" sz="1300" b="1" dirty="0" err="1">
                <a:solidFill>
                  <a:prstClr val="black"/>
                </a:solidFill>
                <a:latin typeface="Calibri"/>
              </a:rPr>
              <a:t>results.aspx?qu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=kucha%C5%99%C5%BE&amp;ex=1#ai:MC900355897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&gt;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[cit.2013-9-25]. </a:t>
            </a:r>
            <a:endParaRPr lang="cs-CZ" sz="1300" b="1" dirty="0">
              <a:solidFill>
                <a:prstClr val="black"/>
              </a:solidFill>
              <a:latin typeface="Calibri"/>
            </a:endParaRPr>
          </a:p>
          <a:p>
            <a:pPr marL="648000" lvl="1" indent="-342000">
              <a:spcBef>
                <a:spcPts val="300"/>
              </a:spcBef>
              <a:spcAft>
                <a:spcPts val="600"/>
              </a:spcAft>
              <a:buClr>
                <a:srgbClr val="0F6FC6"/>
              </a:buClr>
            </a:pPr>
            <a:r>
              <a:rPr lang="cs-CZ" sz="1300" b="1" dirty="0" smtClean="0">
                <a:solidFill>
                  <a:prstClr val="black"/>
                </a:solidFill>
                <a:latin typeface="Calibri"/>
              </a:rPr>
              <a:t>2) KLIPART 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– nástroj Microsoft Windows 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[on-line], dostupný na 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&lt;http://office.microsoft.com/</a:t>
            </a:r>
            <a:r>
              <a:rPr lang="cs-CZ" sz="1300" b="1" dirty="0" err="1">
                <a:solidFill>
                  <a:prstClr val="black"/>
                </a:solidFill>
                <a:latin typeface="Calibri"/>
                <a:cs typeface="Times New Roman"/>
              </a:rPr>
              <a:t>cs-cz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/</a:t>
            </a:r>
            <a:r>
              <a:rPr lang="cs-CZ" sz="1300" b="1" dirty="0" err="1">
                <a:solidFill>
                  <a:prstClr val="black"/>
                </a:solidFill>
                <a:latin typeface="Calibri"/>
                <a:cs typeface="Times New Roman"/>
              </a:rPr>
              <a:t>images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/</a:t>
            </a:r>
            <a:r>
              <a:rPr lang="cs-CZ" sz="1300" b="1" dirty="0" err="1">
                <a:solidFill>
                  <a:prstClr val="black"/>
                </a:solidFill>
                <a:latin typeface="Calibri"/>
                <a:cs typeface="Times New Roman"/>
              </a:rPr>
              <a:t>results.aspx?qu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=</a:t>
            </a:r>
            <a:r>
              <a:rPr lang="cs-CZ" sz="1300" b="1" dirty="0" err="1">
                <a:solidFill>
                  <a:prstClr val="black"/>
                </a:solidFill>
                <a:latin typeface="Calibri"/>
                <a:cs typeface="Times New Roman"/>
              </a:rPr>
              <a:t>ryba&amp;ex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=1#ai:MC900347423&gt; 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[cit.2013-9-25]. </a:t>
            </a:r>
            <a:endParaRPr lang="cs-CZ" sz="1300" b="1" dirty="0">
              <a:solidFill>
                <a:prstClr val="black"/>
              </a:solidFill>
              <a:latin typeface="Calibri"/>
            </a:endParaRPr>
          </a:p>
          <a:p>
            <a:pPr marL="648000" lvl="1" indent="-342000">
              <a:spcBef>
                <a:spcPts val="300"/>
              </a:spcBef>
              <a:spcAft>
                <a:spcPts val="600"/>
              </a:spcAft>
              <a:buClr>
                <a:srgbClr val="0F6FC6"/>
              </a:buClr>
            </a:pPr>
            <a:r>
              <a:rPr lang="cs-CZ" sz="1300" b="1" dirty="0" smtClean="0">
                <a:solidFill>
                  <a:prstClr val="black"/>
                </a:solidFill>
                <a:latin typeface="Calibri"/>
              </a:rPr>
              <a:t>3) </a:t>
            </a:r>
            <a:r>
              <a:rPr lang="cs-CZ" sz="1300" b="1" dirty="0" err="1" smtClean="0">
                <a:solidFill>
                  <a:prstClr val="black"/>
                </a:solidFill>
                <a:latin typeface="Calibri"/>
              </a:rPr>
              <a:t>Heydrienne</a:t>
            </a:r>
            <a:r>
              <a:rPr lang="cs-CZ" sz="1300" dirty="0">
                <a:solidFill>
                  <a:prstClr val="black"/>
                </a:solidFill>
                <a:latin typeface="Calibri"/>
              </a:rPr>
              <a:t>. Commons.wikimedia.org: </a:t>
            </a:r>
            <a:r>
              <a:rPr lang="cs-CZ" sz="1300" b="1" dirty="0" err="1">
                <a:solidFill>
                  <a:prstClr val="black"/>
                </a:solidFill>
                <a:latin typeface="Calibri"/>
              </a:rPr>
              <a:t>Spices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 22078028.jpg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 [on-line]. 2002-6-15 [cit.2013-9-25]. Dostupný pod licencí </a:t>
            </a:r>
            <a:r>
              <a:rPr lang="cs-CZ" sz="1300" dirty="0" err="1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Creative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  </a:t>
            </a:r>
            <a:r>
              <a:rPr lang="cs-CZ" sz="1300" dirty="0" err="1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Commons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 na 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&lt;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http://commons.wikimedia.org/wiki/File:Spices_22078028.jpg?uselang=</a:t>
            </a:r>
            <a:r>
              <a:rPr lang="cs-CZ" sz="1300" b="1" dirty="0" err="1">
                <a:solidFill>
                  <a:prstClr val="black"/>
                </a:solidFill>
                <a:latin typeface="Calibri"/>
              </a:rPr>
              <a:t>cs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&gt;</a:t>
            </a:r>
            <a:endParaRPr lang="cs-CZ" sz="1300" b="1" dirty="0">
              <a:solidFill>
                <a:prstClr val="black"/>
              </a:solidFill>
              <a:latin typeface="Calibri"/>
            </a:endParaRPr>
          </a:p>
          <a:p>
            <a:pPr marL="648000" lvl="1" indent="-342000">
              <a:spcBef>
                <a:spcPts val="300"/>
              </a:spcBef>
              <a:spcAft>
                <a:spcPts val="600"/>
              </a:spcAft>
              <a:buClr>
                <a:srgbClr val="0F6FC6"/>
              </a:buClr>
            </a:pPr>
            <a:r>
              <a:rPr lang="cs-CZ" sz="1300" b="1" dirty="0" smtClean="0">
                <a:solidFill>
                  <a:prstClr val="black"/>
                </a:solidFill>
                <a:latin typeface="Calibri"/>
              </a:rPr>
              <a:t>4) KUHN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, Stefan</a:t>
            </a:r>
            <a:r>
              <a:rPr lang="cs-CZ" sz="1300" dirty="0">
                <a:solidFill>
                  <a:prstClr val="black"/>
                </a:solidFill>
                <a:latin typeface="Calibri"/>
              </a:rPr>
              <a:t>. Commons.wikimedia.org: </a:t>
            </a:r>
            <a:r>
              <a:rPr lang="cs-CZ" sz="1300" b="1" dirty="0" err="1">
                <a:solidFill>
                  <a:prstClr val="black"/>
                </a:solidFill>
                <a:latin typeface="Calibri"/>
              </a:rPr>
              <a:t>Milk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 glass.jpg 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[on-line]. 2003-6-23 [cit.2013-9-25]. Dostupný pod licencí </a:t>
            </a:r>
            <a:r>
              <a:rPr lang="cs-CZ" sz="1300" dirty="0" err="1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Creative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  </a:t>
            </a:r>
            <a:r>
              <a:rPr lang="cs-CZ" sz="1300" dirty="0" err="1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Commons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 na 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&lt;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http://commons.wikimedia.org/wiki/</a:t>
            </a:r>
            <a:r>
              <a:rPr lang="cs-CZ" sz="1300" b="1" dirty="0" err="1">
                <a:solidFill>
                  <a:prstClr val="black"/>
                </a:solidFill>
                <a:latin typeface="Calibri"/>
              </a:rPr>
              <a:t>File:Milk_glass.jpg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&gt;</a:t>
            </a:r>
            <a:endParaRPr lang="cs-CZ" sz="1300" b="1" dirty="0">
              <a:solidFill>
                <a:prstClr val="black"/>
              </a:solidFill>
              <a:latin typeface="Calibri"/>
            </a:endParaRPr>
          </a:p>
          <a:p>
            <a:pPr marL="648000" lvl="1" indent="-342000">
              <a:spcBef>
                <a:spcPts val="300"/>
              </a:spcBef>
              <a:spcAft>
                <a:spcPts val="600"/>
              </a:spcAft>
              <a:buClr>
                <a:srgbClr val="0F6FC6"/>
              </a:buClr>
            </a:pPr>
            <a:r>
              <a:rPr lang="cs-CZ" sz="1300" b="1" dirty="0" smtClean="0">
                <a:solidFill>
                  <a:prstClr val="black"/>
                </a:solidFill>
                <a:latin typeface="Calibri"/>
              </a:rPr>
              <a:t>5) KLIPART 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– nástroj Microsoft Windows 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[on-line], dostupný na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&lt;http://office.microsoft.com/</a:t>
            </a:r>
            <a:r>
              <a:rPr lang="cs-CZ" sz="1300" b="1" dirty="0" err="1">
                <a:solidFill>
                  <a:prstClr val="black"/>
                </a:solidFill>
                <a:latin typeface="Calibri"/>
                <a:cs typeface="Times New Roman"/>
              </a:rPr>
              <a:t>cs-cz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/</a:t>
            </a:r>
            <a:r>
              <a:rPr lang="cs-CZ" sz="1300" b="1" dirty="0" err="1">
                <a:solidFill>
                  <a:prstClr val="black"/>
                </a:solidFill>
                <a:latin typeface="Calibri"/>
                <a:cs typeface="Times New Roman"/>
              </a:rPr>
              <a:t>images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/</a:t>
            </a:r>
            <a:r>
              <a:rPr lang="cs-CZ" sz="1300" b="1" dirty="0" err="1">
                <a:solidFill>
                  <a:prstClr val="black"/>
                </a:solidFill>
                <a:latin typeface="Calibri"/>
                <a:cs typeface="Times New Roman"/>
              </a:rPr>
              <a:t>results.aspx?qu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=</a:t>
            </a:r>
            <a:r>
              <a:rPr lang="cs-CZ" sz="1300" b="1" dirty="0" err="1">
                <a:solidFill>
                  <a:prstClr val="black"/>
                </a:solidFill>
                <a:latin typeface="Calibri"/>
                <a:cs typeface="Times New Roman"/>
              </a:rPr>
              <a:t>jogurt&amp;ex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=1#ai:MP900438709&gt; 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[cit.2013-9-25]. </a:t>
            </a:r>
          </a:p>
          <a:p>
            <a:pPr marL="648000" lvl="1" indent="-342000">
              <a:spcBef>
                <a:spcPts val="300"/>
              </a:spcBef>
              <a:spcAft>
                <a:spcPts val="600"/>
              </a:spcAft>
              <a:buClr>
                <a:srgbClr val="0F6FC6"/>
              </a:buClr>
            </a:pPr>
            <a:r>
              <a:rPr lang="cs-CZ" sz="1300" b="1" dirty="0" smtClean="0">
                <a:solidFill>
                  <a:prstClr val="black"/>
                </a:solidFill>
                <a:latin typeface="Calibri"/>
              </a:rPr>
              <a:t>6) BRAND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, </a:t>
            </a:r>
            <a:r>
              <a:rPr lang="cs-CZ" sz="1300" b="1" dirty="0" err="1">
                <a:solidFill>
                  <a:prstClr val="black"/>
                </a:solidFill>
                <a:latin typeface="Calibri"/>
              </a:rPr>
              <a:t>Gilla</a:t>
            </a:r>
            <a:r>
              <a:rPr lang="cs-CZ" sz="1300" dirty="0">
                <a:solidFill>
                  <a:prstClr val="black"/>
                </a:solidFill>
                <a:latin typeface="Calibri"/>
              </a:rPr>
              <a:t>. Commons.wikimedia.org: 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BikurimS.jpg 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 [on-line]. 2007-06-25 [cit.2013-9-25]. Dostupný pod licencí </a:t>
            </a:r>
            <a:r>
              <a:rPr lang="cs-CZ" sz="1300" dirty="0" err="1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Creative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  </a:t>
            </a:r>
            <a:r>
              <a:rPr lang="cs-CZ" sz="1300" dirty="0" err="1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Commons</a:t>
            </a:r>
            <a:r>
              <a:rPr lang="cs-CZ" sz="13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 na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  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&lt;</a:t>
            </a:r>
            <a:r>
              <a:rPr lang="cs-CZ" sz="1300" b="1" dirty="0">
                <a:solidFill>
                  <a:prstClr val="black"/>
                </a:solidFill>
                <a:latin typeface="Calibri"/>
              </a:rPr>
              <a:t>http://commons.wikimedia.org/wiki/</a:t>
            </a:r>
            <a:r>
              <a:rPr lang="cs-CZ" sz="1300" b="1" dirty="0" err="1">
                <a:solidFill>
                  <a:prstClr val="black"/>
                </a:solidFill>
                <a:latin typeface="Calibri"/>
              </a:rPr>
              <a:t>File:BikurimS.jpg</a:t>
            </a:r>
            <a:r>
              <a:rPr lang="cs-CZ" sz="1300" b="1" dirty="0">
                <a:solidFill>
                  <a:prstClr val="black"/>
                </a:solidFill>
                <a:latin typeface="Calibri"/>
                <a:cs typeface="Times New Roman"/>
              </a:rPr>
              <a:t>&gt;</a:t>
            </a:r>
            <a:endParaRPr lang="cs-CZ" sz="1300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80000"/>
              </a:lnSpc>
              <a:spcAft>
                <a:spcPts val="600"/>
              </a:spcAft>
              <a:buClr>
                <a:srgbClr val="0BD0D9"/>
              </a:buClr>
            </a:pPr>
            <a:r>
              <a:rPr lang="cs-CZ" sz="1600" b="1" u="sng" dirty="0">
                <a:solidFill>
                  <a:prstClr val="black"/>
                </a:solidFill>
                <a:latin typeface="Calibri"/>
              </a:rPr>
              <a:t>Externí zdroje:</a:t>
            </a:r>
          </a:p>
          <a:p>
            <a:pPr marL="648000" lvl="1" indent="-342000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  <a:buClr>
                <a:srgbClr val="0F6FC6"/>
              </a:buClr>
            </a:pPr>
            <a:r>
              <a:rPr lang="cs-CZ" sz="1400" dirty="0">
                <a:solidFill>
                  <a:prstClr val="black"/>
                </a:solidFill>
                <a:latin typeface="Calibri"/>
                <a:cs typeface="Times New Roman"/>
              </a:rPr>
              <a:t>&lt;</a:t>
            </a:r>
            <a:r>
              <a:rPr lang="cs-CZ" sz="1400" dirty="0">
                <a:solidFill>
                  <a:prstClr val="black"/>
                </a:solidFill>
                <a:latin typeface="Calibri"/>
              </a:rPr>
              <a:t>http://www.dietologie.cz/dieta/</a:t>
            </a:r>
            <a:r>
              <a:rPr lang="cs-CZ" sz="1400" dirty="0" err="1">
                <a:solidFill>
                  <a:prstClr val="black"/>
                </a:solidFill>
                <a:latin typeface="Calibri"/>
              </a:rPr>
              <a:t>zakladni</a:t>
            </a:r>
            <a:r>
              <a:rPr lang="cs-CZ" sz="1400" dirty="0">
                <a:solidFill>
                  <a:prstClr val="black"/>
                </a:solidFill>
                <a:latin typeface="Calibri"/>
              </a:rPr>
              <a:t>-dieta/dieta-</a:t>
            </a:r>
            <a:r>
              <a:rPr lang="cs-CZ" sz="1400" dirty="0" err="1">
                <a:solidFill>
                  <a:prstClr val="black"/>
                </a:solidFill>
                <a:latin typeface="Calibri"/>
              </a:rPr>
              <a:t>setrici</a:t>
            </a:r>
            <a:r>
              <a:rPr lang="cs-CZ" sz="1400" dirty="0">
                <a:solidFill>
                  <a:prstClr val="black"/>
                </a:solidFill>
                <a:latin typeface="Calibri"/>
              </a:rPr>
              <a:t>/dieta-setrici-vzor-dieta-c-2.html</a:t>
            </a:r>
            <a:r>
              <a:rPr lang="cs-CZ" sz="1400" dirty="0">
                <a:solidFill>
                  <a:prstClr val="black"/>
                </a:solidFill>
                <a:latin typeface="Calibri"/>
                <a:cs typeface="Times New Roman"/>
              </a:rPr>
              <a:t>&gt;</a:t>
            </a:r>
            <a:endParaRPr lang="cs-CZ" sz="1400" dirty="0">
              <a:solidFill>
                <a:prstClr val="black"/>
              </a:solidFill>
              <a:latin typeface="Calibri"/>
            </a:endParaRPr>
          </a:p>
          <a:p>
            <a:pPr marL="648000" lvl="1" indent="-342000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  <a:buClr>
                <a:srgbClr val="0F6FC6"/>
              </a:buClr>
            </a:pPr>
            <a:r>
              <a:rPr lang="cs-CZ" sz="1400" i="1" dirty="0">
                <a:solidFill>
                  <a:prstClr val="black"/>
                </a:solidFill>
                <a:latin typeface="Calibri"/>
              </a:rPr>
              <a:t>Klinická dietologie</a:t>
            </a:r>
            <a:r>
              <a:rPr lang="cs-CZ" sz="1400" dirty="0">
                <a:solidFill>
                  <a:prstClr val="black"/>
                </a:solidFill>
                <a:latin typeface="Calibri"/>
              </a:rPr>
              <a:t>, Štěpán Svačina a kol., </a:t>
            </a:r>
            <a:r>
              <a:rPr lang="cs-CZ" sz="1400" i="1" dirty="0" err="1">
                <a:solidFill>
                  <a:prstClr val="black"/>
                </a:solidFill>
                <a:latin typeface="Calibri"/>
              </a:rPr>
              <a:t>Grada</a:t>
            </a:r>
            <a:r>
              <a:rPr lang="cs-CZ" sz="14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400" dirty="0" err="1">
                <a:solidFill>
                  <a:prstClr val="black"/>
                </a:solidFill>
                <a:latin typeface="Calibri"/>
              </a:rPr>
              <a:t>Publishing</a:t>
            </a:r>
            <a:r>
              <a:rPr lang="cs-CZ" sz="1400" dirty="0">
                <a:solidFill>
                  <a:prstClr val="black"/>
                </a:solidFill>
                <a:latin typeface="Calibri"/>
              </a:rPr>
              <a:t> a.s., 2008, ISBN 978-80-247-2256-6</a:t>
            </a:r>
          </a:p>
          <a:p>
            <a:pPr marL="648000" lvl="1" indent="-342000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  <a:buClr>
                <a:srgbClr val="0F6FC6"/>
              </a:buClr>
            </a:pPr>
            <a:r>
              <a:rPr lang="cs-CZ" sz="1400" dirty="0">
                <a:solidFill>
                  <a:prstClr val="black"/>
                </a:solidFill>
                <a:latin typeface="Calibri"/>
                <a:cs typeface="Times New Roman"/>
              </a:rPr>
              <a:t>&lt;</a:t>
            </a:r>
            <a:r>
              <a:rPr lang="cs-CZ" sz="1400" dirty="0">
                <a:solidFill>
                  <a:prstClr val="black"/>
                </a:solidFill>
                <a:latin typeface="Calibri"/>
              </a:rPr>
              <a:t>http://www.nemopisek.cz/oddeleni/spolecne/225-dieta-2-setrici</a:t>
            </a: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272</TotalTime>
  <Words>528</Words>
  <Application>Microsoft Office PowerPoint</Application>
  <PresentationFormat>Předvádění na obrazovce (4:3)</PresentationFormat>
  <Paragraphs>98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Motiv systému Office</vt:lpstr>
      <vt:lpstr>DUM - Digitální Učební Materiál </vt:lpstr>
      <vt:lpstr>DUM - Digitální Učební Materiál</vt:lpstr>
      <vt:lpstr>Dieta č.2 - ŠETŘÍCÍ</vt:lpstr>
      <vt:lpstr>Prezentace aplikace PowerPoint</vt:lpstr>
      <vt:lpstr>Prezentace aplikace PowerPoint</vt:lpstr>
      <vt:lpstr>Prezentace aplikace PowerPoint</vt:lpstr>
      <vt:lpstr>Zdroje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Petr</cp:lastModifiedBy>
  <cp:revision>58</cp:revision>
  <dcterms:created xsi:type="dcterms:W3CDTF">2013-04-09T12:40:26Z</dcterms:created>
  <dcterms:modified xsi:type="dcterms:W3CDTF">2013-10-19T16:15:02Z</dcterms:modified>
</cp:coreProperties>
</file>