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0"/>
  </p:notesMasterIdLst>
  <p:sldIdLst>
    <p:sldId id="256" r:id="rId3"/>
    <p:sldId id="257" r:id="rId4"/>
    <p:sldId id="258" r:id="rId5"/>
    <p:sldId id="259" r:id="rId6"/>
    <p:sldId id="260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32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0EBAA4-3CAC-4518-9C53-C4447CD6076D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44D292-66FE-43EE-BAB4-F0CC0E7125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797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44D292-66FE-43EE-BAB4-F0CC0E71255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488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A42880-79EF-426F-84DF-D18A49F49794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E23AE2-43A2-40CB-B422-23E0772BDF7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56F594-C3C0-47ED-A2FA-F3BBE74F94A8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2A330F-0607-4CF4-A5AF-5AFF5E17FC2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E83A99-7962-49BA-81D4-04FD3EE1E0A6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D64BC3-013C-4C98-833D-9CA44F5A509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344680-D556-45FF-8BE2-2A2397229490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966D73-5A1B-4EFF-9376-8CEC00514B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5C687C-D152-4EAD-94FD-C388D5A24DFD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9A0AE3D-303C-47D3-AC2B-C0E036F691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DBDE8DF-4AD6-47E8-B24C-D139785975CD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574628-A042-47DF-8895-2A82CE844FD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5B9394-09A4-4C4E-BF93-FCAA8D02DB38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9EA170-2286-4133-9A58-C8943973D0A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90C463-6CA6-4E06-9D4F-73FBB19D9682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9D3C7B-FF8A-4DB0-8B29-BF76A2762C8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A938F23-5B36-4F2E-9ADB-46A9CFFDE48F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6E35EFBA-C1A6-4F13-A305-79249A8CC7F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7B276BC-CBA7-482A-B01D-22A5F008127C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CDB25A-1A06-4532-842B-6292CA60A21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870A12-A1C9-4A2D-9B9C-604D307CC081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65B90A-D9F2-4526-80DD-FFF40761747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A42880-79EF-426F-84DF-D18A49F49794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E23AE2-43A2-40CB-B422-23E0772BDF7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1595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56F594-C3C0-47ED-A2FA-F3BBE74F94A8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2A330F-0607-4CF4-A5AF-5AFF5E17FC2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8128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E83A99-7962-49BA-81D4-04FD3EE1E0A6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D64BC3-013C-4C98-833D-9CA44F5A509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9622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344680-D556-45FF-8BE2-2A2397229490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966D73-5A1B-4EFF-9376-8CEC00514B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6793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5C687C-D152-4EAD-94FD-C388D5A24DFD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9A0AE3D-303C-47D3-AC2B-C0E036F691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2640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DBDE8DF-4AD6-47E8-B24C-D139785975CD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574628-A042-47DF-8895-2A82CE844FD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1302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5B9394-09A4-4C4E-BF93-FCAA8D02DB38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9EA170-2286-4133-9A58-C8943973D0A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6880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90C463-6CA6-4E06-9D4F-73FBB19D9682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9D3C7B-FF8A-4DB0-8B29-BF76A2762C8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2899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A938F23-5B36-4F2E-9ADB-46A9CFFDE48F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35EFBA-C1A6-4F13-A305-79249A8CC7F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223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7B276BC-CBA7-482A-B01D-22A5F008127C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CDB25A-1A06-4532-842B-6292CA60A21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9251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870A12-A1C9-4A2D-9B9C-604D307CC081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65B90A-D9F2-4526-80DD-FFF40761747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359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4CCBB1E9-3E81-4B9A-A591-EB0FE4FF6DDD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D8B05893-D806-4661-BC81-CEF1335F65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CCBB1E9-3E81-4B9A-A591-EB0FE4FF6DDD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8B05893-D806-4661-BC81-CEF1335F65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158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0" y="4929188"/>
            <a:ext cx="6086475" cy="15573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714375" y="642938"/>
            <a:ext cx="7772400" cy="1470025"/>
          </a:xfrm>
        </p:spPr>
        <p:txBody>
          <a:bodyPr>
            <a:normAutofit/>
          </a:bodyPr>
          <a:lstStyle/>
          <a:p>
            <a:pPr eaLnBrk="1" hangingPunct="1"/>
            <a:r>
              <a:rPr lang="cs-CZ" b="1" smtClean="0"/>
              <a:t>DUM - Digitální Učební Materiál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25" y="2571750"/>
            <a:ext cx="7215188" cy="40005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6" name="Obrázek 3" descr="C:\Users\Maruška\Desktop\logo_barevn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13" y="1785938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ovéPole 5"/>
          <p:cNvSpPr txBox="1">
            <a:spLocks noChangeArrowheads="1"/>
          </p:cNvSpPr>
          <p:nvPr/>
        </p:nvSpPr>
        <p:spPr bwMode="auto">
          <a:xfrm>
            <a:off x="1214438" y="2786063"/>
            <a:ext cx="68580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>
                <a:latin typeface="Calibri" pitchFamily="34" charset="0"/>
              </a:rPr>
              <a:t>Registrační číslo: </a:t>
            </a:r>
            <a:r>
              <a:rPr lang="cs-CZ" sz="2000" dirty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Šablona:</a:t>
            </a:r>
            <a:r>
              <a:rPr lang="cs-CZ" dirty="0">
                <a:latin typeface="Calibri" pitchFamily="34" charset="0"/>
              </a:rPr>
              <a:t> III/2                                                         </a:t>
            </a:r>
            <a:r>
              <a:rPr lang="cs-CZ" b="1" dirty="0">
                <a:latin typeface="Calibri" pitchFamily="34" charset="0"/>
              </a:rPr>
              <a:t>Sada</a:t>
            </a:r>
            <a:r>
              <a:rPr lang="cs-CZ" b="1" dirty="0" smtClean="0">
                <a:latin typeface="Calibri" pitchFamily="34" charset="0"/>
              </a:rPr>
              <a:t>: A3_49</a:t>
            </a:r>
            <a:endParaRPr lang="cs-CZ" b="1" dirty="0">
              <a:latin typeface="Calibri" pitchFamily="34" charset="0"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Datum ověření ve výuce:  </a:t>
            </a:r>
            <a:r>
              <a:rPr lang="cs-CZ" b="1" dirty="0" smtClean="0">
                <a:latin typeface="Calibri" pitchFamily="34" charset="0"/>
              </a:rPr>
              <a:t>15. 10. </a:t>
            </a:r>
            <a:r>
              <a:rPr lang="cs-CZ" b="1" smtClean="0">
                <a:latin typeface="Calibri" pitchFamily="34" charset="0"/>
              </a:rPr>
              <a:t>2013             </a:t>
            </a:r>
            <a:r>
              <a:rPr lang="cs-CZ" b="1" dirty="0" smtClean="0">
                <a:latin typeface="Calibri" pitchFamily="34" charset="0"/>
              </a:rPr>
              <a:t>Třída:  3 PČ </a:t>
            </a:r>
            <a:endParaRPr lang="cs-CZ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b="1" smtClean="0"/>
              <a:t>DUM - Digitální Učební Materiál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Tematická oblast: Pečovatelské služby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Předmět: Odborný výcvik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Ročník: 3.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Klíčová slova: Dieta racionální, vhodné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                         a nevhodné potraviny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Jméno autora (vč. titulu): Ivana Marková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8229600" cy="1143000"/>
          </a:xfrm>
        </p:spPr>
        <p:txBody>
          <a:bodyPr/>
          <a:lstStyle/>
          <a:p>
            <a:pPr eaLnBrk="1" hangingPunct="1"/>
            <a:r>
              <a:rPr lang="cs-CZ" b="1" dirty="0" smtClean="0"/>
              <a:t>Dieta č.3 - RACIONÁLNÍ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159288"/>
          </a:xfrm>
        </p:spPr>
        <p:txBody>
          <a:bodyPr/>
          <a:lstStyle/>
          <a:p>
            <a:pPr eaLnBrk="1" hangingPunct="1"/>
            <a:r>
              <a:rPr lang="cs-CZ" sz="2800" dirty="0" smtClean="0">
                <a:latin typeface="+mj-lt"/>
              </a:rPr>
              <a:t>dieta bez omezení</a:t>
            </a:r>
          </a:p>
          <a:p>
            <a:pPr eaLnBrk="1" hangingPunct="1"/>
            <a:r>
              <a:rPr lang="cs-CZ" sz="2800" dirty="0" smtClean="0">
                <a:latin typeface="+mj-lt"/>
              </a:rPr>
              <a:t>je vhodnou prevencí proti nejrůznějším civilizačním chorobám, jako je vysoký krevní tlak nebo cukrovka</a:t>
            </a:r>
          </a:p>
          <a:p>
            <a:pPr eaLnBrk="1" hangingPunct="1"/>
            <a:r>
              <a:rPr lang="cs-CZ" sz="2800" dirty="0" smtClean="0">
                <a:latin typeface="+mj-lt"/>
              </a:rPr>
              <a:t>je vhodná pro pacienty                                                                s různými druhy onemocnění,                                        při kterých není léčen                                              zažívací trakt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573016"/>
            <a:ext cx="2951609" cy="29516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496944" cy="5544616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400" u="sng" dirty="0" smtClean="0">
                <a:latin typeface="+mj-lt"/>
              </a:rPr>
              <a:t>nevhodné potraviny</a:t>
            </a:r>
          </a:p>
          <a:p>
            <a:pPr lvl="1" eaLnBrk="1" hangingPunct="1"/>
            <a:r>
              <a:rPr lang="cs-CZ" dirty="0" smtClean="0">
                <a:latin typeface="+mj-lt"/>
              </a:rPr>
              <a:t>tučné a s vysokým obsahem cukru, moučníky, alkohol</a:t>
            </a:r>
          </a:p>
          <a:p>
            <a:pPr eaLnBrk="1" hangingPunct="1"/>
            <a:r>
              <a:rPr lang="cs-CZ" sz="2400" u="sng" dirty="0" smtClean="0">
                <a:latin typeface="+mj-lt"/>
              </a:rPr>
              <a:t>vhodné potraviny                      </a:t>
            </a:r>
          </a:p>
          <a:p>
            <a:pPr lvl="1" eaLnBrk="1" hangingPunct="1"/>
            <a:r>
              <a:rPr lang="cs-CZ" b="1" dirty="0" smtClean="0">
                <a:latin typeface="+mj-lt"/>
              </a:rPr>
              <a:t>maso </a:t>
            </a:r>
          </a:p>
          <a:p>
            <a:pPr lvl="2" eaLnBrk="1" hangingPunct="1"/>
            <a:r>
              <a:rPr lang="cs-CZ" sz="2400" dirty="0" smtClean="0">
                <a:latin typeface="+mj-lt"/>
              </a:rPr>
              <a:t>vhodné zařazovat netučné - ryby, kuře,  králík, hovězí zadní, vepřová kýta, telecí, drůbeží šunka</a:t>
            </a:r>
          </a:p>
          <a:p>
            <a:pPr lvl="1" eaLnBrk="1" hangingPunct="1"/>
            <a:r>
              <a:rPr lang="cs-CZ" b="1" dirty="0" smtClean="0">
                <a:latin typeface="+mj-lt"/>
              </a:rPr>
              <a:t>mléko a mléčné výrobky</a:t>
            </a:r>
            <a:r>
              <a:rPr lang="cs-CZ" dirty="0" smtClean="0">
                <a:latin typeface="+mj-lt"/>
              </a:rPr>
              <a:t> </a:t>
            </a:r>
          </a:p>
          <a:p>
            <a:pPr lvl="2" eaLnBrk="1" hangingPunct="1"/>
            <a:r>
              <a:rPr lang="cs-CZ" sz="2400" dirty="0" smtClean="0">
                <a:latin typeface="+mj-lt"/>
              </a:rPr>
              <a:t>mléko nízkotučné,  jogurty,  zakysané mléčné výrobky - kefír,  podmáslí; tvaroh, sýry do 30% tuku  v sušině, tvarohové a krémové sýry, tvrdé sýry </a:t>
            </a:r>
          </a:p>
          <a:p>
            <a:pPr lvl="2" eaLnBrk="1" hangingPunct="1"/>
            <a:endParaRPr lang="cs-CZ" sz="2000" dirty="0" smtClean="0">
              <a:latin typeface="+mj-lt"/>
            </a:endParaRPr>
          </a:p>
          <a:p>
            <a:pPr lvl="2" eaLnBrk="1" hangingPunct="1"/>
            <a:endParaRPr lang="cs-CZ" sz="2000" u="sng" dirty="0" smtClean="0">
              <a:latin typeface="+mj-lt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5910" y="620688"/>
            <a:ext cx="1080120" cy="10801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90" b="16560"/>
          <a:stretch/>
        </p:blipFill>
        <p:spPr>
          <a:xfrm>
            <a:off x="6267738" y="5157192"/>
            <a:ext cx="2088232" cy="13959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08143" cy="5688483"/>
          </a:xfrm>
        </p:spPr>
        <p:txBody>
          <a:bodyPr>
            <a:noAutofit/>
          </a:bodyPr>
          <a:lstStyle/>
          <a:p>
            <a:pPr lvl="1">
              <a:buClr>
                <a:srgbClr val="0F6FC6"/>
              </a:buClr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tuky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 </a:t>
            </a:r>
          </a:p>
          <a:p>
            <a:pPr lvl="2">
              <a:buClr>
                <a:srgbClr val="009DD9"/>
              </a:buClr>
            </a:pPr>
            <a:r>
              <a:rPr lang="cs-CZ" sz="2400" dirty="0">
                <a:solidFill>
                  <a:prstClr val="black"/>
                </a:solidFill>
                <a:latin typeface="Calibri"/>
              </a:rPr>
              <a:t>pouze 10 g volného tuku na den - rostlinné oleje </a:t>
            </a: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s obsahem </a:t>
            </a:r>
            <a:r>
              <a:rPr lang="cs-CZ" sz="2400" dirty="0">
                <a:solidFill>
                  <a:prstClr val="black"/>
                </a:solidFill>
                <a:latin typeface="Calibri"/>
              </a:rPr>
              <a:t>nenasycených mastných </a:t>
            </a: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kyselin </a:t>
            </a:r>
            <a:endParaRPr lang="cs-CZ" sz="2400" dirty="0" smtClean="0">
              <a:solidFill>
                <a:prstClr val="black"/>
              </a:solidFill>
              <a:latin typeface="Calibri"/>
            </a:endParaRPr>
          </a:p>
          <a:p>
            <a:pPr lvl="1">
              <a:buClr>
                <a:srgbClr val="0F6FC6"/>
              </a:buClr>
            </a:pPr>
            <a:r>
              <a:rPr lang="cs-CZ" b="1" dirty="0" smtClean="0">
                <a:solidFill>
                  <a:prstClr val="black"/>
                </a:solidFill>
                <a:latin typeface="Calibri"/>
              </a:rPr>
              <a:t>vejce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 </a:t>
            </a:r>
            <a:endParaRPr lang="cs-CZ" dirty="0">
              <a:solidFill>
                <a:prstClr val="black"/>
              </a:solidFill>
              <a:latin typeface="Calibri"/>
            </a:endParaRPr>
          </a:p>
          <a:p>
            <a:pPr lvl="2">
              <a:buClr>
                <a:srgbClr val="009DD9"/>
              </a:buClr>
            </a:pP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spíše </a:t>
            </a:r>
            <a:r>
              <a:rPr lang="cs-CZ" sz="2400" dirty="0">
                <a:solidFill>
                  <a:prstClr val="black"/>
                </a:solidFill>
                <a:latin typeface="Calibri"/>
              </a:rPr>
              <a:t>používáme na přípravu pokrmů, </a:t>
            </a: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bílky </a:t>
            </a:r>
          </a:p>
          <a:p>
            <a:pPr marL="667512" lvl="2" indent="0">
              <a:buClr>
                <a:srgbClr val="009DD9"/>
              </a:buClr>
              <a:buNone/>
            </a:pP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	můžeme neomezeně i jako samostatný pokrm</a:t>
            </a:r>
          </a:p>
          <a:p>
            <a:pPr lvl="1" eaLnBrk="1" hangingPunct="1"/>
            <a:r>
              <a:rPr lang="cs-CZ" b="1" dirty="0" smtClean="0">
                <a:latin typeface="+mj-lt"/>
              </a:rPr>
              <a:t>obiloviny </a:t>
            </a:r>
            <a:r>
              <a:rPr lang="cs-CZ" b="1" dirty="0" smtClean="0">
                <a:latin typeface="+mj-lt"/>
              </a:rPr>
              <a:t>a moučné výrobky</a:t>
            </a:r>
            <a:r>
              <a:rPr lang="cs-CZ" dirty="0" smtClean="0">
                <a:latin typeface="+mj-lt"/>
              </a:rPr>
              <a:t> </a:t>
            </a:r>
          </a:p>
          <a:p>
            <a:pPr lvl="2" eaLnBrk="1" hangingPunct="1"/>
            <a:r>
              <a:rPr lang="cs-CZ" sz="2400" dirty="0" smtClean="0">
                <a:latin typeface="+mj-lt"/>
              </a:rPr>
              <a:t>mouka, ovesné vločky, kroupy, </a:t>
            </a: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                                 těstoviny</a:t>
            </a:r>
          </a:p>
          <a:p>
            <a:pPr lvl="1" eaLnBrk="1" hangingPunct="1"/>
            <a:r>
              <a:rPr lang="cs-CZ" b="1" dirty="0" smtClean="0">
                <a:latin typeface="+mj-lt"/>
              </a:rPr>
              <a:t>pečivo</a:t>
            </a:r>
            <a:r>
              <a:rPr lang="cs-CZ" dirty="0" smtClean="0">
                <a:latin typeface="+mj-lt"/>
              </a:rPr>
              <a:t> </a:t>
            </a:r>
            <a:endParaRPr lang="cs-CZ" dirty="0" smtClean="0">
              <a:latin typeface="+mj-lt"/>
            </a:endParaRPr>
          </a:p>
          <a:p>
            <a:pPr lvl="2" eaLnBrk="1" hangingPunct="1"/>
            <a:r>
              <a:rPr lang="cs-CZ" sz="2400" dirty="0" smtClean="0">
                <a:latin typeface="+mj-lt"/>
              </a:rPr>
              <a:t>vhodné je celozrnné, tmavé pečivo s </a:t>
            </a:r>
            <a:r>
              <a:rPr lang="cs-CZ" sz="2400" dirty="0" err="1" smtClean="0">
                <a:latin typeface="+mj-lt"/>
              </a:rPr>
              <a:t>posýpkou</a:t>
            </a:r>
            <a:r>
              <a:rPr lang="cs-CZ" sz="2400" dirty="0" smtClean="0">
                <a:latin typeface="+mj-lt"/>
              </a:rPr>
              <a:t> na povrchu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7948" y="3501008"/>
            <a:ext cx="2027379" cy="135581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3005" y="3655842"/>
            <a:ext cx="1598633" cy="16561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81336"/>
            <a:ext cx="8424936" cy="5976664"/>
          </a:xfrm>
        </p:spPr>
        <p:txBody>
          <a:bodyPr>
            <a:normAutofit/>
          </a:bodyPr>
          <a:lstStyle/>
          <a:p>
            <a:pPr lvl="1"/>
            <a:endParaRPr lang="cs-CZ" b="1" dirty="0" smtClean="0">
              <a:latin typeface="+mj-lt"/>
            </a:endParaRPr>
          </a:p>
          <a:p>
            <a:pPr lvl="1"/>
            <a:r>
              <a:rPr lang="cs-CZ" b="1" dirty="0" smtClean="0">
                <a:latin typeface="+mj-lt"/>
              </a:rPr>
              <a:t>ovoce </a:t>
            </a:r>
            <a:endParaRPr lang="cs-CZ" dirty="0">
              <a:latin typeface="+mj-lt"/>
            </a:endParaRPr>
          </a:p>
          <a:p>
            <a:pPr lvl="2"/>
            <a:r>
              <a:rPr lang="cs-CZ" sz="2400" dirty="0">
                <a:latin typeface="+mj-lt"/>
              </a:rPr>
              <a:t>tvoří základ, vybíráme především to ovoce, </a:t>
            </a:r>
            <a:r>
              <a:rPr lang="cs-CZ" sz="2400" dirty="0" smtClean="0">
                <a:latin typeface="+mj-lt"/>
              </a:rPr>
              <a:t>                     které obsahuje </a:t>
            </a:r>
            <a:r>
              <a:rPr lang="cs-CZ" sz="2400" dirty="0">
                <a:latin typeface="+mj-lt"/>
              </a:rPr>
              <a:t>menší množství cukrů -  </a:t>
            </a:r>
            <a:endParaRPr lang="cs-CZ" sz="2400" dirty="0" smtClean="0">
              <a:latin typeface="+mj-lt"/>
            </a:endParaRPr>
          </a:p>
          <a:p>
            <a:pPr marL="667512" lvl="2" indent="0">
              <a:buNone/>
            </a:pPr>
            <a:r>
              <a:rPr lang="cs-CZ" sz="2400" dirty="0">
                <a:latin typeface="+mj-lt"/>
              </a:rPr>
              <a:t>	</a:t>
            </a:r>
            <a:r>
              <a:rPr lang="cs-CZ" sz="2400" dirty="0" smtClean="0">
                <a:latin typeface="+mj-lt"/>
              </a:rPr>
              <a:t>jablka</a:t>
            </a:r>
            <a:r>
              <a:rPr lang="cs-CZ" sz="2400" dirty="0">
                <a:latin typeface="+mj-lt"/>
              </a:rPr>
              <a:t>, </a:t>
            </a:r>
            <a:r>
              <a:rPr lang="cs-CZ" sz="2400" dirty="0" smtClean="0">
                <a:latin typeface="+mj-lt"/>
              </a:rPr>
              <a:t>meruňky, broskve, pomeranč</a:t>
            </a:r>
          </a:p>
          <a:p>
            <a:pPr marL="667512" lvl="2" indent="0">
              <a:buNone/>
            </a:pPr>
            <a:endParaRPr lang="cs-CZ" sz="800" dirty="0" smtClean="0">
              <a:latin typeface="+mj-lt"/>
            </a:endParaRPr>
          </a:p>
          <a:p>
            <a:pPr lvl="1">
              <a:buClr>
                <a:srgbClr val="0F6FC6"/>
              </a:buClr>
            </a:pPr>
            <a:r>
              <a:rPr lang="cs-CZ" b="1" dirty="0" smtClean="0">
                <a:solidFill>
                  <a:prstClr val="black"/>
                </a:solidFill>
                <a:latin typeface="Calibri"/>
              </a:rPr>
              <a:t>zelenina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  </a:t>
            </a:r>
            <a:endParaRPr lang="cs-CZ" dirty="0">
              <a:solidFill>
                <a:prstClr val="black"/>
              </a:solidFill>
              <a:latin typeface="Calibri"/>
            </a:endParaRPr>
          </a:p>
          <a:p>
            <a:pPr lvl="2">
              <a:buClr>
                <a:srgbClr val="009DD9"/>
              </a:buClr>
            </a:pPr>
            <a:r>
              <a:rPr lang="cs-CZ" sz="2400" dirty="0">
                <a:solidFill>
                  <a:prstClr val="black"/>
                </a:solidFill>
                <a:latin typeface="Calibri"/>
              </a:rPr>
              <a:t>používáme skoro všechny druhy zeleniny,  může být čerstvá, sušená, </a:t>
            </a: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mražená</a:t>
            </a:r>
          </a:p>
          <a:p>
            <a:pPr marL="667512" lvl="2" indent="0">
              <a:buClr>
                <a:srgbClr val="009DD9"/>
              </a:buClr>
              <a:buNone/>
            </a:pPr>
            <a:endParaRPr lang="cs-CZ" sz="800" u="sng" dirty="0"/>
          </a:p>
          <a:p>
            <a:pPr lvl="1"/>
            <a:r>
              <a:rPr lang="cs-CZ" b="1" dirty="0">
                <a:latin typeface="+mj-lt"/>
              </a:rPr>
              <a:t>koření</a:t>
            </a:r>
            <a:r>
              <a:rPr lang="cs-CZ" dirty="0">
                <a:latin typeface="+mj-lt"/>
              </a:rPr>
              <a:t> </a:t>
            </a:r>
          </a:p>
          <a:p>
            <a:pPr lvl="2"/>
            <a:r>
              <a:rPr lang="cs-CZ" sz="2400" dirty="0">
                <a:latin typeface="+mj-lt"/>
              </a:rPr>
              <a:t>mírně kořeníme a solíme, </a:t>
            </a:r>
            <a:endParaRPr lang="cs-CZ" sz="2400" dirty="0" smtClean="0">
              <a:latin typeface="+mj-lt"/>
            </a:endParaRPr>
          </a:p>
          <a:p>
            <a:pPr marL="667512" lvl="2" indent="0">
              <a:buNone/>
            </a:pPr>
            <a:r>
              <a:rPr lang="cs-CZ" sz="2400" dirty="0">
                <a:latin typeface="+mj-lt"/>
              </a:rPr>
              <a:t>	</a:t>
            </a:r>
            <a:r>
              <a:rPr lang="cs-CZ" sz="2400" dirty="0" smtClean="0">
                <a:latin typeface="+mj-lt"/>
              </a:rPr>
              <a:t>pokrmy ne příliš </a:t>
            </a:r>
            <a:r>
              <a:rPr lang="cs-CZ" sz="2400" dirty="0">
                <a:latin typeface="+mj-lt"/>
              </a:rPr>
              <a:t>pikantní</a:t>
            </a:r>
          </a:p>
          <a:p>
            <a:endParaRPr lang="cs-CZ" sz="2400" dirty="0">
              <a:latin typeface="+mj-lt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007019"/>
            <a:ext cx="1444927" cy="21673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4274942"/>
            <a:ext cx="2753883" cy="2065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167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Zdroje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eaLnBrk="1" hangingPunct="1">
              <a:lnSpc>
                <a:spcPct val="80000"/>
              </a:lnSpc>
              <a:spcAft>
                <a:spcPts val="600"/>
              </a:spcAft>
            </a:pPr>
            <a:r>
              <a:rPr lang="cs-CZ" b="1" u="sng" dirty="0" smtClean="0">
                <a:latin typeface="+mj-lt"/>
              </a:rPr>
              <a:t>Obrázky:</a:t>
            </a: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2000" b="1" dirty="0" smtClean="0">
                <a:latin typeface="+mj-lt"/>
              </a:rPr>
              <a:t>1) KLIPART </a:t>
            </a:r>
            <a:r>
              <a:rPr lang="cs-CZ" sz="2000" b="1" dirty="0">
                <a:latin typeface="+mj-lt"/>
              </a:rPr>
              <a:t>– nástroj Microsoft Windows 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[on-line], dostupný </a:t>
            </a:r>
            <a:r>
              <a:rPr lang="cs-CZ" sz="2000" dirty="0" smtClean="0">
                <a:latin typeface="+mj-lt"/>
                <a:cs typeface="Arial" panose="020B0604020202020204" pitchFamily="34" charset="0"/>
              </a:rPr>
              <a:t>na</a:t>
            </a:r>
            <a:r>
              <a:rPr lang="cs-CZ" sz="2000" b="1" dirty="0">
                <a:latin typeface="+mj-lt"/>
              </a:rPr>
              <a:t> </a:t>
            </a:r>
            <a:r>
              <a:rPr lang="cs-CZ" sz="2000" b="1" dirty="0" smtClean="0">
                <a:latin typeface="+mj-lt"/>
                <a:cs typeface="Times New Roman"/>
              </a:rPr>
              <a:t>&lt;http</a:t>
            </a:r>
            <a:r>
              <a:rPr lang="cs-CZ" sz="2000" b="1" dirty="0">
                <a:latin typeface="+mj-lt"/>
                <a:cs typeface="Times New Roman"/>
              </a:rPr>
              <a:t>://</a:t>
            </a:r>
            <a:r>
              <a:rPr lang="cs-CZ" sz="2000" b="1" dirty="0" smtClean="0">
                <a:latin typeface="+mj-lt"/>
                <a:cs typeface="Times New Roman"/>
              </a:rPr>
              <a:t>office.microsoft.com/</a:t>
            </a:r>
            <a:r>
              <a:rPr lang="cs-CZ" sz="2000" b="1" dirty="0" err="1" smtClean="0">
                <a:latin typeface="+mj-lt"/>
                <a:cs typeface="Times New Roman"/>
              </a:rPr>
              <a:t>cs-cz</a:t>
            </a:r>
            <a:r>
              <a:rPr lang="cs-CZ" sz="2000" b="1" dirty="0" smtClean="0">
                <a:latin typeface="+mj-lt"/>
                <a:cs typeface="Times New Roman"/>
              </a:rPr>
              <a:t>/</a:t>
            </a:r>
            <a:r>
              <a:rPr lang="cs-CZ" sz="2000" b="1" dirty="0" err="1" smtClean="0">
                <a:latin typeface="+mj-lt"/>
                <a:cs typeface="Times New Roman"/>
              </a:rPr>
              <a:t>images</a:t>
            </a:r>
            <a:r>
              <a:rPr lang="cs-CZ" sz="2000" b="1" dirty="0" smtClean="0">
                <a:latin typeface="+mj-lt"/>
                <a:cs typeface="Times New Roman"/>
              </a:rPr>
              <a:t>/</a:t>
            </a:r>
            <a:r>
              <a:rPr lang="cs-CZ" sz="2000" b="1" dirty="0" err="1" smtClean="0">
                <a:latin typeface="+mj-lt"/>
                <a:cs typeface="Times New Roman"/>
              </a:rPr>
              <a:t>results.aspx?qu</a:t>
            </a:r>
            <a:r>
              <a:rPr lang="cs-CZ" sz="2000" b="1" dirty="0" smtClean="0">
                <a:latin typeface="+mj-lt"/>
                <a:cs typeface="Times New Roman"/>
              </a:rPr>
              <a:t>=zdrav%C3%A9+j%C3%ADdlo&amp;ex=1#ai:MP900448497&gt; </a:t>
            </a:r>
            <a:r>
              <a:rPr lang="cs-CZ" sz="2000" dirty="0" smtClean="0">
                <a:latin typeface="+mj-lt"/>
                <a:cs typeface="Arial" panose="020B0604020202020204" pitchFamily="34" charset="0"/>
              </a:rPr>
              <a:t>[cit.2013-9-25].</a:t>
            </a:r>
            <a:endParaRPr lang="cs-CZ" sz="2000" b="1" dirty="0" smtClean="0">
              <a:latin typeface="+mj-lt"/>
            </a:endParaRP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2000" b="1" dirty="0" smtClean="0">
                <a:latin typeface="+mj-lt"/>
              </a:rPr>
              <a:t>2) KLIPART </a:t>
            </a:r>
            <a:r>
              <a:rPr lang="cs-CZ" sz="2000" b="1" dirty="0">
                <a:latin typeface="+mj-lt"/>
              </a:rPr>
              <a:t>– nástroj Microsoft Windows 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[on-line], dostupný </a:t>
            </a:r>
            <a:r>
              <a:rPr lang="cs-CZ" sz="2000" dirty="0" smtClean="0">
                <a:latin typeface="+mj-lt"/>
                <a:cs typeface="Arial" panose="020B0604020202020204" pitchFamily="34" charset="0"/>
              </a:rPr>
              <a:t>na</a:t>
            </a:r>
            <a:r>
              <a:rPr lang="cs-CZ" sz="2000" b="1" dirty="0" smtClean="0">
                <a:latin typeface="+mj-lt"/>
              </a:rPr>
              <a:t> </a:t>
            </a:r>
            <a:r>
              <a:rPr lang="cs-CZ" sz="2000" b="1" dirty="0" smtClean="0">
                <a:latin typeface="+mj-lt"/>
                <a:cs typeface="Times New Roman"/>
              </a:rPr>
              <a:t>&lt;</a:t>
            </a:r>
            <a:r>
              <a:rPr lang="cs-CZ" sz="2000" b="1" dirty="0" smtClean="0">
                <a:latin typeface="+mj-lt"/>
              </a:rPr>
              <a:t>http</a:t>
            </a:r>
            <a:r>
              <a:rPr lang="cs-CZ" sz="2000" b="1" dirty="0">
                <a:latin typeface="+mj-lt"/>
              </a:rPr>
              <a:t>://</a:t>
            </a:r>
            <a:r>
              <a:rPr lang="cs-CZ" sz="2000" b="1" dirty="0" smtClean="0">
                <a:latin typeface="+mj-lt"/>
              </a:rPr>
              <a:t>office.microsoft.com/</a:t>
            </a:r>
            <a:r>
              <a:rPr lang="cs-CZ" sz="2000" b="1" dirty="0" err="1" smtClean="0">
                <a:latin typeface="+mj-lt"/>
              </a:rPr>
              <a:t>cs-cz</a:t>
            </a:r>
            <a:r>
              <a:rPr lang="cs-CZ" sz="2000" b="1" dirty="0" smtClean="0">
                <a:latin typeface="+mj-lt"/>
              </a:rPr>
              <a:t>/</a:t>
            </a:r>
            <a:r>
              <a:rPr lang="cs-CZ" sz="2000" b="1" dirty="0" err="1" smtClean="0">
                <a:latin typeface="+mj-lt"/>
              </a:rPr>
              <a:t>images</a:t>
            </a:r>
            <a:r>
              <a:rPr lang="cs-CZ" sz="2000" b="1" dirty="0" smtClean="0">
                <a:latin typeface="+mj-lt"/>
              </a:rPr>
              <a:t>/</a:t>
            </a:r>
            <a:r>
              <a:rPr lang="cs-CZ" sz="2000" b="1" dirty="0" err="1" smtClean="0">
                <a:latin typeface="+mj-lt"/>
              </a:rPr>
              <a:t>results.aspx?qu</a:t>
            </a:r>
            <a:r>
              <a:rPr lang="cs-CZ" sz="2000" b="1" dirty="0" smtClean="0">
                <a:latin typeface="+mj-lt"/>
              </a:rPr>
              <a:t>=mou%C4%8Dn%C3%ADk&amp;ex=1#ai:MC900404667</a:t>
            </a:r>
            <a:r>
              <a:rPr lang="cs-CZ" sz="2000" b="1" dirty="0" smtClean="0">
                <a:latin typeface="+mj-lt"/>
                <a:cs typeface="Times New Roman"/>
              </a:rPr>
              <a:t>&gt;</a:t>
            </a:r>
            <a:r>
              <a:rPr lang="cs-CZ" sz="2000" b="1" dirty="0" smtClean="0">
                <a:latin typeface="+mj-lt"/>
              </a:rPr>
              <a:t> </a:t>
            </a:r>
            <a:r>
              <a:rPr lang="cs-CZ" sz="2000" dirty="0" smtClean="0">
                <a:latin typeface="+mj-lt"/>
                <a:cs typeface="Arial" panose="020B0604020202020204" pitchFamily="34" charset="0"/>
              </a:rPr>
              <a:t>[cit.2013-9-25].</a:t>
            </a:r>
            <a:endParaRPr lang="cs-CZ" sz="2000" b="1" dirty="0" smtClean="0">
              <a:latin typeface="+mj-lt"/>
            </a:endParaRP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2000" b="1" dirty="0" smtClean="0">
                <a:latin typeface="+mj-lt"/>
              </a:rPr>
              <a:t>3) KLIPART – nástroj Microsoft Windows </a:t>
            </a:r>
            <a:r>
              <a:rPr lang="cs-CZ" sz="2000" dirty="0" smtClean="0">
                <a:latin typeface="+mj-lt"/>
                <a:cs typeface="Arial" panose="020B0604020202020204" pitchFamily="34" charset="0"/>
              </a:rPr>
              <a:t>[on-line], dostupný na</a:t>
            </a:r>
            <a:r>
              <a:rPr lang="cs-CZ" sz="2000" b="1" dirty="0" smtClean="0">
                <a:latin typeface="+mj-lt"/>
              </a:rPr>
              <a:t> </a:t>
            </a:r>
            <a:r>
              <a:rPr lang="cs-CZ" sz="2000" b="1" dirty="0" smtClean="0">
                <a:latin typeface="+mj-lt"/>
                <a:cs typeface="Times New Roman"/>
              </a:rPr>
              <a:t>&lt;</a:t>
            </a:r>
            <a:r>
              <a:rPr lang="cs-CZ" sz="2000" b="1" dirty="0" smtClean="0">
                <a:latin typeface="+mj-lt"/>
              </a:rPr>
              <a:t>http://office.microsoft.com/</a:t>
            </a:r>
            <a:r>
              <a:rPr lang="cs-CZ" sz="2000" b="1" dirty="0" err="1" smtClean="0">
                <a:latin typeface="+mj-lt"/>
              </a:rPr>
              <a:t>cs-cz</a:t>
            </a:r>
            <a:r>
              <a:rPr lang="cs-CZ" sz="2000" b="1" dirty="0" smtClean="0">
                <a:latin typeface="+mj-lt"/>
              </a:rPr>
              <a:t>/</a:t>
            </a:r>
            <a:r>
              <a:rPr lang="cs-CZ" sz="2000" b="1" dirty="0" err="1" smtClean="0">
                <a:latin typeface="+mj-lt"/>
              </a:rPr>
              <a:t>images</a:t>
            </a:r>
            <a:r>
              <a:rPr lang="cs-CZ" sz="2000" b="1" dirty="0" smtClean="0">
                <a:latin typeface="+mj-lt"/>
              </a:rPr>
              <a:t>/</a:t>
            </a:r>
            <a:r>
              <a:rPr lang="cs-CZ" sz="2000" b="1" dirty="0" err="1" smtClean="0">
                <a:latin typeface="+mj-lt"/>
              </a:rPr>
              <a:t>results.aspx?qu</a:t>
            </a:r>
            <a:r>
              <a:rPr lang="cs-CZ" sz="2000" b="1" dirty="0" smtClean="0">
                <a:latin typeface="+mj-lt"/>
              </a:rPr>
              <a:t>=ml%C3%A9ko&amp;ex=1#ai:MP900177957</a:t>
            </a:r>
            <a:r>
              <a:rPr lang="cs-CZ" sz="2000" b="1" dirty="0" smtClean="0">
                <a:latin typeface="+mj-lt"/>
                <a:cs typeface="Times New Roman"/>
              </a:rPr>
              <a:t>&gt;</a:t>
            </a:r>
            <a:r>
              <a:rPr lang="cs-CZ" sz="2000" b="1" dirty="0" smtClean="0">
                <a:latin typeface="+mj-lt"/>
              </a:rPr>
              <a:t> </a:t>
            </a:r>
            <a:r>
              <a:rPr lang="cs-CZ" sz="2000" dirty="0" smtClean="0">
                <a:latin typeface="+mj-lt"/>
                <a:cs typeface="Arial" panose="020B0604020202020204" pitchFamily="34" charset="0"/>
              </a:rPr>
              <a:t>[cit.2013-9-25].</a:t>
            </a:r>
            <a:endParaRPr lang="cs-CZ" sz="2000" b="1" dirty="0" smtClean="0">
              <a:latin typeface="+mj-lt"/>
            </a:endParaRP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2000" b="1" dirty="0" smtClean="0">
                <a:latin typeface="+mj-lt"/>
              </a:rPr>
              <a:t>4) CHIESA, </a:t>
            </a:r>
            <a:r>
              <a:rPr lang="cs-CZ" sz="2000" b="1" dirty="0" err="1" smtClean="0">
                <a:latin typeface="+mj-lt"/>
              </a:rPr>
              <a:t>Luigi</a:t>
            </a:r>
            <a:r>
              <a:rPr lang="cs-CZ" sz="2000" dirty="0" smtClean="0">
                <a:latin typeface="+mj-lt"/>
              </a:rPr>
              <a:t>. Commons.wikimedia.org</a:t>
            </a:r>
            <a:r>
              <a:rPr lang="cs-CZ" sz="2000" dirty="0">
                <a:latin typeface="+mj-lt"/>
              </a:rPr>
              <a:t>: </a:t>
            </a:r>
            <a:r>
              <a:rPr lang="cs-CZ" sz="2000" dirty="0" smtClean="0">
                <a:latin typeface="+mj-lt"/>
              </a:rPr>
              <a:t> </a:t>
            </a:r>
            <a:r>
              <a:rPr lang="cs-CZ" sz="2000" b="1" dirty="0" err="1">
                <a:latin typeface="+mj-lt"/>
              </a:rPr>
              <a:t>Fusilli</a:t>
            </a:r>
            <a:r>
              <a:rPr lang="cs-CZ" sz="2000" b="1" dirty="0">
                <a:latin typeface="+mj-lt"/>
              </a:rPr>
              <a:t> </a:t>
            </a:r>
            <a:r>
              <a:rPr lang="cs-CZ" sz="2000" b="1" dirty="0" smtClean="0">
                <a:latin typeface="+mj-lt"/>
              </a:rPr>
              <a:t>pasta.jpg</a:t>
            </a:r>
            <a:r>
              <a:rPr lang="cs-CZ" sz="2000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[on-line].  </a:t>
            </a:r>
            <a:r>
              <a:rPr lang="cs-CZ" sz="2000" dirty="0" smtClean="0">
                <a:latin typeface="+mj-lt"/>
                <a:cs typeface="Arial" panose="020B0604020202020204" pitchFamily="34" charset="0"/>
              </a:rPr>
              <a:t>2008-3-5 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[cit.2013-9-25]. Dostupný pod licencí  </a:t>
            </a:r>
            <a:r>
              <a:rPr lang="cs-CZ" sz="2000" dirty="0" err="1">
                <a:latin typeface="+mj-lt"/>
                <a:cs typeface="Arial" panose="020B0604020202020204" pitchFamily="34" charset="0"/>
              </a:rPr>
              <a:t>Creative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  </a:t>
            </a:r>
            <a:r>
              <a:rPr lang="cs-CZ" sz="2000" dirty="0" err="1">
                <a:latin typeface="+mj-lt"/>
                <a:cs typeface="Arial" panose="020B0604020202020204" pitchFamily="34" charset="0"/>
              </a:rPr>
              <a:t>Commons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 na </a:t>
            </a:r>
            <a:r>
              <a:rPr lang="cs-CZ" sz="2000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cs-CZ" sz="2000" dirty="0" smtClean="0">
                <a:latin typeface="+mj-lt"/>
                <a:cs typeface="Times New Roman"/>
              </a:rPr>
              <a:t>&lt;</a:t>
            </a:r>
            <a:r>
              <a:rPr lang="cs-CZ" sz="2000" b="1" dirty="0" smtClean="0">
                <a:latin typeface="+mj-lt"/>
              </a:rPr>
              <a:t>http</a:t>
            </a:r>
            <a:r>
              <a:rPr lang="cs-CZ" sz="2000" b="1" dirty="0">
                <a:latin typeface="+mj-lt"/>
              </a:rPr>
              <a:t>://</a:t>
            </a:r>
            <a:r>
              <a:rPr lang="cs-CZ" sz="2000" b="1" dirty="0" smtClean="0">
                <a:latin typeface="+mj-lt"/>
              </a:rPr>
              <a:t>commons.wikimedia.org/wiki/</a:t>
            </a:r>
            <a:r>
              <a:rPr lang="cs-CZ" sz="2000" b="1" dirty="0" err="1" smtClean="0">
                <a:latin typeface="+mj-lt"/>
              </a:rPr>
              <a:t>File:Fusilli_pasta.jpg?uselang</a:t>
            </a:r>
            <a:r>
              <a:rPr lang="cs-CZ" sz="2000" b="1" dirty="0" smtClean="0">
                <a:latin typeface="+mj-lt"/>
              </a:rPr>
              <a:t>=</a:t>
            </a:r>
            <a:r>
              <a:rPr lang="cs-CZ" sz="2000" b="1" dirty="0" err="1" smtClean="0">
                <a:latin typeface="+mj-lt"/>
              </a:rPr>
              <a:t>cs</a:t>
            </a:r>
            <a:r>
              <a:rPr lang="cs-CZ" sz="2000" b="1" dirty="0" smtClean="0">
                <a:latin typeface="+mj-lt"/>
                <a:cs typeface="Times New Roman"/>
              </a:rPr>
              <a:t>&gt;</a:t>
            </a:r>
            <a:endParaRPr lang="cs-CZ" sz="2000" b="1" dirty="0" smtClean="0">
              <a:latin typeface="+mj-lt"/>
            </a:endParaRP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2000" b="1" dirty="0" smtClean="0">
                <a:latin typeface="+mj-lt"/>
              </a:rPr>
              <a:t>5) JEREM43</a:t>
            </a:r>
            <a:r>
              <a:rPr lang="cs-CZ" sz="2000" dirty="0" smtClean="0">
                <a:latin typeface="+mj-lt"/>
              </a:rPr>
              <a:t>. </a:t>
            </a:r>
            <a:r>
              <a:rPr lang="cs-CZ" sz="2000" dirty="0">
                <a:latin typeface="+mj-lt"/>
              </a:rPr>
              <a:t>Commons.wikimedia.org:  </a:t>
            </a:r>
            <a:r>
              <a:rPr lang="cs-CZ" sz="2000" b="1" dirty="0" err="1">
                <a:latin typeface="+mj-lt"/>
              </a:rPr>
              <a:t>Breakfast</a:t>
            </a:r>
            <a:r>
              <a:rPr lang="cs-CZ" sz="2000" b="1" dirty="0">
                <a:latin typeface="+mj-lt"/>
              </a:rPr>
              <a:t> </a:t>
            </a:r>
            <a:r>
              <a:rPr lang="cs-CZ" sz="2000" b="1" dirty="0" smtClean="0">
                <a:latin typeface="+mj-lt"/>
              </a:rPr>
              <a:t>cereal.png </a:t>
            </a:r>
            <a:r>
              <a:rPr lang="cs-CZ" sz="2000" dirty="0" smtClean="0">
                <a:latin typeface="+mj-lt"/>
                <a:cs typeface="Arial" panose="020B0604020202020204" pitchFamily="34" charset="0"/>
              </a:rPr>
              <a:t>[on-line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].  </a:t>
            </a:r>
            <a:r>
              <a:rPr lang="cs-CZ" sz="2000" dirty="0" smtClean="0">
                <a:latin typeface="+mj-lt"/>
                <a:cs typeface="Arial" panose="020B0604020202020204" pitchFamily="34" charset="0"/>
              </a:rPr>
              <a:t>2013-9-21 [cit.2013-9-25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]. Dostupný pod licencí  </a:t>
            </a:r>
            <a:r>
              <a:rPr lang="cs-CZ" sz="2000" dirty="0" err="1">
                <a:latin typeface="+mj-lt"/>
                <a:cs typeface="Arial" panose="020B0604020202020204" pitchFamily="34" charset="0"/>
              </a:rPr>
              <a:t>Creative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  </a:t>
            </a:r>
            <a:r>
              <a:rPr lang="cs-CZ" sz="2000" dirty="0" err="1">
                <a:latin typeface="+mj-lt"/>
                <a:cs typeface="Arial" panose="020B0604020202020204" pitchFamily="34" charset="0"/>
              </a:rPr>
              <a:t>Commons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 </a:t>
            </a:r>
            <a:r>
              <a:rPr lang="cs-CZ" sz="2000" dirty="0" smtClean="0">
                <a:latin typeface="+mj-lt"/>
                <a:cs typeface="Arial" panose="020B0604020202020204" pitchFamily="34" charset="0"/>
              </a:rPr>
              <a:t>na  </a:t>
            </a:r>
            <a:r>
              <a:rPr lang="cs-CZ" sz="2000" dirty="0" smtClean="0">
                <a:latin typeface="+mj-lt"/>
                <a:cs typeface="Times New Roman"/>
              </a:rPr>
              <a:t>&lt;</a:t>
            </a:r>
            <a:r>
              <a:rPr lang="cs-CZ" sz="2000" b="1" dirty="0" smtClean="0">
                <a:latin typeface="+mj-lt"/>
              </a:rPr>
              <a:t>http</a:t>
            </a:r>
            <a:r>
              <a:rPr lang="cs-CZ" sz="2000" b="1" dirty="0">
                <a:latin typeface="+mj-lt"/>
              </a:rPr>
              <a:t>://</a:t>
            </a:r>
            <a:r>
              <a:rPr lang="cs-CZ" sz="2000" b="1" dirty="0" smtClean="0">
                <a:latin typeface="+mj-lt"/>
              </a:rPr>
              <a:t>commons.wikimedia.org/wiki/</a:t>
            </a:r>
            <a:r>
              <a:rPr lang="cs-CZ" sz="2000" b="1" dirty="0" err="1" smtClean="0">
                <a:latin typeface="+mj-lt"/>
              </a:rPr>
              <a:t>File:Breakfast_cereal.png?uselang</a:t>
            </a:r>
            <a:r>
              <a:rPr lang="cs-CZ" sz="2000" b="1" dirty="0" smtClean="0">
                <a:latin typeface="+mj-lt"/>
              </a:rPr>
              <a:t>=</a:t>
            </a:r>
            <a:r>
              <a:rPr lang="cs-CZ" sz="2000" b="1" dirty="0" err="1" smtClean="0">
                <a:latin typeface="+mj-lt"/>
              </a:rPr>
              <a:t>cs</a:t>
            </a:r>
            <a:r>
              <a:rPr lang="cs-CZ" sz="2000" b="1" dirty="0" smtClean="0">
                <a:latin typeface="+mj-lt"/>
                <a:cs typeface="Times New Roman"/>
              </a:rPr>
              <a:t>&gt;</a:t>
            </a:r>
            <a:endParaRPr lang="cs-CZ" sz="2000" b="1" dirty="0">
              <a:latin typeface="+mj-lt"/>
            </a:endParaRP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2000" b="1" dirty="0" smtClean="0">
                <a:latin typeface="+mj-lt"/>
              </a:rPr>
              <a:t>6) BAUER, </a:t>
            </a:r>
            <a:r>
              <a:rPr lang="cs-CZ" sz="2000" b="1" dirty="0" err="1" smtClean="0">
                <a:latin typeface="+mj-lt"/>
              </a:rPr>
              <a:t>Scott</a:t>
            </a:r>
            <a:r>
              <a:rPr lang="cs-CZ" sz="2000" b="1" dirty="0" smtClean="0">
                <a:latin typeface="+mj-lt"/>
              </a:rPr>
              <a:t> </a:t>
            </a:r>
            <a:r>
              <a:rPr lang="cs-CZ" sz="2000" dirty="0">
                <a:latin typeface="+mj-lt"/>
              </a:rPr>
              <a:t>Commons.wikimedia.org:  </a:t>
            </a:r>
            <a:r>
              <a:rPr lang="cs-CZ" sz="2000" b="1" dirty="0" smtClean="0">
                <a:latin typeface="+mj-lt"/>
              </a:rPr>
              <a:t>Apples.jpg </a:t>
            </a:r>
            <a:r>
              <a:rPr lang="cs-CZ" sz="2000" dirty="0" smtClean="0">
                <a:latin typeface="+mj-lt"/>
                <a:cs typeface="Arial" panose="020B0604020202020204" pitchFamily="34" charset="0"/>
              </a:rPr>
              <a:t>[on-line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].  </a:t>
            </a:r>
            <a:r>
              <a:rPr lang="cs-CZ" sz="2000" dirty="0" smtClean="0">
                <a:latin typeface="+mj-lt"/>
                <a:cs typeface="Arial" panose="020B0604020202020204" pitchFamily="34" charset="0"/>
              </a:rPr>
              <a:t>2006-4-30 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[cit.2013-9-25]. Dostupný pod licencí  </a:t>
            </a:r>
            <a:r>
              <a:rPr lang="cs-CZ" sz="2000" dirty="0" err="1">
                <a:latin typeface="+mj-lt"/>
                <a:cs typeface="Arial" panose="020B0604020202020204" pitchFamily="34" charset="0"/>
              </a:rPr>
              <a:t>Creative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  </a:t>
            </a:r>
            <a:r>
              <a:rPr lang="cs-CZ" sz="2000" dirty="0" err="1">
                <a:latin typeface="+mj-lt"/>
                <a:cs typeface="Arial" panose="020B0604020202020204" pitchFamily="34" charset="0"/>
              </a:rPr>
              <a:t>Commons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 na </a:t>
            </a:r>
            <a:r>
              <a:rPr lang="cs-CZ" sz="2000" dirty="0" smtClean="0">
                <a:latin typeface="+mj-lt"/>
                <a:cs typeface="Times New Roman"/>
              </a:rPr>
              <a:t>&lt;</a:t>
            </a:r>
            <a:r>
              <a:rPr lang="cs-CZ" sz="2000" b="1" dirty="0" smtClean="0">
                <a:latin typeface="+mj-lt"/>
              </a:rPr>
              <a:t>http</a:t>
            </a:r>
            <a:r>
              <a:rPr lang="cs-CZ" sz="2000" b="1" dirty="0">
                <a:latin typeface="+mj-lt"/>
              </a:rPr>
              <a:t>://</a:t>
            </a:r>
            <a:r>
              <a:rPr lang="cs-CZ" sz="2000" b="1" dirty="0" smtClean="0">
                <a:latin typeface="+mj-lt"/>
              </a:rPr>
              <a:t>commons.wikimedia.org/wiki/</a:t>
            </a:r>
            <a:r>
              <a:rPr lang="cs-CZ" sz="2000" b="1" dirty="0" err="1" smtClean="0">
                <a:latin typeface="+mj-lt"/>
              </a:rPr>
              <a:t>File:Apples.jpg</a:t>
            </a:r>
            <a:r>
              <a:rPr lang="cs-CZ" sz="2000" b="1" dirty="0" smtClean="0">
                <a:latin typeface="+mj-lt"/>
                <a:cs typeface="Times New Roman"/>
              </a:rPr>
              <a:t>&gt;</a:t>
            </a:r>
            <a:endParaRPr lang="cs-CZ" sz="2000" b="1" dirty="0" smtClean="0">
              <a:latin typeface="+mj-lt"/>
            </a:endParaRP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2000" b="1" dirty="0" smtClean="0">
                <a:latin typeface="+mj-lt"/>
              </a:rPr>
              <a:t>7) JUDEPICS</a:t>
            </a:r>
            <a:r>
              <a:rPr lang="cs-CZ" sz="2000" dirty="0" smtClean="0">
                <a:latin typeface="+mj-lt"/>
              </a:rPr>
              <a:t>. Commons.wikimedia.org </a:t>
            </a:r>
            <a:r>
              <a:rPr lang="cs-CZ" sz="2000" b="1" dirty="0" smtClean="0">
                <a:latin typeface="+mj-lt"/>
              </a:rPr>
              <a:t> </a:t>
            </a:r>
            <a:r>
              <a:rPr lang="en-US" sz="2000" b="1" dirty="0">
                <a:latin typeface="+mj-lt"/>
              </a:rPr>
              <a:t>Spices in an Indian </a:t>
            </a:r>
            <a:r>
              <a:rPr lang="en-US" sz="2000" b="1" dirty="0" smtClean="0">
                <a:latin typeface="+mj-lt"/>
              </a:rPr>
              <a:t>market.jpg</a:t>
            </a:r>
            <a:r>
              <a:rPr lang="cs-CZ" sz="2000" b="1" dirty="0" smtClean="0">
                <a:latin typeface="+mj-lt"/>
              </a:rPr>
              <a:t> </a:t>
            </a:r>
            <a:r>
              <a:rPr lang="cs-CZ" sz="2000" dirty="0" smtClean="0">
                <a:latin typeface="+mj-lt"/>
                <a:cs typeface="Arial" panose="020B0604020202020204" pitchFamily="34" charset="0"/>
              </a:rPr>
              <a:t>[on-line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].  </a:t>
            </a:r>
            <a:r>
              <a:rPr lang="cs-CZ" sz="2000" dirty="0" smtClean="0">
                <a:latin typeface="+mj-lt"/>
                <a:cs typeface="Arial" panose="020B0604020202020204" pitchFamily="34" charset="0"/>
              </a:rPr>
              <a:t>2008-9-19 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[cit.2013-9-25]. Dostupný pod licencí  </a:t>
            </a:r>
            <a:r>
              <a:rPr lang="cs-CZ" sz="2000" dirty="0" err="1">
                <a:latin typeface="+mj-lt"/>
                <a:cs typeface="Arial" panose="020B0604020202020204" pitchFamily="34" charset="0"/>
              </a:rPr>
              <a:t>Creative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  </a:t>
            </a:r>
            <a:r>
              <a:rPr lang="cs-CZ" sz="2000" dirty="0" err="1">
                <a:latin typeface="+mj-lt"/>
                <a:cs typeface="Arial" panose="020B0604020202020204" pitchFamily="34" charset="0"/>
              </a:rPr>
              <a:t>Commons</a:t>
            </a:r>
            <a:r>
              <a:rPr lang="cs-CZ" sz="2000" dirty="0">
                <a:latin typeface="+mj-lt"/>
                <a:cs typeface="Arial" panose="020B0604020202020204" pitchFamily="34" charset="0"/>
              </a:rPr>
              <a:t> na </a:t>
            </a:r>
            <a:r>
              <a:rPr lang="cs-CZ" sz="2000" dirty="0" smtClean="0">
                <a:latin typeface="+mj-lt"/>
                <a:cs typeface="Times New Roman"/>
              </a:rPr>
              <a:t>&lt;</a:t>
            </a:r>
            <a:r>
              <a:rPr lang="cs-CZ" sz="2000" b="1" dirty="0" smtClean="0">
                <a:latin typeface="+mj-lt"/>
              </a:rPr>
              <a:t>http</a:t>
            </a:r>
            <a:r>
              <a:rPr lang="cs-CZ" sz="2000" b="1" dirty="0">
                <a:latin typeface="+mj-lt"/>
              </a:rPr>
              <a:t>://</a:t>
            </a:r>
            <a:r>
              <a:rPr lang="cs-CZ" sz="2000" b="1" dirty="0" smtClean="0">
                <a:latin typeface="+mj-lt"/>
              </a:rPr>
              <a:t>commons.wikimedia.org/wiki/</a:t>
            </a:r>
            <a:r>
              <a:rPr lang="cs-CZ" sz="2000" b="1" dirty="0" err="1" smtClean="0">
                <a:latin typeface="+mj-lt"/>
              </a:rPr>
              <a:t>File:Spices_in_an_Indian_market.jpg</a:t>
            </a:r>
            <a:r>
              <a:rPr lang="cs-CZ" sz="2000" b="1" dirty="0" smtClean="0">
                <a:latin typeface="+mj-lt"/>
                <a:cs typeface="Times New Roman"/>
              </a:rPr>
              <a:t>&gt;</a:t>
            </a:r>
            <a:endParaRPr lang="cs-CZ" sz="2000" b="1" dirty="0" smtClean="0">
              <a:latin typeface="+mj-lt"/>
            </a:endParaRPr>
          </a:p>
          <a:p>
            <a:pPr eaLnBrk="1" hangingPunct="1">
              <a:lnSpc>
                <a:spcPct val="80000"/>
              </a:lnSpc>
              <a:spcAft>
                <a:spcPts val="600"/>
              </a:spcAft>
            </a:pPr>
            <a:r>
              <a:rPr lang="cs-CZ" b="1" u="sng" dirty="0" smtClean="0">
                <a:latin typeface="+mj-lt"/>
              </a:rPr>
              <a:t>Externí zdroje:</a:t>
            </a: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dirty="0" smtClean="0">
                <a:latin typeface="Times New Roman"/>
                <a:cs typeface="Times New Roman"/>
              </a:rPr>
              <a:t>&lt;</a:t>
            </a:r>
            <a:r>
              <a:rPr lang="cs-CZ" dirty="0" smtClean="0">
                <a:latin typeface="+mj-lt"/>
              </a:rPr>
              <a:t>http</a:t>
            </a:r>
            <a:r>
              <a:rPr lang="cs-CZ" dirty="0">
                <a:latin typeface="+mj-lt"/>
              </a:rPr>
              <a:t>://</a:t>
            </a:r>
            <a:r>
              <a:rPr lang="cs-CZ" dirty="0" smtClean="0">
                <a:latin typeface="+mj-lt"/>
              </a:rPr>
              <a:t>www.dietologie.cz/dieta/</a:t>
            </a:r>
            <a:r>
              <a:rPr lang="cs-CZ" dirty="0" err="1" smtClean="0">
                <a:latin typeface="+mj-lt"/>
              </a:rPr>
              <a:t>zakladni</a:t>
            </a:r>
            <a:r>
              <a:rPr lang="cs-CZ" dirty="0" smtClean="0">
                <a:latin typeface="+mj-lt"/>
              </a:rPr>
              <a:t>-dieta/dieta-</a:t>
            </a:r>
            <a:r>
              <a:rPr lang="cs-CZ" dirty="0" err="1" smtClean="0">
                <a:latin typeface="+mj-lt"/>
              </a:rPr>
              <a:t>racionalni</a:t>
            </a:r>
            <a:r>
              <a:rPr lang="cs-CZ" dirty="0" smtClean="0">
                <a:latin typeface="+mj-lt"/>
              </a:rPr>
              <a:t>/dieta-racionalni-dieta-c-3.html</a:t>
            </a:r>
            <a:r>
              <a:rPr lang="cs-CZ" dirty="0">
                <a:latin typeface="Times New Roman"/>
                <a:cs typeface="Times New Roman"/>
              </a:rPr>
              <a:t>&gt;</a:t>
            </a:r>
            <a:endParaRPr lang="cs-CZ" dirty="0" smtClean="0">
              <a:latin typeface="+mj-lt"/>
            </a:endParaRP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2400" i="1" dirty="0" smtClean="0">
                <a:latin typeface="+mj-lt"/>
              </a:rPr>
              <a:t>Klinická dietologie</a:t>
            </a:r>
            <a:r>
              <a:rPr lang="cs-CZ" sz="2400" dirty="0" smtClean="0">
                <a:latin typeface="+mj-lt"/>
              </a:rPr>
              <a:t>, Štěpán Svačina a kol., </a:t>
            </a:r>
            <a:r>
              <a:rPr lang="cs-CZ" sz="2400" i="1" dirty="0" err="1" smtClean="0">
                <a:latin typeface="+mj-lt"/>
              </a:rPr>
              <a:t>Grada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Publishing</a:t>
            </a:r>
            <a:r>
              <a:rPr lang="cs-CZ" sz="2400" dirty="0" smtClean="0">
                <a:latin typeface="+mj-lt"/>
              </a:rPr>
              <a:t> a.s., 2008,</a:t>
            </a:r>
            <a:r>
              <a:rPr lang="cs-CZ" dirty="0">
                <a:latin typeface="+mj-lt"/>
              </a:rPr>
              <a:t> ISBN 978-80-247-2256-6</a:t>
            </a:r>
            <a:endParaRPr lang="cs-CZ" sz="2400" dirty="0" smtClean="0">
              <a:latin typeface="+mj-lt"/>
            </a:endParaRPr>
          </a:p>
          <a:p>
            <a:pPr marL="648000" lvl="1" indent="-342000" eaLnBrk="1" hangingPunct="1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2400" dirty="0" smtClean="0">
                <a:latin typeface="Times New Roman"/>
                <a:cs typeface="Times New Roman"/>
              </a:rPr>
              <a:t>&lt;</a:t>
            </a:r>
            <a:r>
              <a:rPr lang="cs-CZ" sz="2400" dirty="0" smtClean="0">
                <a:latin typeface="+mj-lt"/>
              </a:rPr>
              <a:t>http://zdravavyziva-dh.webnode.cz/</a:t>
            </a:r>
            <a:r>
              <a:rPr lang="cs-CZ" sz="2400" dirty="0" err="1" smtClean="0">
                <a:latin typeface="+mj-lt"/>
              </a:rPr>
              <a:t>dietni-system</a:t>
            </a:r>
            <a:r>
              <a:rPr lang="cs-CZ" sz="2400" dirty="0" smtClean="0">
                <a:latin typeface="+mj-lt"/>
              </a:rPr>
              <a:t>/dieta-3-racionalni/</a:t>
            </a:r>
            <a:r>
              <a:rPr lang="cs-CZ" sz="2400" dirty="0" smtClean="0">
                <a:latin typeface="Times New Roman"/>
                <a:cs typeface="Times New Roman"/>
              </a:rPr>
              <a:t>&gt;</a:t>
            </a:r>
            <a:endParaRPr lang="cs-CZ" sz="2400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329</TotalTime>
  <Words>428</Words>
  <Application>Microsoft Office PowerPoint</Application>
  <PresentationFormat>Předvádění na obrazovce (4:3)</PresentationFormat>
  <Paragraphs>88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Motiv systému Office</vt:lpstr>
      <vt:lpstr>DUM - Digitální Učební Materiál </vt:lpstr>
      <vt:lpstr>DUM - Digitální Učební Materiál</vt:lpstr>
      <vt:lpstr>Dieta č.3 - RACIONÁLNÍ</vt:lpstr>
      <vt:lpstr>Prezentace aplikace PowerPoint</vt:lpstr>
      <vt:lpstr>Prezentace aplikace PowerPoint</vt:lpstr>
      <vt:lpstr>Prezentace aplikace PowerPoint</vt:lpstr>
      <vt:lpstr>Zdroje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Petr</cp:lastModifiedBy>
  <cp:revision>64</cp:revision>
  <dcterms:created xsi:type="dcterms:W3CDTF">2013-04-09T12:40:26Z</dcterms:created>
  <dcterms:modified xsi:type="dcterms:W3CDTF">2013-10-19T17:30:21Z</dcterms:modified>
</cp:coreProperties>
</file>