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DE259-4081-4310-9689-3F6CD08DC6A9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F567-A4CB-4920-874D-641819E3C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53913-802F-49BA-A4FF-5271B3C68AB9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C273C-D8B5-40FC-833E-DCB9D9860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83588-D1FB-4B3B-844B-F53D1BB2BD5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A0C5F-158F-45F7-ADB4-B16426042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33E79-5E4A-4981-944C-2A2575277A1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4459C-2EA7-4C60-BA79-8628C81E3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EC9CB-F17B-4BC6-B853-4C1D93689FA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60340-2858-42D4-94DA-F3B2C2A2B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5B3BE-7C22-4AF5-81CC-6F586274015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CB1BD-B03C-4A30-ACC3-8F1DDD285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89F5C-2E32-41CC-B2FD-2B033D89814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83158-F25C-4975-BE0F-AC59DB427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B21A7-3CC5-4C9C-A7A8-3E465B80241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C58EA-7224-487B-98EA-B4C1883A7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03ADC-7ECE-4991-841B-DB7195E0F066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59B39-FDD9-4ABB-B731-E74B5EE54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D909C-2AE8-43F1-94C7-FFD38311DBC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D868B-C304-4A72-9130-E0F68C56C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705F9-31D3-4F0A-A98B-F3EFA29F11C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717F2-88A2-47FA-9211-E0E820B22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86A90-161E-4067-B02C-377D1A4AAD2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30657-D0D7-4EB7-9C7A-A9201A4E0E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2CE6A-FB6A-45B4-8124-A89A149B9D7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A09DD-8FCF-4300-9E0C-A3722702E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C917D-2B2B-464A-9C9F-D25779B0E7F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80AB-9468-4E4E-91DB-B10D11D82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55C8B-0AC4-4B95-9F73-95F339A8EF3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493EE-0F44-4500-9869-005CBD8AD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7CB40-203F-4F59-A2FD-179F5F114A2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C5EA4-6696-4F24-89C3-D19098F45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F6021-AA2A-40EA-A1AC-AB0E6B52A38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77059-1B3E-49BA-9BF8-993BC5E29D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6511E-589D-42B1-8881-F7EB4D5F820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8754D-F39B-4E24-9966-4D37280BE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4DD1A-CA3D-458A-9992-3A85EB4A536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F9B69-E408-4AE3-9057-283C749F2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60033-24CA-4E3B-9B89-62E567FFA9A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DF08D-AE57-4596-B095-CE295C646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25EFF-5796-4E5E-B3C9-BBCBBC020646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3056D-6C66-49FB-9F99-F3E6EAE6E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6A38D-9429-4B23-86A0-78E81275FF1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CA0E7-0A47-4972-A7C2-B3B46F78D5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0D280051-8C25-48B1-A934-BCA18216203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807DFE5-5B69-49AB-AC53-6D6A8BB6F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76" r:id="rId2"/>
    <p:sldLayoutId id="214748369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97" r:id="rId9"/>
    <p:sldLayoutId id="2147483682" r:id="rId10"/>
    <p:sldLayoutId id="21474836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FF42F32-67CE-4C17-8E39-C71CDC82CE4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45E2614-CBC8-4DF3-8A3D-E7495A191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5602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/>
          <a:lstStyle/>
          <a:p>
            <a:r>
              <a:rPr lang="cs-CZ" b="1" smtClean="0"/>
              <a:t>DUM - Digitální Učební Materiál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5604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Sada: A3_53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26. 11. </a:t>
            </a:r>
            <a:r>
              <a:rPr lang="cs-CZ" b="1" smtClean="0">
                <a:latin typeface="Calibri" pitchFamily="34" charset="0"/>
              </a:rPr>
              <a:t>2013            </a:t>
            </a:r>
            <a:r>
              <a:rPr lang="cs-CZ" b="1" dirty="0">
                <a:latin typeface="Calibri" pitchFamily="34" charset="0"/>
              </a:rPr>
              <a:t>Třída:  3 PČ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</a:t>
            </a:r>
            <a:r>
              <a:rPr lang="cs-CZ" b="1" dirty="0"/>
              <a:t>P</a:t>
            </a:r>
            <a:r>
              <a:rPr lang="cs-CZ" b="1" dirty="0" smtClean="0"/>
              <a:t>ečovatelské služby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Dieta č. </a:t>
            </a:r>
            <a:r>
              <a:rPr lang="cs-CZ" b="1" smtClean="0"/>
              <a:t>4 - </a:t>
            </a:r>
            <a:r>
              <a:rPr lang="cs-CZ" b="1" dirty="0" smtClean="0"/>
              <a:t>s omezením tuku, vhodné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              a nevhodné potraviny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8229600" cy="908050"/>
          </a:xfrm>
        </p:spPr>
        <p:txBody>
          <a:bodyPr/>
          <a:lstStyle/>
          <a:p>
            <a:r>
              <a:rPr lang="cs-CZ" sz="4000" b="1" smtClean="0"/>
              <a:t>Dieta č.4</a:t>
            </a:r>
            <a:r>
              <a:rPr lang="cs-CZ" sz="4000" b="1" smtClean="0">
                <a:latin typeface="Arial" charset="0"/>
              </a:rPr>
              <a:t> – S OMEZENÉM TUKŮ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2578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podává se dlouhodobě nebo celoživotně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měla by být nenadýmavá, pestrá, lehce stravitelná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strava je vhodná v menších dávkách, 5x denně, nepřejídat se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při chronickém onemocnění žlučníku, slinivky, jater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u="sng" dirty="0" smtClean="0">
                <a:latin typeface="+mj-lt"/>
              </a:rPr>
              <a:t>vhodná úprava jídla:</a:t>
            </a:r>
            <a:r>
              <a:rPr lang="cs-CZ" sz="2400" dirty="0" smtClean="0">
                <a:latin typeface="+mj-lt"/>
              </a:rPr>
              <a:t>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vaření v páře, </a:t>
            </a:r>
            <a:r>
              <a:rPr lang="cs-CZ" sz="2000" b="1" dirty="0" smtClean="0">
                <a:latin typeface="+mj-lt"/>
              </a:rPr>
              <a:t>dušení, pečení</a:t>
            </a:r>
            <a:r>
              <a:rPr lang="cs-CZ" sz="2000" dirty="0" smtClean="0">
                <a:latin typeface="+mj-lt"/>
              </a:rPr>
              <a:t>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všechna jídla připravujeme </a:t>
            </a:r>
            <a:r>
              <a:rPr lang="cs-CZ" sz="2000" b="1" dirty="0" smtClean="0">
                <a:latin typeface="+mj-lt"/>
              </a:rPr>
              <a:t>bez tuku</a:t>
            </a:r>
            <a:r>
              <a:rPr lang="cs-CZ" sz="2000" dirty="0" smtClean="0">
                <a:latin typeface="+mj-lt"/>
              </a:rPr>
              <a:t> a teprve do hotových jídel přidáváme povolené tuky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maso můžeme </a:t>
            </a:r>
            <a:r>
              <a:rPr lang="cs-CZ" sz="2000" b="1" dirty="0" smtClean="0">
                <a:latin typeface="+mj-lt"/>
              </a:rPr>
              <a:t>opékat nasucho</a:t>
            </a:r>
            <a:r>
              <a:rPr lang="cs-CZ" sz="2000" dirty="0" smtClean="0">
                <a:latin typeface="+mj-lt"/>
              </a:rPr>
              <a:t> a podlévat nemastným vývarem nebo vodou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vejce jako samostatný pokrm nezařazujeme, pouze k přípravě pokrmů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u="sng" dirty="0" smtClean="0">
                <a:latin typeface="+mj-lt"/>
              </a:rPr>
              <a:t>nevhodná úprava jídla: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smažení, fritování, opékání na tuku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539750" y="1268413"/>
            <a:ext cx="8208963" cy="4897437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u="sng" dirty="0" smtClean="0">
                <a:latin typeface="+mj-lt"/>
              </a:rPr>
              <a:t>vhodné potraviny: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tuky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máslo, slunečnicový olej, rostlinné tuky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maso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hovězí, vepřové, kuřecí, králík, ryby sladkovodní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uzeniny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šunka, drůbeží šunka, drůbeží dietní salám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zelenina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množství je omezené pro možnost nadýmání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mrkev, petržel, celer, hlávkový salát, rajče, červená řepa, špenát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ovoce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jablka, meruňky, broskve, pomeranče, banány, grepy, kompoty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přílohy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brambory, bramborová kaše, bramborové knedlíky, rýže, těstoviny</a:t>
            </a:r>
            <a:r>
              <a:rPr lang="cs-CZ" smtClean="0">
                <a:latin typeface="+mj-lt"/>
              </a:rPr>
              <a:t>, noky </a:t>
            </a:r>
            <a:endParaRPr lang="cs-CZ" b="1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endParaRPr lang="cs-CZ" sz="2800" b="1" dirty="0" smtClean="0"/>
          </a:p>
        </p:txBody>
      </p:sp>
      <p:pic>
        <p:nvPicPr>
          <p:cNvPr id="2867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64300" y="1052513"/>
            <a:ext cx="1979613" cy="295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Obrázek 1"/>
          <p:cNvPicPr>
            <a:picLocks noChangeAspect="1"/>
          </p:cNvPicPr>
          <p:nvPr/>
        </p:nvPicPr>
        <p:blipFill>
          <a:blip r:embed="rId2"/>
          <a:srcRect t="13618" b="14230"/>
          <a:stretch>
            <a:fillRect/>
          </a:stretch>
        </p:blipFill>
        <p:spPr bwMode="auto">
          <a:xfrm>
            <a:off x="6350000" y="836613"/>
            <a:ext cx="27940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539750" y="1125538"/>
            <a:ext cx="8135938" cy="5183187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u="sng" dirty="0" smtClean="0">
                <a:latin typeface="+mj-lt"/>
              </a:rPr>
              <a:t>nevhodné potraviny: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maso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tučná masa, uzeniny, smažená masa, vnitřnosti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tuky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sádlo, slanina, přepálené máslo, smetana, žloutky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zelenina</a:t>
            </a:r>
            <a:r>
              <a:rPr lang="cs-CZ" dirty="0" smtClean="0">
                <a:latin typeface="+mj-lt"/>
              </a:rPr>
              <a:t>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zelí, kapusta, hrách, fazole, čočka, papriky 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ovoce </a:t>
            </a:r>
            <a:endParaRPr lang="cs-CZ" dirty="0" smtClean="0">
              <a:latin typeface="+mj-lt"/>
            </a:endParaRP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rybíz, angrešt, jahody, maliny, borůvky, hrušky, švestky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moučníky</a:t>
            </a:r>
            <a:r>
              <a:rPr lang="cs-CZ" dirty="0" smtClean="0">
                <a:latin typeface="+mj-lt"/>
              </a:rPr>
              <a:t> </a:t>
            </a:r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čerstvé kynuté pečivo a moučníky, linecká a listová těsta, máslové krémy</a:t>
            </a:r>
            <a:endParaRPr lang="cs-CZ" b="1" dirty="0" smtClean="0">
              <a:latin typeface="+mj-lt"/>
            </a:endParaRP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latin typeface="+mj-lt"/>
              </a:rPr>
              <a:t>tučné a kořeněné sýry, koření, čokoláda, alkohol, káva</a:t>
            </a:r>
            <a:endParaRPr lang="cs-CZ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79388" y="1916113"/>
            <a:ext cx="8713787" cy="43894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800" b="1" u="sng" smtClean="0">
                <a:latin typeface="Calibri" pitchFamily="34" charset="0"/>
              </a:rPr>
              <a:t>Obrázky:</a:t>
            </a:r>
          </a:p>
          <a:p>
            <a:pPr lvl="1">
              <a:lnSpc>
                <a:spcPct val="80000"/>
              </a:lnSpc>
            </a:pPr>
            <a:r>
              <a:rPr lang="cs-CZ" sz="1600" b="1" smtClean="0">
                <a:latin typeface="Arial" charset="0"/>
              </a:rPr>
              <a:t>1) </a:t>
            </a:r>
            <a:r>
              <a:rPr lang="cs-CZ" sz="1600" b="1" smtClean="0">
                <a:latin typeface="Calibri" pitchFamily="34" charset="0"/>
              </a:rPr>
              <a:t>BAUER, Scott</a:t>
            </a:r>
            <a:r>
              <a:rPr lang="cs-CZ" sz="1600" smtClean="0">
                <a:latin typeface="Calibri" pitchFamily="34" charset="0"/>
              </a:rPr>
              <a:t>. Commons.wikimedia.org: </a:t>
            </a:r>
            <a:r>
              <a:rPr lang="en-US" sz="1600" b="1" smtClean="0">
                <a:latin typeface="Calibri" pitchFamily="34" charset="0"/>
              </a:rPr>
              <a:t>Enriched bread flour cornmeal rice and pasta.jpg</a:t>
            </a:r>
            <a:r>
              <a:rPr lang="cs-CZ" sz="1600" b="1" smtClean="0">
                <a:latin typeface="Calibri" pitchFamily="34" charset="0"/>
              </a:rPr>
              <a:t> </a:t>
            </a:r>
            <a:r>
              <a:rPr lang="cs-CZ" sz="1600" smtClean="0">
                <a:latin typeface="Calibri" pitchFamily="34" charset="0"/>
                <a:cs typeface="Arial" charset="0"/>
              </a:rPr>
              <a:t>[on-line]. 2013-2-27 [cit.2013-9-25]. Dostupný pod licencí Creative  Commons na </a:t>
            </a:r>
            <a:r>
              <a:rPr lang="cs-CZ" sz="1600" smtClean="0">
                <a:latin typeface="Calibri" pitchFamily="34" charset="0"/>
                <a:cs typeface="Times New Roman" pitchFamily="18" charset="0"/>
              </a:rPr>
              <a:t>&lt;</a:t>
            </a:r>
            <a:r>
              <a:rPr lang="cs-CZ" sz="1600" smtClean="0">
                <a:latin typeface="Calibri" pitchFamily="34" charset="0"/>
                <a:cs typeface="Arial" charset="0"/>
              </a:rPr>
              <a:t>h</a:t>
            </a:r>
            <a:r>
              <a:rPr lang="cs-CZ" sz="1600" smtClean="0">
                <a:latin typeface="Calibri" pitchFamily="34" charset="0"/>
              </a:rPr>
              <a:t>ttp://commons.wikimedia.org/wiki/File:Enriched_bread_flour_cornmeal_rice_and_pasta.jpg</a:t>
            </a:r>
            <a:r>
              <a:rPr lang="cs-CZ" sz="1600" smtClean="0">
                <a:latin typeface="Calibri" pitchFamily="34" charset="0"/>
                <a:cs typeface="Times New Roman" pitchFamily="18" charset="0"/>
              </a:rPr>
              <a:t>&gt;</a:t>
            </a:r>
            <a:r>
              <a:rPr lang="cs-CZ" sz="1600" b="1" smtClean="0">
                <a:latin typeface="Calibri" pitchFamily="34" charset="0"/>
              </a:rPr>
              <a:t> </a:t>
            </a:r>
            <a:r>
              <a:rPr lang="cs-CZ" sz="1600" smtClean="0">
                <a:latin typeface="Calibri" pitchFamily="34" charset="0"/>
                <a:cs typeface="Arial" charset="0"/>
              </a:rPr>
              <a:t>[cit.2013-9-25]. </a:t>
            </a:r>
          </a:p>
          <a:p>
            <a:pPr lvl="1">
              <a:lnSpc>
                <a:spcPct val="80000"/>
              </a:lnSpc>
              <a:buFont typeface="Wingdings 2" pitchFamily="18" charset="2"/>
              <a:buNone/>
            </a:pPr>
            <a:endParaRPr lang="cs-CZ" sz="800" b="1" smtClean="0">
              <a:latin typeface="Calibri" pitchFamily="34" charset="0"/>
            </a:endParaRPr>
          </a:p>
          <a:p>
            <a:pPr lvl="1">
              <a:lnSpc>
                <a:spcPct val="80000"/>
              </a:lnSpc>
            </a:pPr>
            <a:r>
              <a:rPr lang="cs-CZ" sz="1600" b="1" smtClean="0">
                <a:latin typeface="Arial" charset="0"/>
              </a:rPr>
              <a:t>2) </a:t>
            </a:r>
            <a:r>
              <a:rPr lang="cs-CZ" sz="1600" b="1" smtClean="0">
                <a:latin typeface="Calibri" pitchFamily="34" charset="0"/>
              </a:rPr>
              <a:t>KLIPART – nástroj Microsoft Windows </a:t>
            </a:r>
            <a:r>
              <a:rPr lang="cs-CZ" sz="1600" smtClean="0">
                <a:latin typeface="Calibri" pitchFamily="34" charset="0"/>
                <a:cs typeface="Arial" charset="0"/>
              </a:rPr>
              <a:t>[on-line], dostupný na 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1600" smtClean="0">
                <a:latin typeface="Calibri" pitchFamily="34" charset="0"/>
              </a:rPr>
              <a:t>http://office.microsoft.com/cs-cz/images/results.aspx?qu=HOUSKA&amp;ex=1#ai:MC900407960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&gt; </a:t>
            </a:r>
            <a:r>
              <a:rPr lang="cs-CZ" sz="1600" smtClean="0">
                <a:latin typeface="Calibri" pitchFamily="34" charset="0"/>
                <a:cs typeface="Arial" charset="0"/>
              </a:rPr>
              <a:t>[cit.2013-9-25]. </a:t>
            </a:r>
            <a:endParaRPr lang="cs-CZ" sz="1600" smtClean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80000"/>
              </a:lnSpc>
            </a:pPr>
            <a:endParaRPr lang="cs-CZ" sz="160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1800" b="1" u="sng" smtClean="0">
                <a:latin typeface="Calibri" pitchFamily="34" charset="0"/>
              </a:rPr>
              <a:t>Externí zdroje:</a:t>
            </a:r>
          </a:p>
          <a:p>
            <a:pPr lvl="1">
              <a:lnSpc>
                <a:spcPct val="80000"/>
              </a:lnSpc>
            </a:pP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1600" smtClean="0">
                <a:latin typeface="Calibri" pitchFamily="34" charset="0"/>
              </a:rPr>
              <a:t>http://www.dietologie.cz/dieta/zakladni-dieta/diety-s-omezenim-tuku/energeticka-dieta-s-omezenim-tuku-dieta-c-4.html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1600" smtClean="0">
                <a:latin typeface="Calibri" pitchFamily="34" charset="0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cs-CZ" sz="1600" i="1" smtClean="0">
                <a:latin typeface="Calibri" pitchFamily="34" charset="0"/>
              </a:rPr>
              <a:t>Klinická dietologie</a:t>
            </a:r>
            <a:r>
              <a:rPr lang="cs-CZ" sz="1600" smtClean="0">
                <a:latin typeface="Calibri" pitchFamily="34" charset="0"/>
              </a:rPr>
              <a:t>, Štěpán Svačina a kol., </a:t>
            </a:r>
            <a:r>
              <a:rPr lang="cs-CZ" sz="1600" i="1" smtClean="0">
                <a:latin typeface="Calibri" pitchFamily="34" charset="0"/>
              </a:rPr>
              <a:t>Grada</a:t>
            </a:r>
            <a:r>
              <a:rPr lang="cs-CZ" sz="1600" smtClean="0">
                <a:latin typeface="Calibri" pitchFamily="34" charset="0"/>
              </a:rPr>
              <a:t> Publishing a.s., 2008, ISBN 978-80-247-2256-6</a:t>
            </a:r>
          </a:p>
          <a:p>
            <a:pPr lvl="1">
              <a:lnSpc>
                <a:spcPct val="80000"/>
              </a:lnSpc>
            </a:pP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1600" smtClean="0">
                <a:latin typeface="Calibri" pitchFamily="34" charset="0"/>
              </a:rPr>
              <a:t>http://zdravavyziva-dh.webnode.cz/dietni-system/dieta-4-s-omezenim-tuku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&gt;</a:t>
            </a:r>
            <a:endParaRPr lang="cs-CZ" sz="160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endParaRPr lang="cs-CZ" sz="240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138</TotalTime>
  <Words>357</Words>
  <Application>Microsoft Office PowerPoint</Application>
  <PresentationFormat>Předvádění na obrazovce (4:3)</PresentationFormat>
  <Paragraphs>91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Tok</vt:lpstr>
      <vt:lpstr>Motiv systému Office</vt:lpstr>
      <vt:lpstr>DUM - Digitální Učební Materiál </vt:lpstr>
      <vt:lpstr>DUM - Digitální Učební Materiál</vt:lpstr>
      <vt:lpstr>Dieta č.4 – S OMEZENÉM TUKŮ</vt:lpstr>
      <vt:lpstr>Prezentace aplikace PowerPoint</vt:lpstr>
      <vt:lpstr>Prezentace aplikace PowerPoint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42</cp:revision>
  <dcterms:created xsi:type="dcterms:W3CDTF">2013-04-09T12:40:26Z</dcterms:created>
  <dcterms:modified xsi:type="dcterms:W3CDTF">2014-01-08T16:54:32Z</dcterms:modified>
</cp:coreProperties>
</file>