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2"/>
  </p:notesMasterIdLst>
  <p:sldIdLst>
    <p:sldId id="256" r:id="rId3"/>
    <p:sldId id="257" r:id="rId4"/>
    <p:sldId id="258" r:id="rId5"/>
    <p:sldId id="265" r:id="rId6"/>
    <p:sldId id="259" r:id="rId7"/>
    <p:sldId id="260" r:id="rId8"/>
    <p:sldId id="261" r:id="rId9"/>
    <p:sldId id="264" r:id="rId10"/>
    <p:sldId id="263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96" autoAdjust="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34462F3-7895-4EB3-93E5-D4F869EE0531}" type="datetimeFigureOut">
              <a:rPr lang="cs-CZ"/>
              <a:pPr>
                <a:defRPr/>
              </a:pPr>
              <a:t>8.1.2014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B6235071-9F1A-48C2-838C-F3D81F688E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3169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969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DE43B05-398F-4036-8345-AA7FF8331333}" type="slidenum">
              <a:rPr lang="cs-CZ" smtClean="0"/>
              <a:pPr/>
              <a:t>3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129073-B97C-49E8-81E8-4CADA2F7362F}" type="datetimeFigureOut">
              <a:rPr lang="cs-CZ"/>
              <a:pPr>
                <a:defRPr/>
              </a:pPr>
              <a:t>8.1.2014</a:t>
            </a:fld>
            <a:endParaRPr lang="cs-CZ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1DE7C-EC27-4346-892A-AFF9BB78FF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C009C0-0144-4A9D-A7D5-C83168538783}" type="datetimeFigureOut">
              <a:rPr lang="cs-CZ"/>
              <a:pPr>
                <a:defRPr/>
              </a:pPr>
              <a:t>8.1.2014</a:t>
            </a:fld>
            <a:endParaRPr lang="cs-CZ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07E35F-793A-4BD2-8C67-3700BB487B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EA8C2-B379-4D74-BDD3-4131647B83E6}" type="datetimeFigureOut">
              <a:rPr lang="cs-CZ"/>
              <a:pPr>
                <a:defRPr/>
              </a:pPr>
              <a:t>8.1.2014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15CB07-69F5-4CBE-9F3B-C061D82506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C54D28-9686-4F9F-BBA4-AD80D79F8F28}" type="datetimeFigureOut">
              <a:rPr lang="cs-CZ"/>
              <a:pPr>
                <a:defRPr/>
              </a:pPr>
              <a:t>8.1.2014</a:t>
            </a:fld>
            <a:endParaRPr lang="cs-CZ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0EB180-9421-4411-A576-873F8ADAB4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464249-821B-4407-A4DC-5975DD655327}" type="datetimeFigureOut">
              <a:rPr lang="cs-CZ"/>
              <a:pPr>
                <a:defRPr/>
              </a:pPr>
              <a:t>8.1.2014</a:t>
            </a:fld>
            <a:endParaRPr lang="cs-CZ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9BD3F2-8BEB-4AD7-8820-A44A58613C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FDF7F-E0E3-4457-B984-B124118E6A98}" type="datetimeFigureOut">
              <a:rPr lang="cs-CZ"/>
              <a:pPr>
                <a:defRPr/>
              </a:pPr>
              <a:t>8.1.2014</a:t>
            </a:fld>
            <a:endParaRPr lang="cs-CZ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06AF40-0EAB-43CC-979A-F1B06E62D19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DB6B59-22A7-4881-AFE1-DFB775EF423A}" type="datetimeFigureOut">
              <a:rPr lang="cs-CZ"/>
              <a:pPr>
                <a:defRPr/>
              </a:pPr>
              <a:t>8.1.2014</a:t>
            </a:fld>
            <a:endParaRPr lang="cs-CZ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C25496-448E-4449-8BF5-0092A7B9A4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569A40-2F5C-4468-9CDA-140296415F6E}" type="datetimeFigureOut">
              <a:rPr lang="cs-CZ"/>
              <a:pPr>
                <a:defRPr/>
              </a:pPr>
              <a:t>8.1.2014</a:t>
            </a:fld>
            <a:endParaRPr lang="cs-CZ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130B64-68DB-47E6-8CDC-1AD178E893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8E43E-AEA7-4997-AEBD-09365619CD73}" type="datetimeFigureOut">
              <a:rPr lang="cs-CZ"/>
              <a:pPr>
                <a:defRPr/>
              </a:pPr>
              <a:t>8.1.2014</a:t>
            </a:fld>
            <a:endParaRPr lang="cs-CZ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64FC37-22FD-4ED5-8FAB-133575905E3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1FDF19-6251-4D87-B2E1-0E160BB36DB4}" type="datetimeFigureOut">
              <a:rPr lang="cs-CZ"/>
              <a:pPr>
                <a:defRPr/>
              </a:pPr>
              <a:t>8.1.2014</a:t>
            </a:fld>
            <a:endParaRPr lang="cs-CZ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C644C1-9EAE-44B8-90C7-3B111E5B617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6DEAB0-3843-42F1-A039-3368C8C079A8}" type="datetimeFigureOut">
              <a:rPr lang="cs-CZ"/>
              <a:pPr>
                <a:defRPr/>
              </a:pPr>
              <a:t>8.1.2014</a:t>
            </a:fld>
            <a:endParaRPr lang="cs-CZ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D941E3-6DA0-4BE1-81BC-C271B5F904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49736C-4F29-475B-97ED-1F76AD895BCF}" type="datetimeFigureOut">
              <a:rPr lang="cs-CZ"/>
              <a:pPr>
                <a:defRPr/>
              </a:pPr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C006DB-6BB2-40EB-9811-E775664CDD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8C1BE3-FC64-4FBB-8CF9-52E8E6C60720}" type="datetimeFigureOut">
              <a:rPr lang="cs-CZ"/>
              <a:pPr>
                <a:defRPr/>
              </a:pPr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CE3513-885C-489F-9368-24EEFF9361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2687A1-EE56-4DFD-BCB1-1715859D4497}" type="datetimeFigureOut">
              <a:rPr lang="cs-CZ"/>
              <a:pPr>
                <a:defRPr/>
              </a:pPr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7DFBC6-91C3-41C6-A38B-735F0056B7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20C24-EACE-422C-A84D-B9A9894FF9B1}" type="datetimeFigureOut">
              <a:rPr lang="cs-CZ"/>
              <a:pPr>
                <a:defRPr/>
              </a:pPr>
              <a:t>8.1.2014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01A795-29B9-4029-AF4A-F90E61B66A3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3FBD90-EA97-4E6F-9CCB-BB9AAD0EF872}" type="datetimeFigureOut">
              <a:rPr lang="cs-CZ"/>
              <a:pPr>
                <a:defRPr/>
              </a:pPr>
              <a:t>8.1.2014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ECFAF-2450-4965-B7B4-E605D310DB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CAB3E-3226-474D-BEA9-B4A99719D964}" type="datetimeFigureOut">
              <a:rPr lang="cs-CZ"/>
              <a:pPr>
                <a:defRPr/>
              </a:pPr>
              <a:t>8.1.2014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669F3B-7453-44C3-8448-C02A488C625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39A640-804B-4317-8405-D95629183E68}" type="datetimeFigureOut">
              <a:rPr lang="cs-CZ"/>
              <a:pPr>
                <a:defRPr/>
              </a:pPr>
              <a:t>8.1.2014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7733C6-DF44-486A-A5EE-805F6FE0F9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6C1F3D-2F5B-4445-97E6-5B8EA5C689B6}" type="datetimeFigureOut">
              <a:rPr lang="cs-CZ"/>
              <a:pPr>
                <a:defRPr/>
              </a:pPr>
              <a:t>8.1.2014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0B2653-7271-497E-BE45-E0A63621FBD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8A0BF7-A7B2-4EFD-BFA7-3BB20F9673E0}" type="datetimeFigureOut">
              <a:rPr lang="cs-CZ"/>
              <a:pPr>
                <a:defRPr/>
              </a:pPr>
              <a:t>8.1.2014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D3804E-8704-4122-9C2F-9E5D20B487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DCB65B-4D6E-42C2-A937-8346DC84C3A1}" type="datetimeFigureOut">
              <a:rPr lang="cs-CZ"/>
              <a:pPr>
                <a:defRPr/>
              </a:pPr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66C8A9-357F-4B2A-820F-4073DCF8A53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608184-3F0D-40F9-A1AD-1D7A6927FA5F}" type="datetimeFigureOut">
              <a:rPr lang="cs-CZ"/>
              <a:pPr>
                <a:defRPr/>
              </a:pPr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D38053-FFF4-4F8F-A781-04ECBF631C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6C0C624F-1735-494D-A3BC-1EE4E007B537}" type="datetimeFigureOut">
              <a:rPr lang="cs-CZ"/>
              <a:pPr>
                <a:defRPr/>
              </a:pPr>
              <a:t>8.1.2014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4C3729D6-17CD-4266-8CB8-2049A8B971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76" r:id="rId2"/>
    <p:sldLayoutId id="214748369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97" r:id="rId9"/>
    <p:sldLayoutId id="2147483682" r:id="rId10"/>
    <p:sldLayoutId id="214748368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3315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015FC6A-F156-4891-BFA8-72BF9C371262}" type="datetimeFigureOut">
              <a:rPr lang="cs-CZ"/>
              <a:pPr>
                <a:defRPr/>
              </a:pPr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1F56FDF-85E8-41F6-A6B9-129905F0653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Obrázek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0" y="4929188"/>
            <a:ext cx="6086475" cy="155733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26626" name="Nadpis 1"/>
          <p:cNvSpPr>
            <a:spLocks noGrp="1"/>
          </p:cNvSpPr>
          <p:nvPr>
            <p:ph type="ctrTitle"/>
          </p:nvPr>
        </p:nvSpPr>
        <p:spPr>
          <a:xfrm>
            <a:off x="714375" y="642938"/>
            <a:ext cx="7772400" cy="1470025"/>
          </a:xfrm>
        </p:spPr>
        <p:txBody>
          <a:bodyPr/>
          <a:lstStyle/>
          <a:p>
            <a:pPr eaLnBrk="1" hangingPunct="1"/>
            <a:r>
              <a:rPr lang="cs-CZ" b="1" smtClean="0"/>
              <a:t>DUM - Digitální Učební Materiál</a:t>
            </a:r>
            <a:r>
              <a:rPr lang="cs-CZ" smtClean="0"/>
              <a:t/>
            </a:r>
            <a:br>
              <a:rPr lang="cs-CZ" smtClean="0"/>
            </a:br>
            <a:endParaRPr lang="cs-CZ" smtClean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00125" y="2571750"/>
            <a:ext cx="7215188" cy="4000500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800" dirty="0" smtClean="0"/>
              <a:t>Tento </a:t>
            </a:r>
            <a:r>
              <a:rPr lang="cs-CZ" sz="800" dirty="0"/>
              <a:t>projekt je spolufinancován Evropským sociálním fondem a státním rozpočtem České republiky.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26628" name="Obrázek 3" descr="C:\Users\Maruška\Desktop\logo_barevn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13" y="1785938"/>
            <a:ext cx="16573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9" name="TextovéPole 5"/>
          <p:cNvSpPr txBox="1">
            <a:spLocks noChangeArrowheads="1"/>
          </p:cNvSpPr>
          <p:nvPr/>
        </p:nvSpPr>
        <p:spPr bwMode="auto">
          <a:xfrm>
            <a:off x="1214438" y="2786063"/>
            <a:ext cx="685800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sz="2000" b="1" dirty="0">
                <a:latin typeface="Calibri" pitchFamily="34" charset="0"/>
              </a:rPr>
              <a:t>Registrační číslo: </a:t>
            </a:r>
            <a:r>
              <a:rPr lang="cs-CZ" sz="2000" dirty="0">
                <a:latin typeface="Calibri" pitchFamily="34" charset="0"/>
              </a:rPr>
              <a:t>CZ.1.07/1.5.00/34.1012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>
                <a:latin typeface="Calibri" pitchFamily="34" charset="0"/>
              </a:rPr>
              <a:t>Šablona:</a:t>
            </a:r>
            <a:r>
              <a:rPr lang="cs-CZ" dirty="0">
                <a:latin typeface="Calibri" pitchFamily="34" charset="0"/>
              </a:rPr>
              <a:t> III/2                                                         </a:t>
            </a:r>
            <a:r>
              <a:rPr lang="cs-CZ" b="1" dirty="0">
                <a:latin typeface="Calibri" pitchFamily="34" charset="0"/>
              </a:rPr>
              <a:t>Sada: A3_56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>
                <a:latin typeface="Calibri" pitchFamily="34" charset="0"/>
              </a:rPr>
              <a:t>Datum ověření ve výuce:  </a:t>
            </a:r>
            <a:r>
              <a:rPr lang="cs-CZ" b="1" dirty="0" smtClean="0">
                <a:latin typeface="Calibri" pitchFamily="34" charset="0"/>
              </a:rPr>
              <a:t>10. 12. </a:t>
            </a:r>
            <a:r>
              <a:rPr lang="cs-CZ" b="1" smtClean="0">
                <a:latin typeface="Calibri" pitchFamily="34" charset="0"/>
              </a:rPr>
              <a:t>2013            </a:t>
            </a:r>
            <a:r>
              <a:rPr lang="cs-CZ" b="1" dirty="0">
                <a:latin typeface="Calibri" pitchFamily="34" charset="0"/>
              </a:rPr>
              <a:t>Třída:  3 PČ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b="1" smtClean="0"/>
              <a:t>DUM - Digitální Učební Materiál</a:t>
            </a:r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/>
              <a:t>Tematická oblast: Pečovatelské služby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/>
              <a:t>Předmět</a:t>
            </a:r>
            <a:r>
              <a:rPr lang="cs-CZ" b="1" smtClean="0"/>
              <a:t>: Odborný </a:t>
            </a:r>
            <a:r>
              <a:rPr lang="cs-CZ" b="1" dirty="0" smtClean="0"/>
              <a:t>výcvik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/>
              <a:t>Ročník: 3.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/>
              <a:t>Klíčová slova: Diabetická dieta, jídelníček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/>
              <a:t>Jméno autora (vč. titulu): Ivana Marková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/>
              <a:t>Škola:</a:t>
            </a:r>
            <a:r>
              <a:rPr lang="cs-CZ" dirty="0" smtClean="0"/>
              <a:t> 	</a:t>
            </a:r>
            <a:r>
              <a:rPr lang="cs-CZ" sz="2400" b="1" dirty="0" smtClean="0">
                <a:solidFill>
                  <a:schemeClr val="tx2"/>
                </a:solidFill>
              </a:rPr>
              <a:t>Střední </a:t>
            </a:r>
            <a:r>
              <a:rPr lang="cs-CZ" sz="2400" b="1" dirty="0">
                <a:solidFill>
                  <a:schemeClr val="tx2"/>
                </a:solidFill>
              </a:rPr>
              <a:t>odborné učiliště, </a:t>
            </a:r>
            <a:r>
              <a:rPr lang="cs-CZ" sz="2400" b="1" dirty="0" err="1">
                <a:solidFill>
                  <a:schemeClr val="tx2"/>
                </a:solidFill>
              </a:rPr>
              <a:t>Lišov</a:t>
            </a:r>
            <a:r>
              <a:rPr lang="cs-CZ" sz="2400" b="1" dirty="0">
                <a:solidFill>
                  <a:schemeClr val="tx2"/>
                </a:solidFill>
              </a:rPr>
              <a:t/>
            </a:r>
            <a:br>
              <a:rPr lang="cs-CZ" sz="2400" b="1" dirty="0">
                <a:solidFill>
                  <a:schemeClr val="tx2"/>
                </a:solidFill>
              </a:rPr>
            </a:br>
            <a:r>
              <a:rPr lang="cs-CZ" sz="2400" b="1" dirty="0">
                <a:solidFill>
                  <a:schemeClr val="tx2"/>
                </a:solidFill>
              </a:rPr>
              <a:t>	</a:t>
            </a:r>
            <a:r>
              <a:rPr lang="cs-CZ" sz="2400" b="1" dirty="0" smtClean="0">
                <a:solidFill>
                  <a:schemeClr val="tx2"/>
                </a:solidFill>
              </a:rPr>
              <a:t>	tř</a:t>
            </a:r>
            <a:r>
              <a:rPr lang="cs-CZ" sz="2400" b="1" dirty="0">
                <a:solidFill>
                  <a:schemeClr val="tx2"/>
                </a:solidFill>
              </a:rPr>
              <a:t>. 5. května 3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b="1" dirty="0">
                <a:solidFill>
                  <a:schemeClr val="tx2"/>
                </a:solidFill>
              </a:rPr>
              <a:t>		</a:t>
            </a:r>
            <a:r>
              <a:rPr lang="cs-CZ" sz="2400" b="1" dirty="0" smtClean="0">
                <a:solidFill>
                  <a:schemeClr val="tx2"/>
                </a:solidFill>
              </a:rPr>
              <a:t>	373 </a:t>
            </a:r>
            <a:r>
              <a:rPr lang="cs-CZ" sz="2400" b="1" dirty="0">
                <a:solidFill>
                  <a:schemeClr val="tx2"/>
                </a:solidFill>
              </a:rPr>
              <a:t>72 </a:t>
            </a:r>
            <a:r>
              <a:rPr lang="cs-CZ" sz="2400" b="1" dirty="0" err="1">
                <a:solidFill>
                  <a:schemeClr val="tx2"/>
                </a:solidFill>
              </a:rPr>
              <a:t>Lišov</a:t>
            </a:r>
            <a:endParaRPr lang="cs-CZ" sz="2400" b="1" dirty="0">
              <a:solidFill>
                <a:schemeClr val="tx2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b="1" dirty="0">
                <a:solidFill>
                  <a:schemeClr val="tx2"/>
                </a:solidFill>
              </a:rPr>
              <a:t>		</a:t>
            </a:r>
            <a:r>
              <a:rPr lang="cs-CZ" sz="2400" b="1" dirty="0" smtClean="0">
                <a:solidFill>
                  <a:schemeClr val="tx2"/>
                </a:solidFill>
              </a:rPr>
              <a:t>	IČO</a:t>
            </a:r>
            <a:r>
              <a:rPr lang="cs-CZ" sz="2400" b="1" dirty="0">
                <a:solidFill>
                  <a:schemeClr val="tx2"/>
                </a:solidFill>
              </a:rPr>
              <a:t>: 75050111	REDIZO: 651023599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Nadpis 1"/>
          <p:cNvSpPr>
            <a:spLocks noGrp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algn="ctr" eaLnBrk="1" hangingPunct="1"/>
            <a:r>
              <a:rPr lang="cs-CZ" b="1" smtClean="0"/>
              <a:t>Dieta č.9</a:t>
            </a:r>
            <a:r>
              <a:rPr lang="cs-CZ" b="1" smtClean="0">
                <a:latin typeface="Arial" charset="0"/>
              </a:rPr>
              <a:t> - DIABETICKÁ</a:t>
            </a:r>
          </a:p>
        </p:txBody>
      </p:sp>
      <p:sp>
        <p:nvSpPr>
          <p:cNvPr id="15362" name="Zástupný symbol pro obsah 2"/>
          <p:cNvSpPr>
            <a:spLocks noGrp="1"/>
          </p:cNvSpPr>
          <p:nvPr>
            <p:ph idx="1"/>
          </p:nvPr>
        </p:nvSpPr>
        <p:spPr>
          <a:xfrm>
            <a:off x="468313" y="1916113"/>
            <a:ext cx="8229600" cy="4662487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2400" dirty="0" smtClean="0">
                <a:latin typeface="+mj-lt"/>
              </a:rPr>
              <a:t>snížený denní příjem energie, hlavně prostřednictvím tuků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2400" b="1" dirty="0" smtClean="0">
                <a:latin typeface="+mj-lt"/>
              </a:rPr>
              <a:t>vyloučení jednoduchých cukrů</a:t>
            </a:r>
            <a:r>
              <a:rPr lang="cs-CZ" sz="2400" dirty="0" smtClean="0">
                <a:latin typeface="+mj-lt"/>
              </a:rPr>
              <a:t> (cukr, džem, med, čokoláda, cukrovinky, zmrzlina) ze stravy a omezení příjmu </a:t>
            </a:r>
            <a:r>
              <a:rPr lang="cs-CZ" sz="2400" b="1" dirty="0" smtClean="0">
                <a:latin typeface="+mj-lt"/>
              </a:rPr>
              <a:t>složitých cukrů</a:t>
            </a:r>
            <a:r>
              <a:rPr lang="cs-CZ" sz="2400" dirty="0" smtClean="0">
                <a:latin typeface="+mj-lt"/>
              </a:rPr>
              <a:t> (např. mouka, pečivo, chléb, těstoviny, ovoce, rýže)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2400" dirty="0" smtClean="0">
                <a:latin typeface="+mj-lt"/>
              </a:rPr>
              <a:t>sladidla – jen umělá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2400" dirty="0" smtClean="0">
                <a:latin typeface="+mj-lt"/>
              </a:rPr>
              <a:t>pravidelnost v jídle a jeho rozdělení v průběhu dne - nejlepší rozdělení do 5-6 dávek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2400" dirty="0" smtClean="0">
                <a:latin typeface="+mj-lt"/>
              </a:rPr>
              <a:t>určena pro nemocné s cukrovkou</a:t>
            </a:r>
          </a:p>
        </p:txBody>
      </p:sp>
      <p:pic>
        <p:nvPicPr>
          <p:cNvPr id="28675" name="Picture 5" descr="MH90037047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0063" y="4437063"/>
            <a:ext cx="1979612" cy="197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Nadpis 1"/>
          <p:cNvSpPr>
            <a:spLocks noGrp="1"/>
          </p:cNvSpPr>
          <p:nvPr>
            <p:ph type="title"/>
          </p:nvPr>
        </p:nvSpPr>
        <p:spPr>
          <a:xfrm>
            <a:off x="468313" y="476250"/>
            <a:ext cx="8229600" cy="1143000"/>
          </a:xfrm>
        </p:spPr>
        <p:txBody>
          <a:bodyPr/>
          <a:lstStyle/>
          <a:p>
            <a:pPr algn="ctr" eaLnBrk="1" hangingPunct="1"/>
            <a:r>
              <a:rPr lang="cs-CZ" sz="4800" b="1" smtClean="0"/>
              <a:t>ZÁSADY DIABETICKÉ STRAVY</a:t>
            </a:r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>
          <a:xfrm>
            <a:off x="468313" y="1844675"/>
            <a:ext cx="8229600" cy="4389438"/>
          </a:xfrm>
        </p:spPr>
        <p:txBody>
          <a:bodyPr>
            <a:normAutofit lnSpcReduction="10000"/>
          </a:bodyPr>
          <a:lstStyle/>
          <a:p>
            <a:pPr marL="609600" indent="-609600" eaLnBrk="1" fontAlgn="auto" hangingPunct="1">
              <a:spcAft>
                <a:spcPts val="0"/>
              </a:spcAft>
              <a:buClr>
                <a:schemeClr val="accent3"/>
              </a:buClr>
              <a:buFont typeface="Arial" charset="0"/>
              <a:buAutoNum type="arabicParenR"/>
              <a:defRPr/>
            </a:pPr>
            <a:r>
              <a:rPr lang="cs-CZ" sz="2800" dirty="0" smtClean="0">
                <a:latin typeface="+mj-lt"/>
              </a:rPr>
              <a:t>stravovat se pravidelně </a:t>
            </a:r>
            <a:r>
              <a:rPr lang="cs-CZ" sz="2800" b="1" dirty="0" smtClean="0">
                <a:latin typeface="+mj-lt"/>
              </a:rPr>
              <a:t>3-6x denně</a:t>
            </a:r>
          </a:p>
          <a:p>
            <a:pPr marL="609600" indent="-609600" eaLnBrk="1" fontAlgn="auto" hangingPunct="1">
              <a:spcAft>
                <a:spcPts val="0"/>
              </a:spcAft>
              <a:buClr>
                <a:schemeClr val="accent3"/>
              </a:buClr>
              <a:buFont typeface="Arial" charset="0"/>
              <a:buAutoNum type="arabicParenR"/>
              <a:defRPr/>
            </a:pPr>
            <a:r>
              <a:rPr lang="cs-CZ" sz="2800" dirty="0" smtClean="0">
                <a:latin typeface="+mj-lt"/>
              </a:rPr>
              <a:t>kontrolovat obsah cukrů v potravinách</a:t>
            </a:r>
          </a:p>
          <a:p>
            <a:pPr marL="609600" indent="-609600" eaLnBrk="1" fontAlgn="auto" hangingPunct="1">
              <a:spcAft>
                <a:spcPts val="0"/>
              </a:spcAft>
              <a:buClr>
                <a:schemeClr val="accent3"/>
              </a:buClr>
              <a:buFont typeface="Arial" charset="0"/>
              <a:buAutoNum type="arabicParenR"/>
              <a:defRPr/>
            </a:pPr>
            <a:r>
              <a:rPr lang="cs-CZ" sz="2800" dirty="0" smtClean="0">
                <a:latin typeface="+mj-lt"/>
              </a:rPr>
              <a:t>omezit nebo úplně </a:t>
            </a:r>
            <a:r>
              <a:rPr lang="cs-CZ" sz="2800" b="1" dirty="0" smtClean="0">
                <a:latin typeface="+mj-lt"/>
              </a:rPr>
              <a:t>vyloučit sladké výrobky</a:t>
            </a:r>
          </a:p>
          <a:p>
            <a:pPr marL="609600" indent="-609600" eaLnBrk="1" fontAlgn="auto" hangingPunct="1">
              <a:spcAft>
                <a:spcPts val="0"/>
              </a:spcAft>
              <a:buClr>
                <a:schemeClr val="accent3"/>
              </a:buClr>
              <a:buFont typeface="Arial" charset="0"/>
              <a:buAutoNum type="arabicParenR"/>
              <a:defRPr/>
            </a:pPr>
            <a:r>
              <a:rPr lang="cs-CZ" sz="2800" b="1" dirty="0" smtClean="0">
                <a:latin typeface="+mj-lt"/>
              </a:rPr>
              <a:t>nesladit</a:t>
            </a:r>
            <a:r>
              <a:rPr lang="cs-CZ" sz="2800" dirty="0" smtClean="0">
                <a:latin typeface="+mj-lt"/>
              </a:rPr>
              <a:t> cukrem</a:t>
            </a:r>
          </a:p>
          <a:p>
            <a:pPr marL="609600" indent="-609600" eaLnBrk="1" fontAlgn="auto" hangingPunct="1">
              <a:spcAft>
                <a:spcPts val="0"/>
              </a:spcAft>
              <a:buClr>
                <a:schemeClr val="accent3"/>
              </a:buClr>
              <a:buFont typeface="Arial" charset="0"/>
              <a:buAutoNum type="arabicParenR"/>
              <a:defRPr/>
            </a:pPr>
            <a:r>
              <a:rPr lang="cs-CZ" sz="2800" b="1" dirty="0" smtClean="0">
                <a:latin typeface="+mj-lt"/>
              </a:rPr>
              <a:t>omezit</a:t>
            </a:r>
            <a:r>
              <a:rPr lang="cs-CZ" sz="2800" dirty="0" smtClean="0">
                <a:latin typeface="+mj-lt"/>
              </a:rPr>
              <a:t> nebo vyloučit </a:t>
            </a:r>
            <a:r>
              <a:rPr lang="cs-CZ" sz="2800" b="1" dirty="0" smtClean="0">
                <a:latin typeface="+mj-lt"/>
              </a:rPr>
              <a:t>živočišné tuky</a:t>
            </a:r>
          </a:p>
          <a:p>
            <a:pPr marL="609600" indent="-609600" eaLnBrk="1" fontAlgn="auto" hangingPunct="1">
              <a:spcAft>
                <a:spcPts val="0"/>
              </a:spcAft>
              <a:buClr>
                <a:schemeClr val="accent3"/>
              </a:buClr>
              <a:buFont typeface="Arial" charset="0"/>
              <a:buAutoNum type="arabicParenR"/>
              <a:defRPr/>
            </a:pPr>
            <a:r>
              <a:rPr lang="cs-CZ" sz="2800" dirty="0" smtClean="0">
                <a:latin typeface="+mj-lt"/>
              </a:rPr>
              <a:t>nekonzumovat nadbytečné množství bílkovin</a:t>
            </a:r>
          </a:p>
          <a:p>
            <a:pPr marL="609600" indent="-609600" eaLnBrk="1" fontAlgn="auto" hangingPunct="1">
              <a:spcAft>
                <a:spcPts val="0"/>
              </a:spcAft>
              <a:buClr>
                <a:schemeClr val="accent3"/>
              </a:buClr>
              <a:buFont typeface="Arial" charset="0"/>
              <a:buAutoNum type="arabicParenR"/>
              <a:defRPr/>
            </a:pPr>
            <a:r>
              <a:rPr lang="cs-CZ" sz="2800" dirty="0" smtClean="0">
                <a:latin typeface="+mj-lt"/>
              </a:rPr>
              <a:t>jíst dostatečné </a:t>
            </a:r>
            <a:r>
              <a:rPr lang="cs-CZ" sz="2800" b="1" dirty="0" smtClean="0">
                <a:latin typeface="+mj-lt"/>
              </a:rPr>
              <a:t>množství zeleniny</a:t>
            </a:r>
          </a:p>
          <a:p>
            <a:pPr marL="609600" indent="-609600" eaLnBrk="1" fontAlgn="auto" hangingPunct="1">
              <a:spcAft>
                <a:spcPts val="0"/>
              </a:spcAft>
              <a:buClr>
                <a:schemeClr val="accent3"/>
              </a:buClr>
              <a:buFont typeface="Arial" charset="0"/>
              <a:buAutoNum type="arabicParenR"/>
              <a:defRPr/>
            </a:pPr>
            <a:r>
              <a:rPr lang="cs-CZ" sz="2800" dirty="0" smtClean="0">
                <a:latin typeface="+mj-lt"/>
              </a:rPr>
              <a:t>pít dostatečné množství </a:t>
            </a:r>
            <a:r>
              <a:rPr lang="cs-CZ" sz="2800" b="1" dirty="0" smtClean="0">
                <a:latin typeface="+mj-lt"/>
              </a:rPr>
              <a:t>nesladkých</a:t>
            </a:r>
            <a:r>
              <a:rPr lang="cs-CZ" sz="2800" dirty="0" smtClean="0">
                <a:latin typeface="+mj-lt"/>
              </a:rPr>
              <a:t> tekutin</a:t>
            </a:r>
          </a:p>
          <a:p>
            <a:pPr marL="609600" indent="-609600" eaLnBrk="1" fontAlgn="auto" hangingPunct="1">
              <a:spcAft>
                <a:spcPts val="0"/>
              </a:spcAft>
              <a:buClr>
                <a:schemeClr val="accent3"/>
              </a:buClr>
              <a:buFont typeface="Arial" charset="0"/>
              <a:buAutoNum type="arabicParenR"/>
              <a:defRPr/>
            </a:pPr>
            <a:r>
              <a:rPr lang="cs-CZ" sz="2800" b="1" dirty="0" smtClean="0">
                <a:latin typeface="+mj-lt"/>
              </a:rPr>
              <a:t>zcela vynechat alkohol</a:t>
            </a:r>
          </a:p>
          <a:p>
            <a:pPr marL="609600" indent="-60960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cs-CZ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6" descr="800px-Frying_chicken_schnitzel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6325" y="1844675"/>
            <a:ext cx="2663825" cy="177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>
          <a:xfrm>
            <a:off x="395288" y="836613"/>
            <a:ext cx="8229600" cy="5832475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2800" u="sng" dirty="0" smtClean="0">
                <a:latin typeface="+mj-lt"/>
              </a:rPr>
              <a:t>doporučená úprava stravy:</a:t>
            </a:r>
          </a:p>
          <a:p>
            <a:pPr marL="640080" lvl="1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000" dirty="0" smtClean="0">
                <a:latin typeface="+mj-lt"/>
              </a:rPr>
              <a:t>vaření, dušení, grilování, pečení pod pokličkou</a:t>
            </a:r>
          </a:p>
          <a:p>
            <a:pPr marL="640080" lvl="1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000" dirty="0" smtClean="0">
                <a:latin typeface="+mj-lt"/>
              </a:rPr>
              <a:t>vhodné je teflonové nádobí</a:t>
            </a:r>
          </a:p>
          <a:p>
            <a:pPr marL="640080" lvl="1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000" dirty="0" smtClean="0">
                <a:latin typeface="+mj-lt"/>
              </a:rPr>
              <a:t>na přípravu jídel nepoužívat tuk!</a:t>
            </a:r>
          </a:p>
          <a:p>
            <a:pPr marL="640080" lvl="1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000" dirty="0" smtClean="0">
                <a:latin typeface="+mj-lt"/>
              </a:rPr>
              <a:t>masa opékat bez oleje (na sucho)</a:t>
            </a:r>
          </a:p>
          <a:p>
            <a:pPr marL="640080" lvl="1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000" dirty="0" smtClean="0">
                <a:latin typeface="+mj-lt"/>
              </a:rPr>
              <a:t>nepoužívat moc koření (podporuje chuť k jídlu)</a:t>
            </a:r>
          </a:p>
          <a:p>
            <a:pPr marL="640080" lvl="1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000" dirty="0" smtClean="0">
                <a:latin typeface="+mj-lt"/>
              </a:rPr>
              <a:t>omáčky a polévky vařit </a:t>
            </a:r>
            <a:r>
              <a:rPr lang="cs-CZ" sz="2000" b="1" dirty="0" smtClean="0">
                <a:latin typeface="+mj-lt"/>
              </a:rPr>
              <a:t>bez jíšky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2800" u="sng" dirty="0" smtClean="0">
                <a:latin typeface="+mj-lt"/>
              </a:rPr>
              <a:t>nevhodná úprava stravy</a:t>
            </a:r>
          </a:p>
          <a:p>
            <a:pPr marL="640080" lvl="1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000" dirty="0" smtClean="0">
                <a:latin typeface="+mj-lt"/>
              </a:rPr>
              <a:t>smažení, opékání ve velkém množství tuku, fritování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2800" u="sng" dirty="0" smtClean="0">
                <a:latin typeface="+mj-lt"/>
              </a:rPr>
              <a:t>vhodné potraviny:</a:t>
            </a:r>
          </a:p>
          <a:p>
            <a:pPr marL="640080" lvl="1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>
                <a:latin typeface="+mj-lt"/>
              </a:rPr>
              <a:t>maso</a:t>
            </a:r>
          </a:p>
          <a:p>
            <a:pPr lvl="2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000" dirty="0" smtClean="0">
                <a:latin typeface="+mj-lt"/>
              </a:rPr>
              <a:t>kuře (bez kůže), krůtí, králík, libové vepřové, hovězí, ryby</a:t>
            </a:r>
          </a:p>
          <a:p>
            <a:pPr marL="640080" lvl="1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>
                <a:latin typeface="+mj-lt"/>
              </a:rPr>
              <a:t>tuky</a:t>
            </a:r>
          </a:p>
          <a:p>
            <a:pPr lvl="2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000" dirty="0" smtClean="0">
                <a:latin typeface="+mj-lt"/>
              </a:rPr>
              <a:t>rostlinné oleje (slunečnicový, olivový)</a:t>
            </a:r>
          </a:p>
        </p:txBody>
      </p:sp>
      <p:cxnSp>
        <p:nvCxnSpPr>
          <p:cNvPr id="3" name="Přímá spojnice 2"/>
          <p:cNvCxnSpPr/>
          <p:nvPr/>
        </p:nvCxnSpPr>
        <p:spPr>
          <a:xfrm flipV="1">
            <a:off x="6011863" y="1700213"/>
            <a:ext cx="2590800" cy="208915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>
            <a:off x="6227763" y="1628775"/>
            <a:ext cx="2376487" cy="2160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>
          <a:xfrm>
            <a:off x="539750" y="873125"/>
            <a:ext cx="8229600" cy="5976938"/>
          </a:xfrm>
        </p:spPr>
        <p:txBody>
          <a:bodyPr>
            <a:normAutofit/>
          </a:bodyPr>
          <a:lstStyle/>
          <a:p>
            <a:pPr marL="640080" lvl="1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>
                <a:latin typeface="+mj-lt"/>
              </a:rPr>
              <a:t>mléko a mléčné výrobky</a:t>
            </a:r>
          </a:p>
          <a:p>
            <a:pPr lvl="2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000" dirty="0" smtClean="0">
                <a:latin typeface="+mj-lt"/>
              </a:rPr>
              <a:t>nízkotučné/polotučné, jogurty</a:t>
            </a:r>
            <a:r>
              <a:rPr lang="cs-CZ" sz="2000" smtClean="0">
                <a:latin typeface="+mj-lt"/>
              </a:rPr>
              <a:t>, tvaroh/</a:t>
            </a:r>
            <a:endParaRPr lang="cs-CZ" sz="2000" dirty="0" smtClean="0">
              <a:latin typeface="+mj-lt"/>
            </a:endParaRPr>
          </a:p>
          <a:p>
            <a:pPr lvl="2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000" dirty="0" smtClean="0">
                <a:latin typeface="+mj-lt"/>
              </a:rPr>
              <a:t>v jídelníčku max. 2x týdně</a:t>
            </a:r>
          </a:p>
          <a:p>
            <a:pPr marL="640080" lvl="1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>
                <a:latin typeface="+mj-lt"/>
              </a:rPr>
              <a:t>vejce</a:t>
            </a:r>
          </a:p>
          <a:p>
            <a:pPr lvl="2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000" dirty="0" smtClean="0">
                <a:latin typeface="+mj-lt"/>
              </a:rPr>
              <a:t>max. 2 týdně, bílek lze používat neomezeně</a:t>
            </a:r>
          </a:p>
          <a:p>
            <a:pPr marL="640080" lvl="1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>
                <a:latin typeface="+mj-lt"/>
              </a:rPr>
              <a:t>ovoce a zelenina, luštěniny</a:t>
            </a:r>
          </a:p>
          <a:p>
            <a:pPr lvl="2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000" dirty="0" smtClean="0">
                <a:latin typeface="+mj-lt"/>
              </a:rPr>
              <a:t>neomezeně</a:t>
            </a:r>
          </a:p>
          <a:p>
            <a:pPr marL="640080" lvl="1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>
                <a:latin typeface="+mj-lt"/>
              </a:rPr>
              <a:t>příkrmy</a:t>
            </a:r>
          </a:p>
          <a:p>
            <a:pPr lvl="2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000" dirty="0" smtClean="0">
                <a:latin typeface="+mj-lt"/>
              </a:rPr>
              <a:t>brambory, rýže, zelenina jako příloha</a:t>
            </a:r>
          </a:p>
          <a:p>
            <a:pPr marL="640080" lvl="1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>
                <a:latin typeface="+mj-lt"/>
              </a:rPr>
              <a:t>pečivo, chléb</a:t>
            </a:r>
          </a:p>
          <a:p>
            <a:pPr lvl="2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000" dirty="0" smtClean="0">
                <a:latin typeface="+mj-lt"/>
              </a:rPr>
              <a:t>tmavé, v omezeném množství</a:t>
            </a:r>
          </a:p>
          <a:p>
            <a:pPr marL="640080" lvl="1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>
                <a:latin typeface="+mj-lt"/>
              </a:rPr>
              <a:t>nápoje</a:t>
            </a:r>
          </a:p>
          <a:p>
            <a:pPr lvl="2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000" dirty="0" smtClean="0">
                <a:latin typeface="+mj-lt"/>
              </a:rPr>
              <a:t>neslazené, instantní káva, čaj, minerálky</a:t>
            </a:r>
          </a:p>
        </p:txBody>
      </p:sp>
      <p:pic>
        <p:nvPicPr>
          <p:cNvPr id="32770" name="Picture 5" descr="MH9004387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72225" y="908050"/>
            <a:ext cx="2266950" cy="226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Picture 6" descr="MH90041556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72225" y="3644900"/>
            <a:ext cx="2449513" cy="244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>
          <a:xfrm>
            <a:off x="395288" y="836613"/>
            <a:ext cx="8229600" cy="5832475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2800" u="sng" dirty="0" smtClean="0">
                <a:latin typeface="+mj-lt"/>
              </a:rPr>
              <a:t>nevhodné potraviny:</a:t>
            </a:r>
          </a:p>
          <a:p>
            <a:pPr marL="640080" lvl="1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>
                <a:latin typeface="+mj-lt"/>
              </a:rPr>
              <a:t>maso</a:t>
            </a:r>
          </a:p>
          <a:p>
            <a:pPr lvl="2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000" dirty="0" smtClean="0">
                <a:latin typeface="+mj-lt"/>
              </a:rPr>
              <a:t>tučné, uzené, vnitřnosti, slanina, ...</a:t>
            </a:r>
          </a:p>
          <a:p>
            <a:pPr marL="640080" lvl="1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>
                <a:latin typeface="+mj-lt"/>
              </a:rPr>
              <a:t>tuky</a:t>
            </a:r>
          </a:p>
          <a:p>
            <a:pPr lvl="2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000" dirty="0" smtClean="0">
                <a:latin typeface="+mj-lt"/>
              </a:rPr>
              <a:t>sádlo, ztužené tuky a fritovací oleje</a:t>
            </a:r>
          </a:p>
          <a:p>
            <a:pPr marL="640080" lvl="1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>
                <a:latin typeface="+mj-lt"/>
              </a:rPr>
              <a:t>mléko a mléčné výrobky</a:t>
            </a:r>
          </a:p>
          <a:p>
            <a:pPr lvl="2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000" dirty="0" smtClean="0">
                <a:latin typeface="+mj-lt"/>
              </a:rPr>
              <a:t>plnotučné, smetana, šlehačka, tatarky, majonézy, plísňové sýry</a:t>
            </a:r>
          </a:p>
          <a:p>
            <a:pPr marL="640080" lvl="1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>
                <a:latin typeface="+mj-lt"/>
              </a:rPr>
              <a:t>ovoce</a:t>
            </a:r>
          </a:p>
          <a:p>
            <a:pPr lvl="2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000" dirty="0" smtClean="0">
                <a:latin typeface="+mj-lt"/>
              </a:rPr>
              <a:t>banány, hrušky, hroznové víno, ořechy, sušené ovoce, mák, kokos</a:t>
            </a:r>
          </a:p>
          <a:p>
            <a:pPr marL="640080" lvl="1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>
                <a:latin typeface="+mj-lt"/>
              </a:rPr>
              <a:t>příkrmy</a:t>
            </a:r>
          </a:p>
          <a:p>
            <a:pPr lvl="2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000" dirty="0" smtClean="0">
                <a:latin typeface="+mj-lt"/>
              </a:rPr>
              <a:t>smažené krokety a hranolky, knedlíky</a:t>
            </a:r>
          </a:p>
          <a:p>
            <a:pPr marL="640080" lvl="1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>
                <a:latin typeface="+mj-lt"/>
              </a:rPr>
              <a:t>moučníky</a:t>
            </a:r>
          </a:p>
          <a:p>
            <a:pPr marL="640080" lvl="1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>
                <a:latin typeface="+mj-lt"/>
              </a:rPr>
              <a:t>nápoje</a:t>
            </a:r>
          </a:p>
          <a:p>
            <a:pPr lvl="2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000" dirty="0" smtClean="0">
                <a:latin typeface="+mj-lt"/>
              </a:rPr>
              <a:t>veškeré sladké nápoje, čokoláda, kakao, džusy, mošty, destiláty</a:t>
            </a:r>
          </a:p>
        </p:txBody>
      </p:sp>
      <p:pic>
        <p:nvPicPr>
          <p:cNvPr id="33794" name="Picture 5" descr="MH90044045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1863" y="1052513"/>
            <a:ext cx="1836737" cy="1836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Nadpis 1"/>
          <p:cNvSpPr>
            <a:spLocks noGrp="1"/>
          </p:cNvSpPr>
          <p:nvPr>
            <p:ph type="title"/>
          </p:nvPr>
        </p:nvSpPr>
        <p:spPr>
          <a:xfrm>
            <a:off x="539750" y="260350"/>
            <a:ext cx="8229600" cy="1143000"/>
          </a:xfrm>
        </p:spPr>
        <p:txBody>
          <a:bodyPr/>
          <a:lstStyle/>
          <a:p>
            <a:pPr algn="ctr" eaLnBrk="1" hangingPunct="1"/>
            <a:r>
              <a:rPr lang="cs-CZ" b="1" smtClean="0"/>
              <a:t>Jídelníček diety č.9</a:t>
            </a:r>
          </a:p>
        </p:txBody>
      </p:sp>
      <p:pic>
        <p:nvPicPr>
          <p:cNvPr id="34818" name="Zástupný symbol pro obsah 2"/>
          <p:cNvPicPr>
            <a:picLocks noGrp="1"/>
          </p:cNvPicPr>
          <p:nvPr>
            <p:ph idx="1"/>
          </p:nvPr>
        </p:nvPicPr>
        <p:blipFill>
          <a:blip r:embed="rId2"/>
          <a:srcRect l="25510" t="14441" r="26131" b="10168"/>
          <a:stretch>
            <a:fillRect/>
          </a:stretch>
        </p:blipFill>
        <p:spPr>
          <a:xfrm>
            <a:off x="1258888" y="1412875"/>
            <a:ext cx="6842125" cy="5329238"/>
          </a:xfrm>
          <a:ln w="3175">
            <a:solidFill>
              <a:srgbClr val="00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b="1" smtClean="0"/>
              <a:t>Zdroje</a:t>
            </a:r>
          </a:p>
        </p:txBody>
      </p:sp>
      <p:sp>
        <p:nvSpPr>
          <p:cNvPr id="35842" name="Zástupný symbol pro obsah 2"/>
          <p:cNvSpPr>
            <a:spLocks noGrp="1"/>
          </p:cNvSpPr>
          <p:nvPr>
            <p:ph idx="1"/>
          </p:nvPr>
        </p:nvSpPr>
        <p:spPr>
          <a:xfrm>
            <a:off x="179388" y="1916113"/>
            <a:ext cx="8785225" cy="473392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sz="1800" b="1" u="sng" smtClean="0">
                <a:latin typeface="Calibri" pitchFamily="34" charset="0"/>
              </a:rPr>
              <a:t>Obrázky:</a:t>
            </a:r>
          </a:p>
          <a:p>
            <a:pPr lvl="1" eaLnBrk="1" hangingPunct="1">
              <a:lnSpc>
                <a:spcPct val="80000"/>
              </a:lnSpc>
            </a:pPr>
            <a:r>
              <a:rPr lang="cs-CZ" sz="1400" b="1" smtClean="0">
                <a:latin typeface="Arial" charset="0"/>
                <a:cs typeface="Arial" charset="0"/>
              </a:rPr>
              <a:t>1) KLIPART – nástroj Microsoft Windows </a:t>
            </a:r>
            <a:r>
              <a:rPr lang="cs-CZ" sz="1400" smtClean="0">
                <a:latin typeface="Arial" charset="0"/>
                <a:cs typeface="Arial" charset="0"/>
              </a:rPr>
              <a:t>[on-line], dostupný na &lt;http://office.microsoft.com/cs-cz/images/results.aspx?qu=cukrovka&amp;ex=1#ai:MC900370476&gt; [cit.2013-9-25]. </a:t>
            </a:r>
          </a:p>
          <a:p>
            <a:pPr lvl="1" eaLnBrk="1" hangingPunct="1">
              <a:lnSpc>
                <a:spcPct val="80000"/>
              </a:lnSpc>
            </a:pPr>
            <a:r>
              <a:rPr lang="cs-CZ" sz="1400" b="1" smtClean="0">
                <a:latin typeface="Arial" charset="0"/>
                <a:cs typeface="Arial" charset="0"/>
              </a:rPr>
              <a:t>2) PASTORIUS</a:t>
            </a:r>
            <a:r>
              <a:rPr lang="cs-CZ" sz="1400" smtClean="0">
                <a:latin typeface="Arial" charset="0"/>
                <a:cs typeface="Arial" charset="0"/>
              </a:rPr>
              <a:t>. Commons.wikimedia.org: </a:t>
            </a:r>
            <a:r>
              <a:rPr lang="cs-CZ" sz="1400" b="1" smtClean="0">
                <a:latin typeface="Arial" charset="0"/>
                <a:cs typeface="Arial" charset="0"/>
              </a:rPr>
              <a:t>Frying chicken schnitzels.jpg</a:t>
            </a:r>
            <a:r>
              <a:rPr lang="cs-CZ" sz="1400" smtClean="0">
                <a:latin typeface="Arial" charset="0"/>
                <a:cs typeface="Arial" charset="0"/>
              </a:rPr>
              <a:t> [on-line]. 2011-12-17 [cit.2013-9-25]. Dostupný pod licencí Creative  Commons na </a:t>
            </a:r>
          </a:p>
          <a:p>
            <a:pPr lvl="1"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cs-CZ" sz="1400" smtClean="0">
                <a:latin typeface="Arial" charset="0"/>
                <a:cs typeface="Arial" charset="0"/>
              </a:rPr>
              <a:t>      &lt;http://commons.wikimedia.org/wiki/File:Frying_chicken_schnitzels.jpg?uselang=cs&gt;</a:t>
            </a:r>
            <a:r>
              <a:rPr lang="cs-CZ" sz="1400" b="1" smtClean="0">
                <a:latin typeface="Arial" charset="0"/>
                <a:cs typeface="Arial" charset="0"/>
              </a:rPr>
              <a:t> </a:t>
            </a:r>
            <a:r>
              <a:rPr lang="cs-CZ" sz="1400" smtClean="0">
                <a:latin typeface="Arial" charset="0"/>
                <a:cs typeface="Arial" charset="0"/>
              </a:rPr>
              <a:t>[cit.2013-9-25]. </a:t>
            </a:r>
          </a:p>
          <a:p>
            <a:pPr lvl="1" eaLnBrk="1" hangingPunct="1">
              <a:lnSpc>
                <a:spcPct val="80000"/>
              </a:lnSpc>
            </a:pPr>
            <a:r>
              <a:rPr lang="cs-CZ" sz="1400" b="1" smtClean="0">
                <a:latin typeface="Arial" charset="0"/>
                <a:cs typeface="Arial" charset="0"/>
              </a:rPr>
              <a:t>3) KLIPART – nástroj Microsoft Windows </a:t>
            </a:r>
            <a:r>
              <a:rPr lang="cs-CZ" sz="1400" smtClean="0">
                <a:latin typeface="Arial" charset="0"/>
                <a:cs typeface="Arial" charset="0"/>
              </a:rPr>
              <a:t>[on-line], dostupný na &lt;http://office.microsoft.com/cs-cz/images/results.aspx?qu=jogurt&amp;ex=1#ai:MP900438709&gt; [cit.2013-9-25]. </a:t>
            </a:r>
          </a:p>
          <a:p>
            <a:pPr lvl="1" eaLnBrk="1" hangingPunct="1">
              <a:lnSpc>
                <a:spcPct val="80000"/>
              </a:lnSpc>
            </a:pPr>
            <a:r>
              <a:rPr lang="cs-CZ" sz="1400" b="1" smtClean="0">
                <a:latin typeface="Arial" charset="0"/>
                <a:cs typeface="Arial" charset="0"/>
              </a:rPr>
              <a:t>4) KLIPART – nástroj Microsoft Windows </a:t>
            </a:r>
            <a:r>
              <a:rPr lang="cs-CZ" sz="1400" smtClean="0">
                <a:latin typeface="Arial" charset="0"/>
                <a:cs typeface="Arial" charset="0"/>
              </a:rPr>
              <a:t>[on-line], dostupný na &lt;http://office.microsoft.com/cs-cz/images/results.aspx?qu=r%C3%BD%C5%BEe&amp;ex=1#ai:MC900415560&gt; [cit.2013-9-25]. </a:t>
            </a:r>
          </a:p>
          <a:p>
            <a:pPr lvl="1" eaLnBrk="1" hangingPunct="1">
              <a:lnSpc>
                <a:spcPct val="80000"/>
              </a:lnSpc>
            </a:pPr>
            <a:r>
              <a:rPr lang="cs-CZ" sz="1400" b="1" smtClean="0">
                <a:latin typeface="Arial" charset="0"/>
                <a:cs typeface="Arial" charset="0"/>
              </a:rPr>
              <a:t>5) KLIPART – nástroj Microsoft Windows </a:t>
            </a:r>
            <a:r>
              <a:rPr lang="cs-CZ" sz="1400" smtClean="0">
                <a:latin typeface="Arial" charset="0"/>
                <a:cs typeface="Arial" charset="0"/>
              </a:rPr>
              <a:t>[on-line], dostupný na &lt;http://office.microsoft.com/cs-cz/images/results.aspx?qu=smajl%C3%ADk&amp;ex=1#ai:MC900440458&gt; [cit.2013-9-25]. </a:t>
            </a:r>
          </a:p>
          <a:p>
            <a:pPr lvl="1" eaLnBrk="1" hangingPunct="1">
              <a:lnSpc>
                <a:spcPct val="80000"/>
              </a:lnSpc>
            </a:pPr>
            <a:endParaRPr lang="cs-CZ" sz="1400" smtClean="0">
              <a:latin typeface="Arial" charset="0"/>
              <a:cs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sz="1800" b="1" u="sng" smtClean="0">
                <a:latin typeface="Calibri" pitchFamily="34" charset="0"/>
              </a:rPr>
              <a:t>Externí zdroje:</a:t>
            </a:r>
          </a:p>
          <a:p>
            <a:pPr lvl="1" eaLnBrk="1" hangingPunct="1">
              <a:lnSpc>
                <a:spcPct val="80000"/>
              </a:lnSpc>
            </a:pPr>
            <a:r>
              <a:rPr lang="cs-CZ" sz="1400" i="1" smtClean="0">
                <a:latin typeface="Arial" charset="0"/>
                <a:cs typeface="Arial" charset="0"/>
              </a:rPr>
              <a:t>Klinická dietologie</a:t>
            </a:r>
            <a:r>
              <a:rPr lang="cs-CZ" sz="1400" smtClean="0">
                <a:latin typeface="Arial" charset="0"/>
                <a:cs typeface="Arial" charset="0"/>
              </a:rPr>
              <a:t>, Štěpán Svačina a kol., </a:t>
            </a:r>
            <a:r>
              <a:rPr lang="cs-CZ" sz="1400" i="1" smtClean="0">
                <a:latin typeface="Arial" charset="0"/>
                <a:cs typeface="Arial" charset="0"/>
              </a:rPr>
              <a:t>Grada</a:t>
            </a:r>
            <a:r>
              <a:rPr lang="cs-CZ" sz="1400" smtClean="0">
                <a:latin typeface="Arial" charset="0"/>
                <a:cs typeface="Arial" charset="0"/>
              </a:rPr>
              <a:t> Publishing a.s., 2008, ISBN 978-80-247-2256-6</a:t>
            </a:r>
          </a:p>
          <a:p>
            <a:pPr lvl="1" eaLnBrk="1" hangingPunct="1">
              <a:lnSpc>
                <a:spcPct val="60000"/>
              </a:lnSpc>
            </a:pPr>
            <a:r>
              <a:rPr lang="cs-CZ" sz="1400" smtClean="0">
                <a:latin typeface="Arial" charset="0"/>
                <a:cs typeface="Arial" charset="0"/>
              </a:rPr>
              <a:t>LUKÁŠKOVÁ L.,KULHAVÁ M.,STRNADOVÁ A.. Role sestry v edukaci diabetiků s diabetem </a:t>
            </a:r>
          </a:p>
          <a:p>
            <a:pPr lvl="1" eaLnBrk="1" hangingPunct="1">
              <a:lnSpc>
                <a:spcPct val="60000"/>
              </a:lnSpc>
              <a:buFont typeface="Wingdings 2" pitchFamily="18" charset="2"/>
              <a:buNone/>
            </a:pPr>
            <a:r>
              <a:rPr lang="cs-CZ" sz="1400" smtClean="0">
                <a:latin typeface="Arial" charset="0"/>
                <a:cs typeface="Arial" charset="0"/>
              </a:rPr>
              <a:t>     mellitem, dietní opatření. Practicus 8/2012, příloha, str. 1-4</a:t>
            </a:r>
          </a:p>
          <a:p>
            <a:pPr lvl="1" eaLnBrk="1" hangingPunct="1">
              <a:lnSpc>
                <a:spcPct val="60000"/>
              </a:lnSpc>
            </a:pPr>
            <a:r>
              <a:rPr lang="cs-CZ" sz="1400" smtClean="0">
                <a:latin typeface="Arial" charset="0"/>
                <a:cs typeface="Arial" charset="0"/>
              </a:rPr>
              <a:t>www.nemopisek.cz/index.php/oddeleni/227-dieta-dia</a:t>
            </a:r>
          </a:p>
          <a:p>
            <a:pPr lvl="1" eaLnBrk="1" hangingPunct="1">
              <a:lnSpc>
                <a:spcPct val="60000"/>
              </a:lnSpc>
            </a:pPr>
            <a:r>
              <a:rPr lang="cs-CZ" sz="1400" smtClean="0">
                <a:latin typeface="Arial" charset="0"/>
                <a:cs typeface="Arial" charset="0"/>
              </a:rPr>
              <a:t>&lt;http://www.dietologie.cz/dieta/zakladni-dieta/diabeticka-dieta/diabetes-mellitus-cukrovka-dieta-c-</a:t>
            </a:r>
          </a:p>
          <a:p>
            <a:pPr lvl="1" eaLnBrk="1" hangingPunct="1">
              <a:lnSpc>
                <a:spcPct val="60000"/>
              </a:lnSpc>
              <a:buFont typeface="Wingdings 2" pitchFamily="18" charset="2"/>
              <a:buNone/>
            </a:pPr>
            <a:r>
              <a:rPr lang="cs-CZ" sz="1400" smtClean="0">
                <a:latin typeface="Arial" charset="0"/>
                <a:cs typeface="Arial" charset="0"/>
              </a:rPr>
              <a:t>     9.html&gt; </a:t>
            </a:r>
          </a:p>
          <a:p>
            <a:pPr lvl="1" eaLnBrk="1" hangingPunct="1">
              <a:lnSpc>
                <a:spcPct val="60000"/>
              </a:lnSpc>
            </a:pPr>
            <a:endParaRPr lang="cs-CZ" sz="1400" smtClean="0">
              <a:latin typeface="Arial" charset="0"/>
              <a:cs typeface="Arial" charset="0"/>
            </a:endParaRPr>
          </a:p>
          <a:p>
            <a:pPr eaLnBrk="1" hangingPunct="1">
              <a:lnSpc>
                <a:spcPct val="80000"/>
              </a:lnSpc>
            </a:pPr>
            <a:endParaRPr lang="cs-CZ" sz="1400" smtClean="0">
              <a:latin typeface="Arial" charset="0"/>
              <a:cs typeface="Arial" charset="0"/>
            </a:endParaRPr>
          </a:p>
          <a:p>
            <a:pPr eaLnBrk="1" hangingPunct="1">
              <a:lnSpc>
                <a:spcPct val="60000"/>
              </a:lnSpc>
              <a:buFont typeface="Wingdings 2" pitchFamily="18" charset="2"/>
              <a:buNone/>
            </a:pPr>
            <a:endParaRPr lang="cs-CZ" sz="13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205</TotalTime>
  <Words>586</Words>
  <Application>Microsoft Office PowerPoint</Application>
  <PresentationFormat>Předvádění na obrazovce (4:3)</PresentationFormat>
  <Paragraphs>118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Tok</vt:lpstr>
      <vt:lpstr>Motiv systému Office</vt:lpstr>
      <vt:lpstr>DUM - Digitální Učební Materiál </vt:lpstr>
      <vt:lpstr>DUM - Digitální Učební Materiál</vt:lpstr>
      <vt:lpstr>Dieta č.9 - DIABETICKÁ</vt:lpstr>
      <vt:lpstr>ZÁSADY DIABETICKÉ STRAVY</vt:lpstr>
      <vt:lpstr>Prezentace aplikace PowerPoint</vt:lpstr>
      <vt:lpstr>Prezentace aplikace PowerPoint</vt:lpstr>
      <vt:lpstr>Prezentace aplikace PowerPoint</vt:lpstr>
      <vt:lpstr>Jídelníček diety č.9</vt:lpstr>
      <vt:lpstr>Zdroje</vt:lpstr>
    </vt:vector>
  </TitlesOfParts>
  <Company>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DUM - Digitální Učební Materiál</dc:title>
  <dc:creator>mbenedova</dc:creator>
  <cp:lastModifiedBy>Petr</cp:lastModifiedBy>
  <cp:revision>41</cp:revision>
  <dcterms:created xsi:type="dcterms:W3CDTF">2013-04-09T12:40:26Z</dcterms:created>
  <dcterms:modified xsi:type="dcterms:W3CDTF">2014-01-08T16:52:03Z</dcterms:modified>
</cp:coreProperties>
</file>