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56" r:id="rId3"/>
    <p:sldId id="257" r:id="rId4"/>
    <p:sldId id="264" r:id="rId5"/>
    <p:sldId id="258" r:id="rId6"/>
    <p:sldId id="259" r:id="rId7"/>
    <p:sldId id="260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4D071C3B-68CB-4995-A360-16496BEDDAF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5A6C0CC1-8979-4DDB-AD66-5E99FC09A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0658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DA6FD22-AE82-4B69-BC33-1114A90BC176}" type="slidenum">
              <a:rPr lang="cs-CZ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C838E-BEAA-461D-A054-15976971194B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A6A36-887F-494D-8C4C-BF04B65F4F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3B376-6D5D-40EA-97D1-63897E98967B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B46F2-8448-4F3F-B17A-5E269DE21C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8A456-C04C-4984-96FC-9CBCAAAA2A73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17F87-17AC-40FE-97E6-56C41FB40E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A09F0-8B46-447A-A85C-6F47B68BD3F2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39197-C151-4188-9986-5FD9733233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E03CC-9202-4E8B-B5C8-CD9CFFA0F93D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89310-C0A7-413E-91BD-411A62D556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FDCF5-FF8A-42E8-9B39-204D8042BD51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DE91CC-EADB-4AE8-937B-1BA7ECA9A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DCC2BB-9DE6-4140-B5FE-5228EE59A2A1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205A6-7ADE-4782-BFC6-5DBB061DB9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D031F-8E1D-4B7F-AF18-AAD60C6745D9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4C51D-BFCC-484E-8195-D72CC1230A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5BE59-1C0D-4B5E-80BB-2A39FFDB484B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DA4147-5352-4FC4-9505-1DBC4C1E62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02074-F706-4BE9-A08F-6858C65D6D56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6A367-ED87-4B72-9D7E-339E4258DD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0C08A-F633-4401-8706-F4312560ABE2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925A0C-4CA6-4939-8EF5-A80917B95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1AEBA-CF45-478D-AD14-BC2B67983EE2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6B09B-D04B-4B02-A9E7-6CDEBEAE9F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44227-2C66-4560-A7AF-F24AE9E319E7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D9C63-DDF4-408E-8234-888FA31A9D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BD959-08A5-448B-8697-BFEF20F53FE8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0F3AA-3A8A-4D7C-AECC-57174C603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D388-BB8F-4799-BD69-9F41AD343F3C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063AE-09A0-404B-87CF-96098EFC3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1C4D3-4E78-45FB-A0CA-6A62D223451E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86F9BC-A219-44C5-9449-59F7F35AD6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9326A-2C04-4B63-B891-84A8E892BAD8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8C609-482D-4C0A-96E1-235CB79020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8C237-30A1-4A1A-882E-AE88A5F2BA01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8FEE4-00AA-4FA3-BC70-45BB54608E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B989B-628E-44B5-A1D8-63CE37BD9AB0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7C926-3A57-4611-8E3F-17D0C9D790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33ACC-58F8-4A05-AF48-9553C6AFB29F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E3964-A97A-43FC-8268-556D677B2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4DB81-3DC6-4F09-84D7-43193AD8A124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DE6C7-0CB9-4110-A86D-7058D5460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B7D524-A4A5-484B-9C53-C7DA6FB46B1A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1F0D0-1483-418B-A9EB-E47C7AB70C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ECA2E988-8E4A-4185-84DB-D73642AF8031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F3B1BD69-02D9-4BE8-9C8A-2599BEDE08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3" r:id="rId2"/>
    <p:sldLayoutId id="2147483696" r:id="rId3"/>
    <p:sldLayoutId id="2147483682" r:id="rId4"/>
    <p:sldLayoutId id="2147483681" r:id="rId5"/>
    <p:sldLayoutId id="2147483680" r:id="rId6"/>
    <p:sldLayoutId id="2147483679" r:id="rId7"/>
    <p:sldLayoutId id="2147483678" r:id="rId8"/>
    <p:sldLayoutId id="2147483697" r:id="rId9"/>
    <p:sldLayoutId id="2147483677" r:id="rId10"/>
    <p:sldLayoutId id="214748367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5429C8B-E6DB-46EC-87D1-0B14C61FACD5}" type="datetimeFigureOut">
              <a:rPr lang="cs-CZ"/>
              <a:pPr>
                <a:defRPr/>
              </a:pPr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226DBF1-2EFF-4B87-9B23-768048A00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4929188"/>
            <a:ext cx="6086475" cy="15573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6626" name="Nadpis 1"/>
          <p:cNvSpPr>
            <a:spLocks noGrp="1"/>
          </p:cNvSpPr>
          <p:nvPr>
            <p:ph type="ctrTitle"/>
          </p:nvPr>
        </p:nvSpPr>
        <p:spPr>
          <a:xfrm>
            <a:off x="714375" y="642938"/>
            <a:ext cx="7772400" cy="1470025"/>
          </a:xfrm>
        </p:spPr>
        <p:txBody>
          <a:bodyPr/>
          <a:lstStyle/>
          <a:p>
            <a:r>
              <a:rPr lang="cs-CZ" b="1" smtClean="0"/>
              <a:t>DUM - Digitální Učební Materiál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25" y="2571750"/>
            <a:ext cx="7215188" cy="40005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6628" name="Obrázek 3" descr="C:\Users\Maruška\Desktop\logo_barev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1785938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1214438" y="2786063"/>
            <a:ext cx="68580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>
                <a:latin typeface="Calibri" pitchFamily="34" charset="0"/>
              </a:rPr>
              <a:t>Registrační číslo: </a:t>
            </a:r>
            <a:r>
              <a:rPr lang="cs-CZ" sz="2000" dirty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Šablona:</a:t>
            </a:r>
            <a:r>
              <a:rPr lang="cs-CZ" dirty="0">
                <a:latin typeface="Calibri" pitchFamily="34" charset="0"/>
              </a:rPr>
              <a:t> III/2                                                         </a:t>
            </a:r>
            <a:r>
              <a:rPr lang="cs-CZ" b="1" dirty="0">
                <a:latin typeface="Calibri" pitchFamily="34" charset="0"/>
              </a:rPr>
              <a:t>Sada: A3_57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Datum ověření ve výuce:  </a:t>
            </a:r>
            <a:r>
              <a:rPr lang="cs-CZ" b="1" dirty="0" smtClean="0">
                <a:latin typeface="Calibri" pitchFamily="34" charset="0"/>
              </a:rPr>
              <a:t>7. 1. </a:t>
            </a:r>
            <a:r>
              <a:rPr lang="cs-CZ" b="1" smtClean="0">
                <a:latin typeface="Calibri" pitchFamily="34" charset="0"/>
              </a:rPr>
              <a:t>2014                 </a:t>
            </a:r>
            <a:r>
              <a:rPr lang="cs-CZ" b="1" dirty="0">
                <a:latin typeface="Calibri" pitchFamily="34" charset="0"/>
              </a:rPr>
              <a:t>Třída:   3 PČ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DUM - Digitální Učební Materiál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Tematická oblast: Pečovatelské služby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Předmět: Odborný výcvik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Ročník: 3.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Klíčová slova: Dieta při </a:t>
            </a:r>
            <a:r>
              <a:rPr lang="cs-CZ" b="1" dirty="0"/>
              <a:t>n</a:t>
            </a:r>
            <a:r>
              <a:rPr lang="cs-CZ" b="1" dirty="0" smtClean="0"/>
              <a:t>echutenství, nevolnosti</a:t>
            </a:r>
            <a:r>
              <a:rPr lang="cs-CZ" b="1" dirty="0"/>
              <a:t> </a:t>
            </a:r>
            <a:r>
              <a:rPr lang="cs-CZ" b="1" dirty="0" smtClean="0"/>
              <a:t>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                          a zvracení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Jméno autora (vč. titulu): Ivana Marková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Lišov</a:t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/>
          </p:cNvSpPr>
          <p:nvPr>
            <p:ph type="ctrTitle"/>
          </p:nvPr>
        </p:nvSpPr>
        <p:spPr>
          <a:xfrm>
            <a:off x="539552" y="1196752"/>
            <a:ext cx="7851648" cy="18288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000" dirty="0" smtClean="0"/>
              <a:t>SPECIÁLNÍ TYPY DIET</a:t>
            </a:r>
          </a:p>
        </p:txBody>
      </p:sp>
      <p:sp>
        <p:nvSpPr>
          <p:cNvPr id="22533" name="Rectangle 5"/>
          <p:cNvSpPr>
            <a:spLocks noGrp="1"/>
          </p:cNvSpPr>
          <p:nvPr>
            <p:ph type="subTitle" idx="1"/>
          </p:nvPr>
        </p:nvSpPr>
        <p:spPr>
          <a:xfrm>
            <a:off x="539750" y="3500438"/>
            <a:ext cx="7854950" cy="1752600"/>
          </a:xfrm>
        </p:spPr>
        <p:txBody>
          <a:bodyPr>
            <a:normAutofit/>
          </a:bodyPr>
          <a:lstStyle/>
          <a:p>
            <a:pPr marR="0" algn="ctr"/>
            <a:r>
              <a:rPr lang="cs-CZ" sz="4000" b="1" smtClean="0">
                <a:latin typeface="Calibri" pitchFamily="34" charset="0"/>
              </a:rPr>
              <a:t>PŘI NECHUTENSTVÍ, NEVOLNOSTI     A ZVRACENÍ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1143000"/>
          </a:xfrm>
        </p:spPr>
        <p:txBody>
          <a:bodyPr/>
          <a:lstStyle/>
          <a:p>
            <a:r>
              <a:rPr lang="cs-CZ" sz="4000" b="1" smtClean="0"/>
              <a:t>PŘI NECHUTENSTVÍ 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68313" y="1700213"/>
            <a:ext cx="8229600" cy="4681537"/>
          </a:xfrm>
        </p:spPr>
        <p:txBody>
          <a:bodyPr>
            <a:no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jíst pomalu, v klidu, nespěchat, jíst malé porce, častěji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jíst kdykoli během dne i pozdě večer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vyvarovat se nízkoenergetických pokrmů a nápojů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při nechutenství vůči masu používat náhradní zdroje kvalitní bílkoviny – mléko, tvaroh, sýr, jogurty…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často jsou lépe snášena jídla studená, sladkosti, studené saláty apod. než jídla teplá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sklenička alkoholu může zvýšit chuť, pozor na kombinaci alkoholu s léky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1143000"/>
          </a:xfrm>
        </p:spPr>
        <p:txBody>
          <a:bodyPr/>
          <a:lstStyle/>
          <a:p>
            <a:r>
              <a:rPr lang="cs-CZ" sz="4000" b="1" smtClean="0"/>
              <a:t>PŘI NEVOLNOSTI A ZVRACENÍ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68313" y="2276475"/>
            <a:ext cx="8229600" cy="4465638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malé dávky jídla, častěji, 6 – 7 x denně,                        a vyvarovat se přejídání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 smtClean="0">
              <a:latin typeface="+mj-lt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jíst pomalu, jídlo dobře rozžvýkat, usnadňuje to trávení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 smtClean="0">
              <a:latin typeface="+mj-lt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jíst netučná, lehce stravitelná jídla – měkké ovoce, jogurty, tvaroh, tavené sýry, kompoty, kuře bez kůže, bílé pečivo, brambory, rýži, těstoviny apod.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376238" y="1341438"/>
            <a:ext cx="8785225" cy="5891212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>
                <a:solidFill>
                  <a:prstClr val="black"/>
                </a:solidFill>
                <a:latin typeface="Calibri"/>
              </a:rPr>
              <a:t>vyhýbat se velmi sladkým, aromatickým, kořeněným a tučným pokrmům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nepít během jídla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popíjet během dne chlazené nápoje, ředěné ovocné šťávy, neperlivé vody, slabý, mírně slazený čaj, apod.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>
                <a:latin typeface="+mj-lt"/>
              </a:rPr>
              <a:t>při opakovaném zvracení přerušit krátkodobě příjem tekutin i jídla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 smtClean="0">
              <a:latin typeface="+mj-lt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</p:txBody>
      </p:sp>
      <p:pic>
        <p:nvPicPr>
          <p:cNvPr id="32773" name="Picture 5" descr="MH900385278"/>
          <p:cNvPicPr>
            <a:picLocks noChangeAspect="1" noChangeArrowheads="1"/>
          </p:cNvPicPr>
          <p:nvPr/>
        </p:nvPicPr>
        <p:blipFill>
          <a:blip r:embed="rId2"/>
          <a:srcRect l="-2359" t="13950" b="13948"/>
          <a:stretch>
            <a:fillRect/>
          </a:stretch>
        </p:blipFill>
        <p:spPr bwMode="auto">
          <a:xfrm>
            <a:off x="3635375" y="4581525"/>
            <a:ext cx="2736850" cy="1927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2"/>
          <p:cNvSpPr>
            <a:spLocks noGrp="1"/>
          </p:cNvSpPr>
          <p:nvPr>
            <p:ph idx="1"/>
          </p:nvPr>
        </p:nvSpPr>
        <p:spPr>
          <a:xfrm>
            <a:off x="395288" y="1412875"/>
            <a:ext cx="8280400" cy="4464050"/>
          </a:xfrm>
        </p:spPr>
        <p:txBody>
          <a:bodyPr/>
          <a:lstStyle/>
          <a:p>
            <a:r>
              <a:rPr lang="cs-CZ" sz="2800" dirty="0" smtClean="0">
                <a:solidFill>
                  <a:srgbClr val="000000"/>
                </a:solidFill>
                <a:latin typeface="Calibri" pitchFamily="34" charset="0"/>
              </a:rPr>
              <a:t>při zvracení - po lžičkách podávat malé množství čirých tekutin a postupně množství zvyšovat a přidat i měkkou stravu </a:t>
            </a:r>
          </a:p>
          <a:p>
            <a:r>
              <a:rPr lang="cs-CZ" sz="2800" dirty="0" smtClean="0">
                <a:solidFill>
                  <a:srgbClr val="000000"/>
                </a:solidFill>
                <a:latin typeface="Calibri" pitchFamily="34" charset="0"/>
              </a:rPr>
              <a:t>úlevu může přinést klidné soustředění, dechové cvičení a relaxace </a:t>
            </a:r>
          </a:p>
          <a:p>
            <a:endParaRPr lang="cs-CZ" dirty="0" smtClean="0"/>
          </a:p>
        </p:txBody>
      </p:sp>
      <p:pic>
        <p:nvPicPr>
          <p:cNvPr id="33796" name="Picture 4" descr="MH90035535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3429000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400" dirty="0" smtClean="0"/>
              <a:t> </a:t>
            </a:r>
            <a:r>
              <a:rPr lang="cs-CZ" sz="2000" b="1" u="sng" dirty="0" smtClean="0">
                <a:latin typeface="Arial" charset="0"/>
                <a:cs typeface="Arial" charset="0"/>
              </a:rPr>
              <a:t>Obrázky:</a:t>
            </a:r>
          </a:p>
          <a:p>
            <a:pPr lvl="1"/>
            <a:r>
              <a:rPr lang="cs-CZ" sz="1600" b="1" dirty="0" smtClean="0">
                <a:latin typeface="+mj-lt"/>
                <a:cs typeface="Arial" charset="0"/>
              </a:rPr>
              <a:t>1) KLIPART – nástroj Microsoft Windows </a:t>
            </a:r>
            <a:r>
              <a:rPr lang="cs-CZ" sz="1600" dirty="0" smtClean="0">
                <a:latin typeface="+mj-lt"/>
                <a:cs typeface="Arial" charset="0"/>
              </a:rPr>
              <a:t>[on-line], dostupný na &lt; http://office.microsoft.com/</a:t>
            </a:r>
            <a:r>
              <a:rPr lang="cs-CZ" sz="1600" dirty="0" err="1" smtClean="0">
                <a:latin typeface="+mj-lt"/>
                <a:cs typeface="Arial" charset="0"/>
              </a:rPr>
              <a:t>cs-cz</a:t>
            </a:r>
            <a:r>
              <a:rPr lang="cs-CZ" sz="1600" dirty="0" smtClean="0">
                <a:latin typeface="+mj-lt"/>
                <a:cs typeface="Arial" charset="0"/>
              </a:rPr>
              <a:t>/</a:t>
            </a:r>
            <a:r>
              <a:rPr lang="cs-CZ" sz="1600" dirty="0" err="1" smtClean="0">
                <a:latin typeface="+mj-lt"/>
                <a:cs typeface="Arial" charset="0"/>
              </a:rPr>
              <a:t>images</a:t>
            </a:r>
            <a:r>
              <a:rPr lang="cs-CZ" sz="1600" dirty="0" smtClean="0">
                <a:latin typeface="+mj-lt"/>
                <a:cs typeface="Arial" charset="0"/>
              </a:rPr>
              <a:t>/</a:t>
            </a:r>
            <a:r>
              <a:rPr lang="cs-CZ" sz="1600" dirty="0" err="1" smtClean="0">
                <a:latin typeface="+mj-lt"/>
                <a:cs typeface="Arial" charset="0"/>
              </a:rPr>
              <a:t>results.aspx?qu</a:t>
            </a:r>
            <a:r>
              <a:rPr lang="cs-CZ" sz="1600" dirty="0" smtClean="0">
                <a:latin typeface="+mj-lt"/>
                <a:cs typeface="Arial" charset="0"/>
              </a:rPr>
              <a:t>=</a:t>
            </a:r>
            <a:r>
              <a:rPr lang="cs-CZ" sz="1600" dirty="0" err="1" smtClean="0">
                <a:latin typeface="+mj-lt"/>
                <a:cs typeface="Arial" charset="0"/>
              </a:rPr>
              <a:t>sklenice+vody&amp;ex</a:t>
            </a:r>
            <a:r>
              <a:rPr lang="cs-CZ" sz="1600" dirty="0" smtClean="0">
                <a:latin typeface="+mj-lt"/>
                <a:cs typeface="Arial" charset="0"/>
              </a:rPr>
              <a:t>=1#ai:MP900385278&gt;</a:t>
            </a:r>
          </a:p>
          <a:p>
            <a:pPr lvl="1"/>
            <a:r>
              <a:rPr lang="cs-CZ" sz="1600" b="1" dirty="0">
                <a:latin typeface="+mj-lt"/>
                <a:cs typeface="Arial" charset="0"/>
              </a:rPr>
              <a:t>2</a:t>
            </a:r>
            <a:r>
              <a:rPr lang="cs-CZ" sz="1600" b="1" dirty="0" smtClean="0">
                <a:latin typeface="+mj-lt"/>
                <a:cs typeface="Arial" charset="0"/>
              </a:rPr>
              <a:t>) KLIPART – nástroj Microsoft Windows </a:t>
            </a:r>
            <a:r>
              <a:rPr lang="cs-CZ" sz="1600" dirty="0" smtClean="0">
                <a:latin typeface="+mj-lt"/>
                <a:cs typeface="Arial" charset="0"/>
              </a:rPr>
              <a:t>[on-line], dostupný na &lt;http://office.microsoft.com/</a:t>
            </a:r>
            <a:r>
              <a:rPr lang="cs-CZ" sz="1600" dirty="0" err="1" smtClean="0">
                <a:latin typeface="+mj-lt"/>
                <a:cs typeface="Arial" charset="0"/>
              </a:rPr>
              <a:t>cs-cz</a:t>
            </a:r>
            <a:r>
              <a:rPr lang="cs-CZ" sz="1600" dirty="0" smtClean="0">
                <a:latin typeface="+mj-lt"/>
                <a:cs typeface="Arial" charset="0"/>
              </a:rPr>
              <a:t>/</a:t>
            </a:r>
            <a:r>
              <a:rPr lang="cs-CZ" sz="1600" dirty="0" err="1" smtClean="0">
                <a:latin typeface="+mj-lt"/>
                <a:cs typeface="Arial" charset="0"/>
              </a:rPr>
              <a:t>images</a:t>
            </a:r>
            <a:r>
              <a:rPr lang="cs-CZ" sz="1600" dirty="0" smtClean="0">
                <a:latin typeface="+mj-lt"/>
                <a:cs typeface="Arial" charset="0"/>
              </a:rPr>
              <a:t>/</a:t>
            </a:r>
            <a:r>
              <a:rPr lang="cs-CZ" sz="1600" dirty="0" err="1" smtClean="0">
                <a:latin typeface="+mj-lt"/>
                <a:cs typeface="Arial" charset="0"/>
              </a:rPr>
              <a:t>results.aspx?qu</a:t>
            </a:r>
            <a:r>
              <a:rPr lang="cs-CZ" sz="1600" dirty="0" smtClean="0">
                <a:latin typeface="+mj-lt"/>
                <a:cs typeface="Arial" charset="0"/>
              </a:rPr>
              <a:t>=</a:t>
            </a:r>
            <a:r>
              <a:rPr lang="cs-CZ" sz="1600" dirty="0" err="1" smtClean="0">
                <a:latin typeface="+mj-lt"/>
                <a:cs typeface="Arial" charset="0"/>
              </a:rPr>
              <a:t>relaxace&amp;ex</a:t>
            </a:r>
            <a:r>
              <a:rPr lang="cs-CZ" sz="1600" dirty="0" smtClean="0">
                <a:latin typeface="+mj-lt"/>
                <a:cs typeface="Arial" charset="0"/>
              </a:rPr>
              <a:t>=1#ai:MC900355355&gt; [cit.2013-9-25]</a:t>
            </a:r>
          </a:p>
          <a:p>
            <a:pPr lvl="1">
              <a:buFont typeface="Wingdings 2" pitchFamily="18" charset="2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r>
              <a:rPr lang="cs-CZ" sz="2000" b="1" u="sng" dirty="0" smtClean="0">
                <a:latin typeface="Arial" charset="0"/>
                <a:cs typeface="Arial" charset="0"/>
              </a:rPr>
              <a:t>Externí zdroje:</a:t>
            </a:r>
          </a:p>
          <a:p>
            <a:pPr lvl="1"/>
            <a:r>
              <a:rPr lang="cs-CZ" sz="1600" i="1" dirty="0" smtClean="0">
                <a:latin typeface="+mj-lt"/>
                <a:cs typeface="Arial" charset="0"/>
              </a:rPr>
              <a:t>Klinická dietologie</a:t>
            </a:r>
            <a:r>
              <a:rPr lang="cs-CZ" sz="1600" dirty="0" smtClean="0">
                <a:latin typeface="+mj-lt"/>
                <a:cs typeface="Arial" charset="0"/>
              </a:rPr>
              <a:t>, Štěpán Svačina a kol., </a:t>
            </a:r>
            <a:r>
              <a:rPr lang="cs-CZ" sz="1600" i="1" dirty="0" err="1" smtClean="0">
                <a:latin typeface="+mj-lt"/>
                <a:cs typeface="Arial" charset="0"/>
              </a:rPr>
              <a:t>Grada</a:t>
            </a:r>
            <a:r>
              <a:rPr lang="cs-CZ" sz="1600" dirty="0" smtClean="0">
                <a:latin typeface="+mj-lt"/>
                <a:cs typeface="Arial" charset="0"/>
              </a:rPr>
              <a:t> </a:t>
            </a:r>
            <a:r>
              <a:rPr lang="cs-CZ" sz="1600" dirty="0" err="1" smtClean="0">
                <a:latin typeface="+mj-lt"/>
                <a:cs typeface="Arial" charset="0"/>
              </a:rPr>
              <a:t>Publishing</a:t>
            </a:r>
            <a:r>
              <a:rPr lang="cs-CZ" sz="1600" dirty="0" smtClean="0">
                <a:latin typeface="+mj-lt"/>
                <a:cs typeface="Arial" charset="0"/>
              </a:rPr>
              <a:t> a.s., 2008, ISBN 978-80-247-2256-6</a:t>
            </a:r>
          </a:p>
          <a:p>
            <a:pPr lvl="1"/>
            <a:r>
              <a:rPr lang="cs-CZ" sz="1600" dirty="0" smtClean="0">
                <a:latin typeface="+mj-lt"/>
                <a:cs typeface="Arial" panose="020B0604020202020204" pitchFamily="34" charset="0"/>
              </a:rPr>
              <a:t>&lt;www.vyzivavnemoci.cz/nevolnosti-a-zvraceni&gt;</a:t>
            </a:r>
          </a:p>
          <a:p>
            <a:pPr lvl="1">
              <a:lnSpc>
                <a:spcPct val="90000"/>
              </a:lnSpc>
              <a:buFont typeface="Arial" charset="0"/>
              <a:buChar char="•"/>
            </a:pPr>
            <a:r>
              <a:rPr lang="cs-CZ" sz="1600" dirty="0" smtClean="0">
                <a:latin typeface="+mj-lt"/>
                <a:cs typeface="Arial" panose="020B0604020202020204" pitchFamily="34" charset="0"/>
              </a:rPr>
              <a:t>&lt;www.mudrvincent.cz/dieta-</a:t>
            </a:r>
            <a:r>
              <a:rPr lang="cs-CZ" sz="1600" dirty="0" err="1" smtClean="0">
                <a:latin typeface="+mj-lt"/>
                <a:cs typeface="Arial" panose="020B0604020202020204" pitchFamily="34" charset="0"/>
              </a:rPr>
              <a:t>pri</a:t>
            </a:r>
            <a:r>
              <a:rPr lang="cs-CZ" sz="1600" dirty="0" smtClean="0">
                <a:latin typeface="+mj-lt"/>
                <a:cs typeface="Arial" panose="020B0604020202020204" pitchFamily="34" charset="0"/>
              </a:rPr>
              <a:t>-</a:t>
            </a:r>
            <a:r>
              <a:rPr lang="cs-CZ" sz="1600" dirty="0" err="1" smtClean="0">
                <a:latin typeface="+mj-lt"/>
                <a:cs typeface="Arial" panose="020B0604020202020204" pitchFamily="34" charset="0"/>
              </a:rPr>
              <a:t>pruajmu</a:t>
            </a:r>
            <a:r>
              <a:rPr lang="cs-CZ" sz="1600" dirty="0" smtClean="0">
                <a:latin typeface="+mj-lt"/>
                <a:cs typeface="Arial" panose="020B0604020202020204" pitchFamily="34" charset="0"/>
              </a:rPr>
              <a:t>-a-zvraceni&gt;</a:t>
            </a:r>
          </a:p>
          <a:p>
            <a:pPr lvl="1">
              <a:buFont typeface="Wingdings 2" pitchFamily="18" charset="2"/>
              <a:buNone/>
            </a:pPr>
            <a:endParaRPr lang="cs-CZ" sz="1600" dirty="0" smtClean="0">
              <a:latin typeface="+mj-lt"/>
              <a:cs typeface="Arial" panose="020B0604020202020204" pitchFamily="34" charset="0"/>
            </a:endParaRPr>
          </a:p>
          <a:p>
            <a:pPr lvl="1"/>
            <a:endParaRPr lang="cs-CZ" sz="1600" dirty="0" smtClean="0">
              <a:latin typeface="+mj-lt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charset="0"/>
              <a:buChar char="•"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175</TotalTime>
  <Words>136</Words>
  <Application>Microsoft Office PowerPoint</Application>
  <PresentationFormat>Předvádění na obrazovce (4:3)</PresentationFormat>
  <Paragraphs>75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Tok</vt:lpstr>
      <vt:lpstr>Motiv systému Office</vt:lpstr>
      <vt:lpstr>DUM - Digitální Učební Materiál </vt:lpstr>
      <vt:lpstr>DUM - Digitální Učební Materiál</vt:lpstr>
      <vt:lpstr>SPECIÁLNÍ TYPY DIET</vt:lpstr>
      <vt:lpstr>PŘI NECHUTENSTVÍ </vt:lpstr>
      <vt:lpstr>PŘI NEVOLNOSTI A ZVRACENÍ</vt:lpstr>
      <vt:lpstr>Prezentace aplikace PowerPoint</vt:lpstr>
      <vt:lpstr>Prezentace aplikace PowerPoint</vt:lpstr>
      <vt:lpstr>Zdroje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Petr</cp:lastModifiedBy>
  <cp:revision>48</cp:revision>
  <dcterms:created xsi:type="dcterms:W3CDTF">2013-04-09T12:40:26Z</dcterms:created>
  <dcterms:modified xsi:type="dcterms:W3CDTF">2014-01-08T16:51:13Z</dcterms:modified>
</cp:coreProperties>
</file>