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64" r:id="rId5"/>
    <p:sldId id="258" r:id="rId6"/>
    <p:sldId id="259" r:id="rId7"/>
    <p:sldId id="265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74D7CB-42B7-46E6-9BE9-E47D6AFB9CE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596AD-A1AA-42F5-BE52-FCD66C11F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E21D0-C603-47F2-9E30-FD1B23C27EE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A4E07-E6A8-4851-8DD8-C2A0522D5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DBABA-292C-441B-AF65-9FE6E4628306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18D50-81C2-44CA-8B91-D852EA32E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69CC9-63AD-4E5A-976A-DA55026213E6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40AA9-3137-4BCE-AF13-831A75BC8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86ABF-B93A-4E1A-9CE8-E77BB343CE7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EF953-CB24-452A-9AB1-75B96A17B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EBF2B-0113-4FAC-8F1F-8A4240B7356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1303A-6D94-462B-ADFB-7899E496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8221E-F34B-4CD6-8603-4DC3349B03D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F24C3-BC77-42D8-81DB-2BC08B2BB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070C8-88EF-42EE-BBC2-ABF52BD3500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6E6FC-EB83-4371-9947-33619B25B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64600-9EB8-4507-9659-306344E5ABA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941B8D-06A3-4E3F-83CD-A6DE83102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84DAB-9D3D-40F6-8429-28DAAFB6CE5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34E46-9A33-42E6-BB53-2AF3B2CE6D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89B0E-A1D7-42F5-B772-A4B2E80EE89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26B3E-1068-4C3E-9323-14A088546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BF49B-6F16-468C-AE00-5358CAACCE5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3D870-4E3D-4F3B-83C7-EA975C0FC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4D628-E51C-44B3-B852-51C526E220F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FA09E-D6BF-4155-9424-6D5A39F1B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16399-31A9-4AE3-BDE6-36C4D34BE2E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0B5CD-92A0-4919-AC07-6BEAA1436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0C6D8-59FB-421D-B270-BCBFC08C555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AA576-2E49-4964-942D-1D1E7FE90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C7990-8804-45E4-AB51-20F276EF77E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55DB8-25DA-47E3-B9AD-98717AF3F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9B962-68F7-446B-B6C6-06C78F96CA8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256F6-391A-4053-9D7C-B01B977F04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B3F22-BF2F-4189-8096-A246BC30BE4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486E-422D-42E3-A572-539DCEAB1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84226-3163-4366-8561-C5C5EDC7760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3B706-29FB-4240-B0E4-921DD00C6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FF095-B7B6-4A2D-8CB6-BBBB5EBE57D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B0A0D-AA0F-484F-9ADC-B5C65052B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3D332-3946-409B-AE7E-77DB6D2FB5B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860E9-2CFA-41F3-8757-769913D54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DF5E9-E785-4A66-9E6F-F42BB921627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13BBA-D0AE-41C3-9CC4-E01FA1B71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8548F909-DA41-4A86-9F82-AD2BECA8A82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08855180-F8B6-45E2-A2E1-821830AC0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96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97" r:id="rId9"/>
    <p:sldLayoutId id="2147483677" r:id="rId10"/>
    <p:sldLayoutId id="214748367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B4B9419-C2CC-4E1C-AA44-798090FE2A9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C8B8CC6-792D-4BC4-A2F9-B0CDDE9F4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5602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/>
          <a:lstStyle/>
          <a:p>
            <a:r>
              <a:rPr lang="cs-CZ" b="1" smtClean="0"/>
              <a:t>DUM - Digitální Učební Materiál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5604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5"/>
          <p:cNvSpPr txBox="1">
            <a:spLocks noChangeArrowheads="1"/>
          </p:cNvSpPr>
          <p:nvPr/>
        </p:nvSpPr>
        <p:spPr bwMode="auto">
          <a:xfrm>
            <a:off x="1476375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Sada: A3_58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7. 1. </a:t>
            </a:r>
            <a:r>
              <a:rPr lang="cs-CZ" b="1" smtClean="0">
                <a:latin typeface="Calibri" pitchFamily="34" charset="0"/>
              </a:rPr>
              <a:t>2014                 </a:t>
            </a:r>
            <a:r>
              <a:rPr lang="cs-CZ" b="1" dirty="0">
                <a:latin typeface="Calibri" pitchFamily="34" charset="0"/>
              </a:rPr>
              <a:t>Třída:  3 PČ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Dieta při zácpě </a:t>
            </a:r>
            <a:r>
              <a:rPr lang="cs-CZ" b="1" smtClean="0"/>
              <a:t>a průjmu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 </a:t>
            </a:r>
            <a:r>
              <a:rPr lang="cs-CZ" b="1" dirty="0"/>
              <a:t>I</a:t>
            </a:r>
            <a:r>
              <a:rPr lang="cs-CZ" b="1" dirty="0" smtClean="0"/>
              <a:t>vana Marková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smtClean="0"/>
              <a:t>SPECIÁLNÍ TYPY DIET</a:t>
            </a:r>
          </a:p>
        </p:txBody>
      </p:sp>
      <p:sp>
        <p:nvSpPr>
          <p:cNvPr id="27650" name="Rectangle 5"/>
          <p:cNvSpPr>
            <a:spLocks noGrp="1"/>
          </p:cNvSpPr>
          <p:nvPr>
            <p:ph type="subTitle" idx="1"/>
          </p:nvPr>
        </p:nvSpPr>
        <p:spPr>
          <a:xfrm>
            <a:off x="539750" y="3644900"/>
            <a:ext cx="7854950" cy="1752600"/>
          </a:xfrm>
        </p:spPr>
        <p:txBody>
          <a:bodyPr/>
          <a:lstStyle/>
          <a:p>
            <a:pPr marR="0" algn="ctr"/>
            <a:r>
              <a:rPr lang="cs-CZ" sz="4000" b="1" smtClean="0">
                <a:latin typeface="Calibri" pitchFamily="34" charset="0"/>
              </a:rPr>
              <a:t>PŘI PRŮJMU A ZÁCPĚ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/>
          <a:lstStyle/>
          <a:p>
            <a:r>
              <a:rPr lang="cs-CZ" sz="4000" b="1" smtClean="0">
                <a:latin typeface="Arial" charset="0"/>
              </a:rPr>
              <a:t>PŘI PRŮJMU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95288" y="1844675"/>
            <a:ext cx="8748712" cy="5157788"/>
          </a:xfrm>
        </p:spPr>
        <p:txBody>
          <a:bodyPr>
            <a:normAutofit/>
          </a:bodyPr>
          <a:lstStyle/>
          <a:p>
            <a:r>
              <a:rPr lang="cs-CZ" sz="2400" smtClean="0">
                <a:latin typeface="Calibri" pitchFamily="34" charset="0"/>
              </a:rPr>
              <a:t>při těžším a déletrvajícím průjmu hrozí ztráta tekutin, minerálních látek, vitaminů…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latin typeface="Calibri" pitchFamily="34" charset="0"/>
            </a:endParaRPr>
          </a:p>
          <a:p>
            <a:r>
              <a:rPr lang="cs-CZ" sz="2400" smtClean="0">
                <a:latin typeface="Calibri" pitchFamily="34" charset="0"/>
              </a:rPr>
              <a:t>jíst během dne malé porce jídla, častěji </a:t>
            </a:r>
          </a:p>
          <a:p>
            <a:endParaRPr lang="cs-CZ" sz="2400" smtClean="0">
              <a:latin typeface="Calibri" pitchFamily="34" charset="0"/>
            </a:endParaRPr>
          </a:p>
          <a:p>
            <a:r>
              <a:rPr lang="cs-CZ" sz="2400" smtClean="0">
                <a:latin typeface="Calibri" pitchFamily="34" charset="0"/>
              </a:rPr>
              <a:t>vyřadit nadýmavou a špatně stravitelnou zeleninu</a:t>
            </a:r>
          </a:p>
          <a:p>
            <a:pPr lvl="1"/>
            <a:r>
              <a:rPr lang="cs-CZ" sz="2000" smtClean="0">
                <a:latin typeface="Calibri" pitchFamily="34" charset="0"/>
              </a:rPr>
              <a:t>vhodná zelenina vařená a dušená, nevhodná zelenina nadýmavá, syrová</a:t>
            </a:r>
          </a:p>
          <a:p>
            <a:pPr lvl="1"/>
            <a:r>
              <a:rPr lang="cs-CZ" sz="2000" smtClean="0">
                <a:latin typeface="Calibri" pitchFamily="34" charset="0"/>
              </a:rPr>
              <a:t>nevhodné jsou všechny druhy luštěnin  </a:t>
            </a:r>
          </a:p>
          <a:p>
            <a:pPr lvl="1"/>
            <a:endParaRPr lang="cs-CZ" sz="2000" smtClean="0">
              <a:latin typeface="Calibri" pitchFamily="34" charset="0"/>
            </a:endParaRPr>
          </a:p>
          <a:p>
            <a:r>
              <a:rPr lang="cs-CZ" sz="2400" smtClean="0">
                <a:latin typeface="Calibri" pitchFamily="34" charset="0"/>
              </a:rPr>
              <a:t>omezit ovoce</a:t>
            </a:r>
          </a:p>
          <a:p>
            <a:endParaRPr lang="cs-CZ" sz="240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611188" y="952500"/>
            <a:ext cx="8137525" cy="5905500"/>
          </a:xfrm>
        </p:spPr>
        <p:txBody>
          <a:bodyPr>
            <a:normAutofit/>
          </a:bodyPr>
          <a:lstStyle/>
          <a:p>
            <a:endParaRPr lang="cs-CZ" sz="2400" smtClean="0">
              <a:latin typeface="Calibri" pitchFamily="34" charset="0"/>
            </a:endParaRPr>
          </a:p>
          <a:p>
            <a:r>
              <a:rPr lang="cs-CZ" sz="2400" smtClean="0">
                <a:solidFill>
                  <a:srgbClr val="000000"/>
                </a:solidFill>
                <a:latin typeface="Calibri" pitchFamily="34" charset="0"/>
              </a:rPr>
              <a:t>konzumace pečiva </a:t>
            </a:r>
          </a:p>
          <a:p>
            <a:pPr lvl="1">
              <a:buClr>
                <a:srgbClr val="0F6FC6"/>
              </a:buClr>
            </a:pPr>
            <a:r>
              <a:rPr lang="cs-CZ" sz="2000" smtClean="0">
                <a:solidFill>
                  <a:srgbClr val="000000"/>
                </a:solidFill>
                <a:latin typeface="Calibri" pitchFamily="34" charset="0"/>
              </a:rPr>
              <a:t>vhodné bílé pečivo  </a:t>
            </a:r>
          </a:p>
          <a:p>
            <a:pPr lvl="1">
              <a:buClr>
                <a:srgbClr val="0F6FC6"/>
              </a:buClr>
            </a:pPr>
            <a:r>
              <a:rPr lang="cs-CZ" sz="2000" smtClean="0">
                <a:solidFill>
                  <a:srgbClr val="000000"/>
                </a:solidFill>
                <a:latin typeface="Calibri" pitchFamily="34" charset="0"/>
              </a:rPr>
              <a:t>nevhodné celozrnné pečivo, </a:t>
            </a:r>
            <a:r>
              <a:rPr lang="cs-CZ" sz="2000" smtClean="0">
                <a:solidFill>
                  <a:srgbClr val="000000"/>
                </a:solidFill>
                <a:latin typeface="Arial" charset="0"/>
              </a:rPr>
              <a:t>                                                         </a:t>
            </a:r>
            <a:r>
              <a:rPr lang="cs-CZ" sz="2000" smtClean="0">
                <a:solidFill>
                  <a:srgbClr val="000000"/>
                </a:solidFill>
                <a:latin typeface="Calibri" pitchFamily="34" charset="0"/>
              </a:rPr>
              <a:t>čerstvé kynuté pečivo, müsli</a:t>
            </a:r>
          </a:p>
          <a:p>
            <a:r>
              <a:rPr lang="cs-CZ" sz="2400" smtClean="0">
                <a:solidFill>
                  <a:srgbClr val="000000"/>
                </a:solidFill>
                <a:latin typeface="Calibri" pitchFamily="34" charset="0"/>
              </a:rPr>
              <a:t>omezit mléko a některé mléčné výrobky</a:t>
            </a:r>
          </a:p>
          <a:p>
            <a:r>
              <a:rPr lang="cs-CZ" sz="2400" smtClean="0">
                <a:latin typeface="Calibri" pitchFamily="34" charset="0"/>
              </a:rPr>
              <a:t>maso, uzeniny a uzenářské výrobky</a:t>
            </a:r>
          </a:p>
          <a:p>
            <a:pPr lvl="1"/>
            <a:r>
              <a:rPr lang="cs-CZ" sz="2000" smtClean="0">
                <a:latin typeface="Calibri" pitchFamily="34" charset="0"/>
              </a:rPr>
              <a:t>vhodné maso - libové drůbeží, ryby, libové vepřové  a hovězí maso </a:t>
            </a:r>
          </a:p>
          <a:p>
            <a:pPr lvl="1"/>
            <a:r>
              <a:rPr lang="cs-CZ" sz="2000" smtClean="0">
                <a:latin typeface="Calibri" pitchFamily="34" charset="0"/>
              </a:rPr>
              <a:t>nevhodná tučná masa - vepřový bůček, tučné drůbeží maso, skopové, zvěřina, uzené maso, vnitřnosti, zabíjačkové pokrmy a  uzeniny</a:t>
            </a:r>
          </a:p>
          <a:p>
            <a:r>
              <a:rPr lang="cs-CZ" sz="2400" smtClean="0">
                <a:latin typeface="Calibri" pitchFamily="34" charset="0"/>
              </a:rPr>
              <a:t>vejce</a:t>
            </a:r>
          </a:p>
          <a:p>
            <a:pPr lvl="1"/>
            <a:r>
              <a:rPr lang="cs-CZ" sz="2000" smtClean="0">
                <a:latin typeface="Calibri" pitchFamily="34" charset="0"/>
              </a:rPr>
              <a:t>vhodná vařená vejce</a:t>
            </a:r>
          </a:p>
          <a:p>
            <a:pPr lvl="1"/>
            <a:r>
              <a:rPr lang="cs-CZ" sz="2000" smtClean="0">
                <a:latin typeface="Calibri" pitchFamily="34" charset="0"/>
              </a:rPr>
              <a:t>nevhodná míchaná smažená vejce</a:t>
            </a:r>
          </a:p>
        </p:txBody>
      </p:sp>
      <p:pic>
        <p:nvPicPr>
          <p:cNvPr id="29700" name="Picture 4" descr="MH90037117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4868863"/>
            <a:ext cx="1511300" cy="1511300"/>
          </a:xfrm>
          <a:prstGeom prst="rect">
            <a:avLst/>
          </a:prstGeom>
          <a:noFill/>
        </p:spPr>
      </p:pic>
      <p:pic>
        <p:nvPicPr>
          <p:cNvPr id="29701" name="Picture 5" descr="MH900422953"/>
          <p:cNvPicPr>
            <a:picLocks noChangeAspect="1" noChangeArrowheads="1"/>
          </p:cNvPicPr>
          <p:nvPr/>
        </p:nvPicPr>
        <p:blipFill>
          <a:blip r:embed="rId3"/>
          <a:srcRect t="13948" b="13950"/>
          <a:stretch>
            <a:fillRect/>
          </a:stretch>
        </p:blipFill>
        <p:spPr bwMode="auto">
          <a:xfrm>
            <a:off x="5292725" y="981075"/>
            <a:ext cx="2447925" cy="1763713"/>
          </a:xfrm>
          <a:prstGeom prst="rect">
            <a:avLst/>
          </a:prstGeom>
          <a:noFill/>
        </p:spPr>
      </p:pic>
      <p:cxnSp>
        <p:nvCxnSpPr>
          <p:cNvPr id="29703" name="AutoShape 7"/>
          <p:cNvCxnSpPr>
            <a:cxnSpLocks noChangeShapeType="1"/>
          </p:cNvCxnSpPr>
          <p:nvPr/>
        </p:nvCxnSpPr>
        <p:spPr bwMode="auto">
          <a:xfrm>
            <a:off x="6516688" y="1484313"/>
            <a:ext cx="1223962" cy="882650"/>
          </a:xfrm>
          <a:prstGeom prst="straightConnector1">
            <a:avLst/>
          </a:prstGeom>
          <a:noFill/>
          <a:ln w="66675">
            <a:solidFill>
              <a:srgbClr val="FF0000"/>
            </a:solidFill>
            <a:round/>
            <a:headEnd/>
            <a:tailEnd/>
          </a:ln>
          <a:effectLst/>
        </p:spPr>
      </p:cxnSp>
      <p:cxnSp>
        <p:nvCxnSpPr>
          <p:cNvPr id="29704" name="AutoShape 8"/>
          <p:cNvCxnSpPr>
            <a:cxnSpLocks noChangeShapeType="1"/>
          </p:cNvCxnSpPr>
          <p:nvPr/>
        </p:nvCxnSpPr>
        <p:spPr bwMode="auto">
          <a:xfrm flipV="1">
            <a:off x="6516688" y="1557338"/>
            <a:ext cx="1223962" cy="881062"/>
          </a:xfrm>
          <a:prstGeom prst="straightConnector1">
            <a:avLst/>
          </a:prstGeom>
          <a:noFill/>
          <a:ln w="66675">
            <a:solidFill>
              <a:srgbClr val="FF0000"/>
            </a:solidFill>
            <a:round/>
            <a:headEnd/>
            <a:tailEnd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052513"/>
            <a:ext cx="8064500" cy="5040312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tuky</a:t>
            </a:r>
          </a:p>
          <a:p>
            <a:pPr marL="640080" lvl="1" indent="-246888" fontAlgn="auto">
              <a:spcAft>
                <a:spcPts val="0"/>
              </a:spcAft>
              <a:buClr>
                <a:srgbClr val="0F6FC6"/>
              </a:buClr>
              <a:buFont typeface="Wingdings 2"/>
              <a:buChar char=""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přidávat v malém množství do hotových 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    pokrmů</a:t>
            </a:r>
            <a:r>
              <a:rPr lang="cs-CZ" sz="2000" dirty="0">
                <a:solidFill>
                  <a:prstClr val="black"/>
                </a:solidFill>
                <a:latin typeface="Calibri"/>
              </a:rPr>
              <a:t>, např.: máslo, rostlinný olej, 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     tučná </a:t>
            </a:r>
            <a:r>
              <a:rPr lang="cs-CZ" sz="2000" dirty="0">
                <a:solidFill>
                  <a:prstClr val="black"/>
                </a:solidFill>
                <a:latin typeface="Calibri"/>
              </a:rPr>
              <a:t>jídla zhoršují průjmy</a:t>
            </a:r>
          </a:p>
          <a:p>
            <a:pPr marL="640080" lvl="1" indent="-246888" fontAlgn="auto">
              <a:spcAft>
                <a:spcPts val="0"/>
              </a:spcAft>
              <a:buClr>
                <a:srgbClr val="0F6FC6"/>
              </a:buClr>
              <a:buFont typeface="Wingdings 2"/>
              <a:buChar char=""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vynechat smažená jídla a 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přepálené</a:t>
            </a: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   </a:t>
            </a:r>
            <a:r>
              <a:rPr lang="cs-CZ" sz="2000" dirty="0">
                <a:solidFill>
                  <a:prstClr val="black"/>
                </a:solidFill>
                <a:latin typeface="Calibri"/>
              </a:rPr>
              <a:t>tuky, tučné 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pokrmy</a:t>
            </a:r>
            <a:endParaRPr lang="cs-CZ" sz="2000" dirty="0">
              <a:solidFill>
                <a:prstClr val="black"/>
              </a:solidFill>
              <a:latin typeface="Calibri"/>
            </a:endParaRP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endParaRPr lang="cs-CZ" sz="2000" dirty="0">
              <a:solidFill>
                <a:prstClr val="black"/>
              </a:solidFill>
              <a:latin typeface="Calibri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>
                <a:solidFill>
                  <a:prstClr val="black"/>
                </a:solidFill>
                <a:latin typeface="Calibri"/>
              </a:rPr>
              <a:t>nápoje</a:t>
            </a:r>
          </a:p>
          <a:p>
            <a:pPr marL="640080" lvl="1" indent="-246888" fontAlgn="auto">
              <a:spcAft>
                <a:spcPts val="0"/>
              </a:spcAft>
              <a:buClr>
                <a:srgbClr val="0F6FC6"/>
              </a:buClr>
              <a:buFont typeface="Wingdings 2"/>
              <a:buChar char=""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vhodné neperlivé nápoje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,</a:t>
            </a: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    </a:t>
            </a:r>
            <a:r>
              <a:rPr lang="cs-CZ" sz="2000" dirty="0">
                <a:solidFill>
                  <a:prstClr val="black"/>
                </a:solidFill>
                <a:latin typeface="Calibri"/>
              </a:rPr>
              <a:t>mírně slazený slabý čaj</a:t>
            </a:r>
          </a:p>
          <a:p>
            <a:pPr marL="640080" lvl="1" indent="-246888" fontAlgn="auto">
              <a:spcAft>
                <a:spcPts val="0"/>
              </a:spcAft>
              <a:buClr>
                <a:srgbClr val="0F6FC6"/>
              </a:buClr>
              <a:buFont typeface="Wingdings 2"/>
              <a:buChar char=""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nevhodné perlivé nápoje, 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   nápoje </a:t>
            </a:r>
            <a:r>
              <a:rPr lang="cs-CZ" sz="2000" dirty="0">
                <a:solidFill>
                  <a:prstClr val="black"/>
                </a:solidFill>
                <a:latin typeface="Calibri"/>
              </a:rPr>
              <a:t>s vyšším obsahem </a:t>
            </a:r>
            <a:endParaRPr lang="cs-CZ" sz="2000" dirty="0" smtClean="0">
              <a:solidFill>
                <a:prstClr val="black"/>
              </a:solidFill>
              <a:latin typeface="Calibri"/>
            </a:endParaRPr>
          </a:p>
          <a:p>
            <a:pPr marL="393192" lvl="1" indent="0" fontAlgn="auto">
              <a:spcAft>
                <a:spcPts val="0"/>
              </a:spcAft>
              <a:buClr>
                <a:srgbClr val="0F6FC6"/>
              </a:buClr>
              <a:buFont typeface="Wingdings 2"/>
              <a:buNone/>
              <a:defRPr/>
            </a:pPr>
            <a:r>
              <a:rPr lang="cs-CZ" sz="20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/>
              </a:rPr>
              <a:t>   cukru </a:t>
            </a:r>
            <a:r>
              <a:rPr lang="cs-CZ" sz="2000" dirty="0">
                <a:solidFill>
                  <a:prstClr val="black"/>
                </a:solidFill>
                <a:latin typeface="Calibri"/>
              </a:rPr>
              <a:t>a alkoholické nápoje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30725" name="Picture 5" descr="MH90023219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765175"/>
            <a:ext cx="2808287" cy="2808288"/>
          </a:xfrm>
          <a:prstGeom prst="rect">
            <a:avLst/>
          </a:prstGeom>
          <a:noFill/>
        </p:spPr>
      </p:pic>
      <p:pic>
        <p:nvPicPr>
          <p:cNvPr id="30726" name="Picture 6" descr="MH90042443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3716338"/>
            <a:ext cx="2592387" cy="2592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611188" y="476250"/>
            <a:ext cx="8086725" cy="1143000"/>
          </a:xfrm>
        </p:spPr>
        <p:txBody>
          <a:bodyPr/>
          <a:lstStyle/>
          <a:p>
            <a:r>
              <a:rPr lang="cs-CZ" b="1" smtClean="0"/>
              <a:t>PŘI ZÁCPĚ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1916113"/>
            <a:ext cx="8207375" cy="468153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vhodná strava s vyšším obsahem vlákniny a dostatečným příjmem tekutin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pít alespoň 2,5 l tekutin denně, vhodné ovocné šťávy, džusy, minerální vody, bylinné nebo ovocné čaje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jíst denně ve stejnou dobu k navození pravidelného vyprazdňování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jíst potraviny s vyšším obsahem vlákniny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000" dirty="0" smtClean="0">
                <a:latin typeface="+mj-lt"/>
              </a:rPr>
              <a:t>vhodná syrová zelenina, ovoce – především ty druhy, které lze jíst se slupkou, semena, kukuřičné lupínky, ovesné vločky, celozrnné potraviny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>
                <a:latin typeface="+mj-lt"/>
              </a:rPr>
              <a:t>vhodná každodenní fyzická aktivita a pravidelné cvičení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854075"/>
          </a:xfrm>
        </p:spPr>
        <p:txBody>
          <a:bodyPr/>
          <a:lstStyle/>
          <a:p>
            <a:r>
              <a:rPr lang="cs-CZ" sz="4400" b="1" dirty="0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00213"/>
            <a:ext cx="8424862" cy="48069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1800" dirty="0" smtClean="0"/>
              <a:t> </a:t>
            </a:r>
            <a:r>
              <a:rPr lang="cs-CZ" sz="1800" b="1" u="sng" dirty="0" smtClean="0">
                <a:latin typeface="Arial" charset="0"/>
                <a:cs typeface="Arial" charset="0"/>
              </a:rPr>
              <a:t>Obrázky:</a:t>
            </a:r>
          </a:p>
          <a:p>
            <a:pPr lvl="1"/>
            <a:r>
              <a:rPr lang="cs-CZ" sz="1400" b="1" dirty="0" smtClean="0">
                <a:latin typeface="+mj-lt"/>
                <a:cs typeface="Arial" charset="0"/>
              </a:rPr>
              <a:t>1) KLIPART – nástroj Microsoft Windows </a:t>
            </a:r>
            <a:r>
              <a:rPr lang="cs-CZ" sz="1400" dirty="0" smtClean="0">
                <a:latin typeface="+mj-lt"/>
                <a:cs typeface="Arial" charset="0"/>
              </a:rPr>
              <a:t>[on-line], dostupný na &lt; </a:t>
            </a:r>
            <a:r>
              <a:rPr lang="cs-CZ" sz="1400" dirty="0" smtClean="0">
                <a:latin typeface="+mj-lt"/>
              </a:rPr>
              <a:t>http://office.microsoft.com/</a:t>
            </a:r>
            <a:r>
              <a:rPr lang="cs-CZ" sz="1400" dirty="0" err="1" smtClean="0">
                <a:latin typeface="+mj-lt"/>
              </a:rPr>
              <a:t>cs-cz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images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results.aspx?qu</a:t>
            </a:r>
            <a:r>
              <a:rPr lang="cs-CZ" sz="1400" dirty="0" smtClean="0">
                <a:latin typeface="+mj-lt"/>
              </a:rPr>
              <a:t>=</a:t>
            </a:r>
            <a:r>
              <a:rPr lang="cs-CZ" sz="1400" dirty="0" err="1" smtClean="0">
                <a:latin typeface="+mj-lt"/>
              </a:rPr>
              <a:t>chleba&amp;ex</a:t>
            </a:r>
            <a:r>
              <a:rPr lang="cs-CZ" sz="1400" dirty="0" smtClean="0">
                <a:latin typeface="+mj-lt"/>
              </a:rPr>
              <a:t>=1#ai:MP900422953</a:t>
            </a:r>
            <a:r>
              <a:rPr lang="cs-CZ" sz="1400" dirty="0" smtClean="0">
                <a:latin typeface="+mj-lt"/>
                <a:cs typeface="Arial" charset="0"/>
              </a:rPr>
              <a:t>&gt;</a:t>
            </a:r>
          </a:p>
          <a:p>
            <a:pPr lvl="1"/>
            <a:r>
              <a:rPr lang="cs-CZ" sz="1400" b="1" dirty="0" smtClean="0">
                <a:latin typeface="+mj-lt"/>
                <a:cs typeface="Arial" charset="0"/>
              </a:rPr>
              <a:t>2) KLIPART – nástroj Microsoft Windows </a:t>
            </a:r>
            <a:r>
              <a:rPr lang="cs-CZ" sz="1400" dirty="0" smtClean="0">
                <a:latin typeface="+mj-lt"/>
                <a:cs typeface="Arial" charset="0"/>
              </a:rPr>
              <a:t>[on-line], dostupný na &lt;</a:t>
            </a:r>
            <a:r>
              <a:rPr lang="cs-CZ" sz="1400" dirty="0" smtClean="0">
                <a:latin typeface="+mj-lt"/>
              </a:rPr>
              <a:t>http://office.microsoft.com/</a:t>
            </a:r>
            <a:r>
              <a:rPr lang="cs-CZ" sz="1400" dirty="0" err="1" smtClean="0">
                <a:latin typeface="+mj-lt"/>
              </a:rPr>
              <a:t>cs-cz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images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results.aspx?qu</a:t>
            </a:r>
            <a:r>
              <a:rPr lang="cs-CZ" sz="1400" dirty="0" smtClean="0">
                <a:latin typeface="+mj-lt"/>
              </a:rPr>
              <a:t>=vaj%C3%AD%C4%8Dka&amp;ex=1#ai:MC900371172</a:t>
            </a:r>
            <a:r>
              <a:rPr lang="cs-CZ" sz="1400" dirty="0" smtClean="0">
                <a:latin typeface="+mj-lt"/>
                <a:cs typeface="Arial" charset="0"/>
              </a:rPr>
              <a:t>&gt; [cit.2013-9-25]</a:t>
            </a:r>
          </a:p>
          <a:p>
            <a:pPr lvl="1"/>
            <a:r>
              <a:rPr lang="cs-CZ" sz="1400" b="1" dirty="0" smtClean="0">
                <a:latin typeface="+mj-lt"/>
                <a:cs typeface="Arial" charset="0"/>
              </a:rPr>
              <a:t>3) KLIPART – nástroj Microsoft Windows </a:t>
            </a:r>
            <a:r>
              <a:rPr lang="cs-CZ" sz="1400" dirty="0" smtClean="0">
                <a:latin typeface="+mj-lt"/>
                <a:cs typeface="Arial" charset="0"/>
              </a:rPr>
              <a:t>[on-line], dostupný na &lt;</a:t>
            </a:r>
            <a:r>
              <a:rPr lang="cs-CZ" sz="1400" dirty="0" smtClean="0">
                <a:latin typeface="+mj-lt"/>
              </a:rPr>
              <a:t>http://office.microsoft.com/</a:t>
            </a:r>
            <a:r>
              <a:rPr lang="cs-CZ" sz="1400" dirty="0" err="1" smtClean="0">
                <a:latin typeface="+mj-lt"/>
              </a:rPr>
              <a:t>cs-cz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images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results.aspx?qu</a:t>
            </a:r>
            <a:r>
              <a:rPr lang="cs-CZ" sz="1400" dirty="0" smtClean="0">
                <a:latin typeface="+mj-lt"/>
              </a:rPr>
              <a:t>=m%C3%A1slo&amp;ex=1#ai:MC900232197</a:t>
            </a:r>
            <a:r>
              <a:rPr lang="cs-CZ" sz="1400" dirty="0" smtClean="0">
                <a:latin typeface="+mj-lt"/>
                <a:cs typeface="Arial" charset="0"/>
              </a:rPr>
              <a:t>&gt; [cit.2013-9-25]</a:t>
            </a:r>
          </a:p>
          <a:p>
            <a:pPr lvl="1"/>
            <a:r>
              <a:rPr lang="cs-CZ" sz="1400" b="1" dirty="0" smtClean="0">
                <a:latin typeface="+mj-lt"/>
                <a:cs typeface="Arial" charset="0"/>
              </a:rPr>
              <a:t>4) KLIPART – nástroj Microsoft Windows </a:t>
            </a:r>
            <a:r>
              <a:rPr lang="cs-CZ" sz="1400" dirty="0" smtClean="0">
                <a:latin typeface="+mj-lt"/>
                <a:cs typeface="Arial" charset="0"/>
              </a:rPr>
              <a:t>[on-line], dostupný na &lt;</a:t>
            </a:r>
            <a:r>
              <a:rPr lang="cs-CZ" sz="1400" dirty="0" smtClean="0">
                <a:latin typeface="+mj-lt"/>
              </a:rPr>
              <a:t>http://office.microsoft.com/</a:t>
            </a:r>
            <a:r>
              <a:rPr lang="cs-CZ" sz="1400" dirty="0" err="1" smtClean="0">
                <a:latin typeface="+mj-lt"/>
              </a:rPr>
              <a:t>cs-cz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images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results.aspx?qu</a:t>
            </a:r>
            <a:r>
              <a:rPr lang="cs-CZ" sz="1400" dirty="0" smtClean="0">
                <a:latin typeface="+mj-lt"/>
              </a:rPr>
              <a:t>=%C4%8Daj&amp;ex=1#ai:MP900424438|</a:t>
            </a:r>
            <a:r>
              <a:rPr lang="cs-CZ" sz="1400" dirty="0" smtClean="0">
                <a:latin typeface="+mj-lt"/>
                <a:cs typeface="Arial" charset="0"/>
              </a:rPr>
              <a:t>&gt; [cit.2013-9-25]</a:t>
            </a:r>
          </a:p>
          <a:p>
            <a:endParaRPr lang="cs-CZ" sz="1400" b="1" u="sng" dirty="0" smtClean="0">
              <a:latin typeface="Arial" charset="0"/>
              <a:cs typeface="Arial" charset="0"/>
            </a:endParaRPr>
          </a:p>
          <a:p>
            <a:r>
              <a:rPr lang="cs-CZ" sz="1800" b="1" u="sng" dirty="0" smtClean="0">
                <a:latin typeface="Arial" charset="0"/>
                <a:cs typeface="Arial" charset="0"/>
              </a:rPr>
              <a:t>Externí zdroje:</a:t>
            </a:r>
          </a:p>
          <a:p>
            <a:pPr lvl="1"/>
            <a:r>
              <a:rPr lang="cs-CZ" sz="1400" i="1" dirty="0" smtClean="0">
                <a:latin typeface="Arial" charset="0"/>
                <a:cs typeface="Arial" charset="0"/>
              </a:rPr>
              <a:t>Klinická dietologie</a:t>
            </a:r>
            <a:r>
              <a:rPr lang="cs-CZ" sz="1400" dirty="0" smtClean="0">
                <a:latin typeface="Arial" charset="0"/>
                <a:cs typeface="Arial" charset="0"/>
              </a:rPr>
              <a:t>, Štěpán Svačina a kol., </a:t>
            </a:r>
            <a:r>
              <a:rPr lang="cs-CZ" sz="1400" i="1" dirty="0" err="1" smtClean="0">
                <a:latin typeface="Arial" charset="0"/>
                <a:cs typeface="Arial" charset="0"/>
              </a:rPr>
              <a:t>Grada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dirty="0" err="1" smtClean="0">
                <a:latin typeface="Arial" charset="0"/>
                <a:cs typeface="Arial" charset="0"/>
              </a:rPr>
              <a:t>Publishing</a:t>
            </a:r>
            <a:r>
              <a:rPr lang="cs-CZ" sz="1400" dirty="0" smtClean="0">
                <a:latin typeface="Arial" charset="0"/>
                <a:cs typeface="Arial" charset="0"/>
              </a:rPr>
              <a:t> a.s., 2008, ISBN 978-80-247-2256-6</a:t>
            </a:r>
          </a:p>
          <a:p>
            <a:pPr lvl="1"/>
            <a:r>
              <a:rPr lang="cs-CZ" sz="1400" dirty="0" smtClean="0">
                <a:latin typeface="Arial" charset="0"/>
                <a:cs typeface="Arial" charset="0"/>
              </a:rPr>
              <a:t>&lt;</a:t>
            </a:r>
            <a:r>
              <a:rPr lang="cs-CZ" sz="1400" dirty="0" smtClean="0">
                <a:latin typeface="Calibri" pitchFamily="34" charset="0"/>
              </a:rPr>
              <a:t>www.viscojis.cz/</a:t>
            </a:r>
            <a:r>
              <a:rPr lang="cs-CZ" sz="1400" dirty="0" err="1" smtClean="0">
                <a:latin typeface="Calibri" pitchFamily="34" charset="0"/>
              </a:rPr>
              <a:t>teens</a:t>
            </a:r>
            <a:r>
              <a:rPr lang="cs-CZ" sz="1400" dirty="0" smtClean="0">
                <a:latin typeface="Calibri" pitchFamily="34" charset="0"/>
              </a:rPr>
              <a:t>/</a:t>
            </a:r>
            <a:r>
              <a:rPr lang="cs-CZ" sz="1400" dirty="0" err="1" smtClean="0">
                <a:latin typeface="Calibri" pitchFamily="34" charset="0"/>
              </a:rPr>
              <a:t>index.php?option</a:t>
            </a:r>
            <a:r>
              <a:rPr lang="cs-CZ" sz="1400" dirty="0" smtClean="0">
                <a:latin typeface="Calibri" pitchFamily="34" charset="0"/>
              </a:rPr>
              <a:t>=</a:t>
            </a:r>
            <a:r>
              <a:rPr lang="cs-CZ" sz="1400" dirty="0" err="1" smtClean="0">
                <a:latin typeface="Calibri" pitchFamily="34" charset="0"/>
              </a:rPr>
              <a:t>com_content&amp;view</a:t>
            </a:r>
            <a:r>
              <a:rPr lang="cs-CZ" sz="1400" dirty="0" smtClean="0">
                <a:latin typeface="Calibri" pitchFamily="34" charset="0"/>
              </a:rPr>
              <a:t>=</a:t>
            </a:r>
            <a:r>
              <a:rPr lang="cs-CZ" sz="1400" dirty="0" err="1" smtClean="0">
                <a:latin typeface="Calibri" pitchFamily="34" charset="0"/>
              </a:rPr>
              <a:t>article&amp;id</a:t>
            </a:r>
            <a:r>
              <a:rPr lang="cs-CZ" sz="1400" dirty="0" smtClean="0">
                <a:latin typeface="Calibri" pitchFamily="34" charset="0"/>
              </a:rPr>
              <a:t>=125:114&amp;catid</a:t>
            </a:r>
            <a:r>
              <a:rPr lang="cs-CZ" sz="1400" dirty="0" smtClean="0">
                <a:latin typeface="Arial" charset="0"/>
                <a:cs typeface="Arial" charset="0"/>
              </a:rPr>
              <a:t>&gt;</a:t>
            </a:r>
            <a:endParaRPr lang="cs-CZ" sz="1400" dirty="0" smtClean="0">
              <a:latin typeface="Calibri" pitchFamily="34" charset="0"/>
            </a:endParaRP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1400" dirty="0" smtClean="0">
                <a:latin typeface="Arial" charset="0"/>
                <a:cs typeface="Arial" charset="0"/>
              </a:rPr>
              <a:t>&lt;</a:t>
            </a:r>
            <a:r>
              <a:rPr lang="cs-CZ" sz="1400" dirty="0" smtClean="0">
                <a:latin typeface="Calibri" pitchFamily="34" charset="0"/>
              </a:rPr>
              <a:t>http://www.wikiskripta.eu/</a:t>
            </a:r>
            <a:r>
              <a:rPr lang="cs-CZ" sz="1400" dirty="0" err="1" smtClean="0">
                <a:latin typeface="Calibri" pitchFamily="34" charset="0"/>
              </a:rPr>
              <a:t>index.php</a:t>
            </a:r>
            <a:r>
              <a:rPr lang="cs-CZ" sz="1400" dirty="0" smtClean="0">
                <a:latin typeface="Calibri" pitchFamily="34" charset="0"/>
              </a:rPr>
              <a:t>/Dieta_p%C5%99i_onemocn%C4%9Bn%C3%AD_st%C5%99ev</a:t>
            </a:r>
            <a:r>
              <a:rPr lang="cs-CZ" sz="1400" dirty="0" smtClean="0">
                <a:latin typeface="Arial" charset="0"/>
                <a:cs typeface="Arial" charset="0"/>
              </a:rPr>
              <a:t>&gt;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endParaRPr lang="cs-CZ" sz="1400" b="1" dirty="0" smtClean="0">
              <a:latin typeface="Calibri" pitchFamily="34" charset="0"/>
            </a:endParaRPr>
          </a:p>
          <a:p>
            <a:pPr lvl="1">
              <a:lnSpc>
                <a:spcPct val="80000"/>
              </a:lnSpc>
              <a:buFont typeface="Arial" charset="0"/>
              <a:buChar char="•"/>
            </a:pPr>
            <a:endParaRPr lang="cs-CZ" sz="17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177</TotalTime>
  <Words>117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DUM - Digitální Učební Materiál </vt:lpstr>
      <vt:lpstr>DUM - Digitální Učební Materiál</vt:lpstr>
      <vt:lpstr>SPECIÁLNÍ TYPY DIET</vt:lpstr>
      <vt:lpstr>PŘI PRŮJMU</vt:lpstr>
      <vt:lpstr>Prezentace aplikace PowerPoint</vt:lpstr>
      <vt:lpstr>Prezentace aplikace PowerPoint</vt:lpstr>
      <vt:lpstr>PŘI ZÁCPĚ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50</cp:revision>
  <dcterms:created xsi:type="dcterms:W3CDTF">2013-04-09T12:40:26Z</dcterms:created>
  <dcterms:modified xsi:type="dcterms:W3CDTF">2014-01-08T16:50:05Z</dcterms:modified>
</cp:coreProperties>
</file>