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8" r:id="rId3"/>
    <p:sldId id="274" r:id="rId4"/>
    <p:sldId id="270" r:id="rId5"/>
    <p:sldId id="271" r:id="rId6"/>
    <p:sldId id="272" r:id="rId7"/>
    <p:sldId id="273" r:id="rId8"/>
    <p:sldId id="27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00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650794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62793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374059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0420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7879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7719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18485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422921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8237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0342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10693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1969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24478326"/>
              </p:ext>
            </p:extLst>
          </p:nvPr>
        </p:nvGraphicFramePr>
        <p:xfrm>
          <a:off x="611188" y="1052734"/>
          <a:ext cx="8209284" cy="4600757"/>
        </p:xfrm>
        <a:graphic>
          <a:graphicData uri="http://schemas.openxmlformats.org/drawingml/2006/table">
            <a:tbl>
              <a:tblPr/>
              <a:tblGrid>
                <a:gridCol w="2218490"/>
                <a:gridCol w="5990794"/>
              </a:tblGrid>
              <a:tr h="54910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CZ.1.07/1.5.00/34.0124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387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DUM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VY_3_INOVACE_NEJ36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570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SPŠ a SOŠGS Most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39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Předmět 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NEJ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570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Tematická oblast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Gastronomie a restaurační provoz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570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Téma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Německá kuchyně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39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Ročník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3, 4 - gastronomie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570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Jméno autora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Pavel Němec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39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Datum tvorby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17.6.2013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4304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Anotace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Prezentace slouží  k výkladu tématu německá kuchyně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, zároveň  lze tuto prezentaci využít jako materiálu pro opakování  a  prověřování  znalostí  žáků.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835696" y="260648"/>
            <a:ext cx="57606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DIGITÁLNÍ</a:t>
            </a:r>
            <a:r>
              <a:rPr lang="cs-CZ" b="1" dirty="0" smtClean="0"/>
              <a:t> </a:t>
            </a:r>
            <a:r>
              <a:rPr lang="cs-CZ" sz="3200" b="1" dirty="0" smtClean="0"/>
              <a:t>UČEBNÍ MATERIÁL</a:t>
            </a:r>
            <a:endParaRPr lang="cs-CZ" b="1" dirty="0"/>
          </a:p>
        </p:txBody>
      </p:sp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55389" y="5589240"/>
            <a:ext cx="576103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703153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err="1" smtClean="0">
                <a:latin typeface="Old English Text MT" pitchFamily="66" charset="0"/>
                <a:cs typeface="Arabic Typesetting" pitchFamily="66" charset="-78"/>
              </a:rPr>
              <a:t>Deut</a:t>
            </a:r>
            <a:r>
              <a:rPr lang="cs-CZ" sz="6000" b="1" dirty="0" err="1" smtClean="0">
                <a:solidFill>
                  <a:srgbClr val="FFFF00"/>
                </a:solidFill>
                <a:latin typeface="Old English Text MT" pitchFamily="66" charset="0"/>
                <a:cs typeface="Arabic Typesetting" pitchFamily="66" charset="-78"/>
              </a:rPr>
              <a:t>sche</a:t>
            </a:r>
            <a:r>
              <a:rPr lang="cs-CZ" sz="6000" b="1" dirty="0" smtClean="0">
                <a:solidFill>
                  <a:schemeClr val="accent3">
                    <a:lumMod val="75000"/>
                  </a:schemeClr>
                </a:solidFill>
                <a:latin typeface="Old English Text MT" pitchFamily="66" charset="0"/>
                <a:cs typeface="Arabic Typesetting" pitchFamily="66" charset="-78"/>
              </a:rPr>
              <a:t> </a:t>
            </a:r>
            <a:r>
              <a:rPr lang="cs-CZ" sz="6000" b="1" dirty="0" err="1" smtClean="0">
                <a:solidFill>
                  <a:srgbClr val="FF0000"/>
                </a:solidFill>
                <a:latin typeface="Old English Text MT" pitchFamily="66" charset="0"/>
                <a:cs typeface="Arabic Typesetting" pitchFamily="66" charset="-78"/>
              </a:rPr>
              <a:t>Küche</a:t>
            </a:r>
            <a:endParaRPr lang="cs-CZ" sz="7200" b="1" dirty="0">
              <a:solidFill>
                <a:srgbClr val="FF0000"/>
              </a:solidFill>
              <a:latin typeface="Old English Text MT" pitchFamily="66" charset="0"/>
              <a:cs typeface="Arabic Typesetting" pitchFamily="66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4464496" cy="4896544"/>
          </a:xfrm>
        </p:spPr>
        <p:txBody>
          <a:bodyPr>
            <a:normAutofit fontScale="92500" lnSpcReduction="10000"/>
          </a:bodyPr>
          <a:lstStyle/>
          <a:p>
            <a:pPr lvl="0"/>
            <a:endParaRPr lang="cs-CZ" b="1" dirty="0" smtClean="0">
              <a:latin typeface="Baskerville Old Face" pitchFamily="18" charset="0"/>
            </a:endParaRPr>
          </a:p>
          <a:p>
            <a:pPr lvl="0"/>
            <a:r>
              <a:rPr lang="cs-CZ" b="1" dirty="0" smtClean="0">
                <a:latin typeface="Baskerville Old Face" pitchFamily="18" charset="0"/>
              </a:rPr>
              <a:t>Die </a:t>
            </a:r>
            <a:r>
              <a:rPr lang="cs-CZ" b="1" dirty="0" err="1" smtClean="0">
                <a:latin typeface="Baskerville Old Face" pitchFamily="18" charset="0"/>
              </a:rPr>
              <a:t>typische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deutsche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Küche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ist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ähnlich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zu</a:t>
            </a:r>
            <a:r>
              <a:rPr lang="cs-CZ" b="1" dirty="0" smtClean="0">
                <a:latin typeface="Baskerville Old Face" pitchFamily="18" charset="0"/>
              </a:rPr>
              <a:t> der </a:t>
            </a:r>
            <a:r>
              <a:rPr lang="cs-CZ" b="1" dirty="0" err="1" smtClean="0">
                <a:latin typeface="Baskerville Old Face" pitchFamily="18" charset="0"/>
              </a:rPr>
              <a:t>tschechischen</a:t>
            </a:r>
            <a:r>
              <a:rPr lang="cs-CZ" b="1" dirty="0" smtClean="0">
                <a:latin typeface="Baskerville Old Face" pitchFamily="18" charset="0"/>
              </a:rPr>
              <a:t>. </a:t>
            </a:r>
            <a:r>
              <a:rPr lang="cs-CZ" b="1" dirty="0" err="1" smtClean="0">
                <a:latin typeface="Baskerville Old Face" pitchFamily="18" charset="0"/>
              </a:rPr>
              <a:t>Längst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nicht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alle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deutsche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Speisen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sind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so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fettreich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wie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die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tschechischen</a:t>
            </a:r>
            <a:r>
              <a:rPr lang="cs-CZ" b="1" dirty="0" smtClean="0">
                <a:latin typeface="Baskerville Old Face" pitchFamily="18" charset="0"/>
              </a:rPr>
              <a:t>. </a:t>
            </a:r>
            <a:r>
              <a:rPr lang="cs-CZ" b="1" dirty="0" err="1" smtClean="0">
                <a:latin typeface="Baskerville Old Face" pitchFamily="18" charset="0"/>
              </a:rPr>
              <a:t>Gewöhnlich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ist</a:t>
            </a:r>
            <a:r>
              <a:rPr lang="cs-CZ" b="1" dirty="0" smtClean="0">
                <a:latin typeface="Baskerville Old Face" pitchFamily="18" charset="0"/>
              </a:rPr>
              <a:t> in der </a:t>
            </a:r>
            <a:r>
              <a:rPr lang="cs-CZ" b="1" dirty="0" err="1" smtClean="0">
                <a:latin typeface="Baskerville Old Face" pitchFamily="18" charset="0"/>
              </a:rPr>
              <a:t>deutschen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Küche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auch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mehr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rohes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Obst</a:t>
            </a:r>
            <a:r>
              <a:rPr lang="cs-CZ" b="1" dirty="0" smtClean="0">
                <a:latin typeface="Baskerville Old Face" pitchFamily="18" charset="0"/>
              </a:rPr>
              <a:t> oder </a:t>
            </a:r>
            <a:r>
              <a:rPr lang="cs-CZ" b="1" dirty="0" err="1" smtClean="0">
                <a:latin typeface="Baskerville Old Face" pitchFamily="18" charset="0"/>
              </a:rPr>
              <a:t>Gemüse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benutzt</a:t>
            </a:r>
            <a:r>
              <a:rPr lang="cs-CZ" b="1" dirty="0" smtClean="0">
                <a:latin typeface="Baskerville Old Face" pitchFamily="18" charset="0"/>
              </a:rPr>
              <a:t>. </a:t>
            </a:r>
          </a:p>
        </p:txBody>
      </p:sp>
      <p:pic>
        <p:nvPicPr>
          <p:cNvPr id="4" name="Picture 3" descr="C:\Users\SŠGaS05\AppData\Local\Microsoft\Windows\Temporary Internet Files\Content.IE5\KFAMCNT2\MP90040234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1590882"/>
            <a:ext cx="3712789" cy="459166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err="1" smtClean="0">
                <a:latin typeface="Old English Text MT" pitchFamily="66" charset="0"/>
                <a:cs typeface="Arabic Typesetting" pitchFamily="66" charset="-78"/>
              </a:rPr>
              <a:t>Deut</a:t>
            </a:r>
            <a:r>
              <a:rPr lang="cs-CZ" sz="6000" b="1" dirty="0" err="1" smtClean="0">
                <a:solidFill>
                  <a:srgbClr val="FFFF00"/>
                </a:solidFill>
                <a:latin typeface="Old English Text MT" pitchFamily="66" charset="0"/>
                <a:cs typeface="Arabic Typesetting" pitchFamily="66" charset="-78"/>
              </a:rPr>
              <a:t>sche</a:t>
            </a:r>
            <a:r>
              <a:rPr lang="cs-CZ" sz="6000" b="1" dirty="0" smtClean="0">
                <a:solidFill>
                  <a:schemeClr val="accent3">
                    <a:lumMod val="75000"/>
                  </a:schemeClr>
                </a:solidFill>
                <a:latin typeface="Old English Text MT" pitchFamily="66" charset="0"/>
                <a:cs typeface="Arabic Typesetting" pitchFamily="66" charset="-78"/>
              </a:rPr>
              <a:t> </a:t>
            </a:r>
            <a:r>
              <a:rPr lang="cs-CZ" sz="6000" b="1" dirty="0" err="1" smtClean="0">
                <a:solidFill>
                  <a:srgbClr val="FF0000"/>
                </a:solidFill>
                <a:latin typeface="Old English Text MT" pitchFamily="66" charset="0"/>
                <a:cs typeface="Arabic Typesetting" pitchFamily="66" charset="-78"/>
              </a:rPr>
              <a:t>Küche</a:t>
            </a:r>
            <a:endParaRPr lang="cs-CZ" sz="7200" b="1" dirty="0">
              <a:solidFill>
                <a:srgbClr val="FF0000"/>
              </a:solidFill>
              <a:latin typeface="Old English Text MT" pitchFamily="66" charset="0"/>
              <a:cs typeface="Arabic Typesetting" pitchFamily="66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8424936" cy="2448272"/>
          </a:xfrm>
        </p:spPr>
        <p:txBody>
          <a:bodyPr>
            <a:normAutofit fontScale="92500" lnSpcReduction="20000"/>
          </a:bodyPr>
          <a:lstStyle/>
          <a:p>
            <a:pPr lvl="0"/>
            <a:endParaRPr lang="cs-CZ" b="1" dirty="0" smtClean="0">
              <a:latin typeface="Baskerville Old Face" pitchFamily="18" charset="0"/>
            </a:endParaRPr>
          </a:p>
          <a:p>
            <a:pPr lvl="0"/>
            <a:r>
              <a:rPr lang="cs-CZ" b="1" dirty="0" smtClean="0">
                <a:latin typeface="Baskerville Old Face" pitchFamily="18" charset="0"/>
              </a:rPr>
              <a:t>Die </a:t>
            </a:r>
            <a:r>
              <a:rPr lang="cs-CZ" b="1" dirty="0" err="1" smtClean="0">
                <a:latin typeface="Baskerville Old Face" pitchFamily="18" charset="0"/>
              </a:rPr>
              <a:t>deutsche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Küche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ist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auch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bunter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als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die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tschechische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Küche</a:t>
            </a:r>
            <a:r>
              <a:rPr lang="cs-CZ" b="1" dirty="0" smtClean="0">
                <a:latin typeface="Baskerville Old Face" pitchFamily="18" charset="0"/>
              </a:rPr>
              <a:t>. Es </a:t>
            </a:r>
            <a:r>
              <a:rPr lang="cs-CZ" b="1" dirty="0" err="1" smtClean="0">
                <a:latin typeface="Baskerville Old Face" pitchFamily="18" charset="0"/>
              </a:rPr>
              <a:t>ist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zumeist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dank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dem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Zugang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zum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Meer</a:t>
            </a:r>
            <a:r>
              <a:rPr lang="cs-CZ" b="1" dirty="0" smtClean="0">
                <a:latin typeface="Baskerville Old Face" pitchFamily="18" charset="0"/>
              </a:rPr>
              <a:t>. Die </a:t>
            </a:r>
            <a:r>
              <a:rPr lang="cs-CZ" b="1" dirty="0" err="1" smtClean="0">
                <a:latin typeface="Baskerville Old Face" pitchFamily="18" charset="0"/>
              </a:rPr>
              <a:t>deutsche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Küche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benutzt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vielmals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mehr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Fischfleisch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und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Meerfrüchte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als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die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tschechische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Küche</a:t>
            </a:r>
            <a:r>
              <a:rPr lang="cs-CZ" b="1" dirty="0" smtClean="0">
                <a:latin typeface="Baskerville Old Face" pitchFamily="18" charset="0"/>
              </a:rPr>
              <a:t>. </a:t>
            </a:r>
          </a:p>
        </p:txBody>
      </p:sp>
      <p:pic>
        <p:nvPicPr>
          <p:cNvPr id="5122" name="Picture 2" descr="C:\Users\SŠGaS05\AppData\Local\Microsoft\Windows\Temporary Internet Files\Content.IE5\1SBLDU1R\MP900405246[1]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r="17943"/>
          <a:stretch>
            <a:fillRect/>
          </a:stretch>
        </p:blipFill>
        <p:spPr bwMode="auto">
          <a:xfrm>
            <a:off x="2051720" y="3933056"/>
            <a:ext cx="4032448" cy="25740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err="1" smtClean="0">
                <a:latin typeface="Old English Text MT" pitchFamily="66" charset="0"/>
                <a:cs typeface="Arabic Typesetting" pitchFamily="66" charset="-78"/>
              </a:rPr>
              <a:t>Deut</a:t>
            </a:r>
            <a:r>
              <a:rPr lang="cs-CZ" sz="6000" b="1" dirty="0" err="1" smtClean="0">
                <a:solidFill>
                  <a:srgbClr val="FFFF00"/>
                </a:solidFill>
                <a:latin typeface="Old English Text MT" pitchFamily="66" charset="0"/>
                <a:cs typeface="Arabic Typesetting" pitchFamily="66" charset="-78"/>
              </a:rPr>
              <a:t>sche</a:t>
            </a:r>
            <a:r>
              <a:rPr lang="cs-CZ" sz="6000" b="1" dirty="0" smtClean="0">
                <a:solidFill>
                  <a:schemeClr val="accent3">
                    <a:lumMod val="75000"/>
                  </a:schemeClr>
                </a:solidFill>
                <a:latin typeface="Old English Text MT" pitchFamily="66" charset="0"/>
                <a:cs typeface="Arabic Typesetting" pitchFamily="66" charset="-78"/>
              </a:rPr>
              <a:t> </a:t>
            </a:r>
            <a:r>
              <a:rPr lang="cs-CZ" sz="6000" b="1" dirty="0" err="1" smtClean="0">
                <a:solidFill>
                  <a:srgbClr val="FF0000"/>
                </a:solidFill>
                <a:latin typeface="Old English Text MT" pitchFamily="66" charset="0"/>
                <a:cs typeface="Arabic Typesetting" pitchFamily="66" charset="-78"/>
              </a:rPr>
              <a:t>Küche</a:t>
            </a:r>
            <a:endParaRPr lang="cs-CZ" sz="7200" b="1" dirty="0">
              <a:solidFill>
                <a:srgbClr val="0070C0"/>
              </a:solidFill>
              <a:latin typeface="Algerian" pitchFamily="82" charset="0"/>
              <a:cs typeface="Arabic Typesetting" pitchFamily="66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139952" y="1556792"/>
            <a:ext cx="4464496" cy="4896544"/>
          </a:xfrm>
        </p:spPr>
        <p:txBody>
          <a:bodyPr>
            <a:normAutofit fontScale="92500" lnSpcReduction="10000"/>
          </a:bodyPr>
          <a:lstStyle/>
          <a:p>
            <a:pPr lvl="0"/>
            <a:endParaRPr lang="cs-CZ" b="1" dirty="0" smtClean="0">
              <a:latin typeface="Baskerville Old Face" pitchFamily="18" charset="0"/>
            </a:endParaRPr>
          </a:p>
          <a:p>
            <a:pPr lvl="0"/>
            <a:r>
              <a:rPr lang="cs-CZ" b="1" dirty="0" err="1" smtClean="0">
                <a:latin typeface="Baskerville Old Face" pitchFamily="18" charset="0"/>
              </a:rPr>
              <a:t>Genau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wie</a:t>
            </a:r>
            <a:r>
              <a:rPr lang="cs-CZ" b="1" dirty="0" smtClean="0">
                <a:latin typeface="Baskerville Old Face" pitchFamily="18" charset="0"/>
              </a:rPr>
              <a:t> in der </a:t>
            </a:r>
            <a:r>
              <a:rPr lang="cs-CZ" b="1" dirty="0" err="1" smtClean="0">
                <a:latin typeface="Baskerville Old Face" pitchFamily="18" charset="0"/>
              </a:rPr>
              <a:t>tschechischen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Küche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kocht</a:t>
            </a:r>
            <a:r>
              <a:rPr lang="cs-CZ" b="1" dirty="0" smtClean="0">
                <a:latin typeface="Baskerville Old Face" pitchFamily="18" charset="0"/>
              </a:rPr>
              <a:t> man </a:t>
            </a:r>
            <a:r>
              <a:rPr lang="cs-CZ" b="1" dirty="0" err="1" smtClean="0">
                <a:latin typeface="Baskerville Old Face" pitchFamily="18" charset="0"/>
              </a:rPr>
              <a:t>viele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Speisen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mit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Sossen</a:t>
            </a:r>
            <a:r>
              <a:rPr lang="cs-CZ" b="1" dirty="0" smtClean="0">
                <a:latin typeface="Baskerville Old Face" pitchFamily="18" charset="0"/>
              </a:rPr>
              <a:t>. </a:t>
            </a:r>
            <a:r>
              <a:rPr lang="cs-CZ" b="1" dirty="0" err="1" smtClean="0">
                <a:latin typeface="Baskerville Old Face" pitchFamily="18" charset="0"/>
              </a:rPr>
              <a:t>Obwohl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die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deutschen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Köche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eigene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Knödel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können</a:t>
            </a:r>
            <a:r>
              <a:rPr lang="cs-CZ" b="1" dirty="0" smtClean="0">
                <a:latin typeface="Baskerville Old Face" pitchFamily="18" charset="0"/>
              </a:rPr>
              <a:t>, </a:t>
            </a:r>
            <a:r>
              <a:rPr lang="cs-CZ" b="1" dirty="0" err="1" smtClean="0">
                <a:latin typeface="Baskerville Old Face" pitchFamily="18" charset="0"/>
              </a:rPr>
              <a:t>haben</a:t>
            </a:r>
            <a:r>
              <a:rPr lang="cs-CZ" b="1" dirty="0" smtClean="0">
                <a:latin typeface="Baskerville Old Face" pitchFamily="18" charset="0"/>
              </a:rPr>
              <a:t> in </a:t>
            </a:r>
            <a:r>
              <a:rPr lang="cs-CZ" b="1" dirty="0" err="1" smtClean="0">
                <a:latin typeface="Baskerville Old Face" pitchFamily="18" charset="0"/>
              </a:rPr>
              <a:t>Deutschland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unsere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tschechische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Knödel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immer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grössere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Popularität</a:t>
            </a:r>
            <a:r>
              <a:rPr lang="cs-CZ" b="1" dirty="0" smtClean="0">
                <a:latin typeface="Baskerville Old Face" pitchFamily="18" charset="0"/>
              </a:rPr>
              <a:t>.</a:t>
            </a:r>
            <a:endParaRPr lang="cs-CZ" dirty="0">
              <a:latin typeface="Harlow Solid Italic" pitchFamily="82" charset="0"/>
            </a:endParaRPr>
          </a:p>
        </p:txBody>
      </p:sp>
      <p:pic>
        <p:nvPicPr>
          <p:cNvPr id="2051" name="Picture 3" descr="C:\Users\SŠGaS05\AppData\Local\Microsoft\Windows\Temporary Internet Files\Content.IE5\KFAMCNT2\MC90043532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420888"/>
            <a:ext cx="3647059" cy="316835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err="1" smtClean="0">
                <a:latin typeface="Old English Text MT" pitchFamily="66" charset="0"/>
                <a:cs typeface="Arabic Typesetting" pitchFamily="66" charset="-78"/>
              </a:rPr>
              <a:t>Deut</a:t>
            </a:r>
            <a:r>
              <a:rPr lang="cs-CZ" sz="6000" b="1" dirty="0" err="1" smtClean="0">
                <a:solidFill>
                  <a:srgbClr val="FFFF00"/>
                </a:solidFill>
                <a:latin typeface="Old English Text MT" pitchFamily="66" charset="0"/>
                <a:cs typeface="Arabic Typesetting" pitchFamily="66" charset="-78"/>
              </a:rPr>
              <a:t>sche</a:t>
            </a:r>
            <a:r>
              <a:rPr lang="cs-CZ" sz="6000" b="1" dirty="0" smtClean="0">
                <a:solidFill>
                  <a:schemeClr val="accent3">
                    <a:lumMod val="75000"/>
                  </a:schemeClr>
                </a:solidFill>
                <a:latin typeface="Old English Text MT" pitchFamily="66" charset="0"/>
                <a:cs typeface="Arabic Typesetting" pitchFamily="66" charset="-78"/>
              </a:rPr>
              <a:t> </a:t>
            </a:r>
            <a:r>
              <a:rPr lang="cs-CZ" sz="6000" b="1" dirty="0" err="1" smtClean="0">
                <a:solidFill>
                  <a:srgbClr val="FF0000"/>
                </a:solidFill>
                <a:latin typeface="Old English Text MT" pitchFamily="66" charset="0"/>
                <a:cs typeface="Arabic Typesetting" pitchFamily="66" charset="-78"/>
              </a:rPr>
              <a:t>Küche</a:t>
            </a:r>
            <a:endParaRPr lang="cs-CZ" sz="7200" b="1" dirty="0">
              <a:solidFill>
                <a:srgbClr val="0070C0"/>
              </a:solidFill>
              <a:latin typeface="Algerian" pitchFamily="82" charset="0"/>
              <a:cs typeface="Arabic Typesetting" pitchFamily="66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84784"/>
            <a:ext cx="4464496" cy="4896544"/>
          </a:xfrm>
        </p:spPr>
        <p:txBody>
          <a:bodyPr>
            <a:normAutofit fontScale="92500"/>
          </a:bodyPr>
          <a:lstStyle/>
          <a:p>
            <a:pPr lvl="0"/>
            <a:endParaRPr lang="cs-CZ" b="1" dirty="0" smtClean="0">
              <a:latin typeface="Baskerville Old Face" pitchFamily="18" charset="0"/>
            </a:endParaRPr>
          </a:p>
          <a:p>
            <a:pPr lvl="0"/>
            <a:r>
              <a:rPr lang="cs-CZ" b="1" dirty="0" err="1" smtClean="0">
                <a:latin typeface="Baskerville Old Face" pitchFamily="18" charset="0"/>
              </a:rPr>
              <a:t>Damit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endet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aber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die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Ähnlichkeit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mit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unserer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Küche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nicht</a:t>
            </a:r>
            <a:r>
              <a:rPr lang="cs-CZ" b="1" dirty="0" smtClean="0">
                <a:latin typeface="Baskerville Old Face" pitchFamily="18" charset="0"/>
              </a:rPr>
              <a:t>. </a:t>
            </a:r>
            <a:r>
              <a:rPr lang="cs-CZ" b="1" dirty="0" err="1" smtClean="0">
                <a:latin typeface="Baskerville Old Face" pitchFamily="18" charset="0"/>
              </a:rPr>
              <a:t>Genau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wie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bei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uns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sind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auch</a:t>
            </a:r>
            <a:r>
              <a:rPr lang="cs-CZ" b="1" dirty="0" smtClean="0">
                <a:latin typeface="Baskerville Old Face" pitchFamily="18" charset="0"/>
              </a:rPr>
              <a:t> in der BRD </a:t>
            </a:r>
            <a:r>
              <a:rPr lang="cs-CZ" b="1" dirty="0" err="1" smtClean="0">
                <a:latin typeface="Baskerville Old Face" pitchFamily="18" charset="0"/>
              </a:rPr>
              <a:t>die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Wurstwaren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beliebt</a:t>
            </a:r>
            <a:r>
              <a:rPr lang="cs-CZ" b="1" dirty="0" smtClean="0">
                <a:latin typeface="Baskerville Old Face" pitchFamily="18" charset="0"/>
              </a:rPr>
              <a:t>. </a:t>
            </a:r>
            <a:r>
              <a:rPr lang="cs-CZ" b="1" dirty="0" err="1" smtClean="0">
                <a:latin typeface="Baskerville Old Face" pitchFamily="18" charset="0"/>
              </a:rPr>
              <a:t>Typisch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sind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das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viele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Arten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von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Würste</a:t>
            </a:r>
            <a:r>
              <a:rPr lang="cs-CZ" b="1" dirty="0" smtClean="0">
                <a:latin typeface="Baskerville Old Face" pitchFamily="18" charset="0"/>
              </a:rPr>
              <a:t>, </a:t>
            </a:r>
            <a:r>
              <a:rPr lang="cs-CZ" b="1" dirty="0" err="1" smtClean="0">
                <a:latin typeface="Baskerville Old Face" pitchFamily="18" charset="0"/>
              </a:rPr>
              <a:t>Würstchen</a:t>
            </a:r>
            <a:r>
              <a:rPr lang="cs-CZ" b="1" dirty="0" smtClean="0">
                <a:latin typeface="Baskerville Old Face" pitchFamily="18" charset="0"/>
              </a:rPr>
              <a:t>, </a:t>
            </a:r>
            <a:r>
              <a:rPr lang="cs-CZ" b="1" dirty="0" err="1" smtClean="0">
                <a:latin typeface="Baskerville Old Face" pitchFamily="18" charset="0"/>
              </a:rPr>
              <a:t>Bockwürste</a:t>
            </a:r>
            <a:r>
              <a:rPr lang="cs-CZ" b="1" dirty="0" smtClean="0">
                <a:latin typeface="Baskerville Old Face" pitchFamily="18" charset="0"/>
              </a:rPr>
              <a:t> oder </a:t>
            </a:r>
            <a:r>
              <a:rPr lang="cs-CZ" b="1" dirty="0" err="1" smtClean="0">
                <a:latin typeface="Baskerville Old Face" pitchFamily="18" charset="0"/>
              </a:rPr>
              <a:t>Klobasen</a:t>
            </a:r>
            <a:r>
              <a:rPr lang="cs-CZ" b="1" dirty="0" smtClean="0">
                <a:latin typeface="Baskerville Old Face" pitchFamily="18" charset="0"/>
              </a:rPr>
              <a:t>.</a:t>
            </a:r>
            <a:endParaRPr lang="cs-CZ" dirty="0">
              <a:latin typeface="Harlow Solid Italic" pitchFamily="82" charset="0"/>
            </a:endParaRPr>
          </a:p>
        </p:txBody>
      </p:sp>
      <p:pic>
        <p:nvPicPr>
          <p:cNvPr id="3075" name="Picture 3" descr="C:\Users\SŠGaS05\AppData\Local\Microsoft\Windows\Temporary Internet Files\Content.IE5\N2NYKF25\MC90019930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2204864"/>
            <a:ext cx="2880320" cy="405539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err="1" smtClean="0">
                <a:latin typeface="Old English Text MT" pitchFamily="66" charset="0"/>
                <a:cs typeface="Arabic Typesetting" pitchFamily="66" charset="-78"/>
              </a:rPr>
              <a:t>Deut</a:t>
            </a:r>
            <a:r>
              <a:rPr lang="cs-CZ" sz="6000" b="1" dirty="0" err="1" smtClean="0">
                <a:solidFill>
                  <a:srgbClr val="FFFF00"/>
                </a:solidFill>
                <a:latin typeface="Old English Text MT" pitchFamily="66" charset="0"/>
                <a:cs typeface="Arabic Typesetting" pitchFamily="66" charset="-78"/>
              </a:rPr>
              <a:t>sche</a:t>
            </a:r>
            <a:r>
              <a:rPr lang="cs-CZ" sz="6000" b="1" dirty="0" smtClean="0">
                <a:solidFill>
                  <a:schemeClr val="accent3">
                    <a:lumMod val="75000"/>
                  </a:schemeClr>
                </a:solidFill>
                <a:latin typeface="Old English Text MT" pitchFamily="66" charset="0"/>
                <a:cs typeface="Arabic Typesetting" pitchFamily="66" charset="-78"/>
              </a:rPr>
              <a:t> </a:t>
            </a:r>
            <a:r>
              <a:rPr lang="cs-CZ" sz="6000" b="1" dirty="0" err="1" smtClean="0">
                <a:solidFill>
                  <a:srgbClr val="FF0000"/>
                </a:solidFill>
                <a:latin typeface="Old English Text MT" pitchFamily="66" charset="0"/>
                <a:cs typeface="Arabic Typesetting" pitchFamily="66" charset="-78"/>
              </a:rPr>
              <a:t>Küche</a:t>
            </a:r>
            <a:endParaRPr lang="cs-CZ" sz="7200" b="1" dirty="0">
              <a:solidFill>
                <a:srgbClr val="0070C0"/>
              </a:solidFill>
              <a:latin typeface="Algerian" pitchFamily="82" charset="0"/>
              <a:cs typeface="Arabic Typesetting" pitchFamily="66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55976" y="1124744"/>
            <a:ext cx="4464496" cy="5040560"/>
          </a:xfrm>
        </p:spPr>
        <p:txBody>
          <a:bodyPr>
            <a:normAutofit fontScale="85000" lnSpcReduction="20000"/>
          </a:bodyPr>
          <a:lstStyle/>
          <a:p>
            <a:pPr lvl="0"/>
            <a:endParaRPr lang="cs-CZ" b="1" dirty="0" smtClean="0">
              <a:latin typeface="Baskerville Old Face" pitchFamily="18" charset="0"/>
            </a:endParaRPr>
          </a:p>
          <a:p>
            <a:pPr lvl="0"/>
            <a:r>
              <a:rPr lang="cs-CZ" b="1" dirty="0" err="1" smtClean="0">
                <a:latin typeface="Baskerville Old Face" pitchFamily="18" charset="0"/>
              </a:rPr>
              <a:t>Das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Gleiches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ist</a:t>
            </a:r>
            <a:r>
              <a:rPr lang="cs-CZ" b="1" dirty="0" smtClean="0">
                <a:latin typeface="Baskerville Old Face" pitchFamily="18" charset="0"/>
              </a:rPr>
              <a:t> es </a:t>
            </a:r>
            <a:r>
              <a:rPr lang="cs-CZ" b="1" dirty="0" err="1" smtClean="0">
                <a:latin typeface="Baskerville Old Face" pitchFamily="18" charset="0"/>
              </a:rPr>
              <a:t>mit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Süssigkeiten</a:t>
            </a:r>
            <a:r>
              <a:rPr lang="cs-CZ" b="1" dirty="0" smtClean="0">
                <a:latin typeface="Baskerville Old Face" pitchFamily="18" charset="0"/>
              </a:rPr>
              <a:t>. </a:t>
            </a:r>
            <a:r>
              <a:rPr lang="cs-CZ" b="1" dirty="0" err="1" smtClean="0">
                <a:latin typeface="Baskerville Old Face" pitchFamily="18" charset="0"/>
              </a:rPr>
              <a:t>Wie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bei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uns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sind</a:t>
            </a:r>
            <a:r>
              <a:rPr lang="cs-CZ" b="1" dirty="0" smtClean="0">
                <a:latin typeface="Baskerville Old Face" pitchFamily="18" charset="0"/>
              </a:rPr>
              <a:t> in </a:t>
            </a:r>
            <a:r>
              <a:rPr lang="cs-CZ" b="1" dirty="0" err="1" smtClean="0">
                <a:latin typeface="Baskerville Old Face" pitchFamily="18" charset="0"/>
              </a:rPr>
              <a:t>Deutschland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die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Mehlspeisen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wie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Apfelstrudel</a:t>
            </a:r>
            <a:r>
              <a:rPr lang="cs-CZ" b="1" dirty="0" smtClean="0">
                <a:latin typeface="Baskerville Old Face" pitchFamily="18" charset="0"/>
              </a:rPr>
              <a:t> oder </a:t>
            </a:r>
            <a:r>
              <a:rPr lang="cs-CZ" b="1" dirty="0" err="1" smtClean="0">
                <a:latin typeface="Baskerville Old Face" pitchFamily="18" charset="0"/>
              </a:rPr>
              <a:t>Buchteln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und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Pfannkuchen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beliebt</a:t>
            </a:r>
            <a:r>
              <a:rPr lang="cs-CZ" b="1" dirty="0" smtClean="0">
                <a:latin typeface="Baskerville Old Face" pitchFamily="18" charset="0"/>
              </a:rPr>
              <a:t>. </a:t>
            </a:r>
            <a:r>
              <a:rPr lang="cs-CZ" b="1" dirty="0" err="1" smtClean="0">
                <a:latin typeface="Baskerville Old Face" pitchFamily="18" charset="0"/>
              </a:rPr>
              <a:t>Eine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deutsche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süsse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Spezialität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ist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die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Kaltschale</a:t>
            </a:r>
            <a:r>
              <a:rPr lang="cs-CZ" b="1" dirty="0" smtClean="0">
                <a:latin typeface="Baskerville Old Face" pitchFamily="18" charset="0"/>
              </a:rPr>
              <a:t> – </a:t>
            </a:r>
            <a:r>
              <a:rPr lang="cs-CZ" b="1" dirty="0" err="1" smtClean="0">
                <a:latin typeface="Baskerville Old Face" pitchFamily="18" charset="0"/>
              </a:rPr>
              <a:t>eine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süsse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Obstsuppe</a:t>
            </a:r>
            <a:r>
              <a:rPr lang="cs-CZ" b="1" dirty="0" smtClean="0">
                <a:latin typeface="Baskerville Old Face" pitchFamily="18" charset="0"/>
              </a:rPr>
              <a:t>, </a:t>
            </a:r>
            <a:r>
              <a:rPr lang="cs-CZ" b="1" dirty="0" err="1" smtClean="0">
                <a:latin typeface="Baskerville Old Face" pitchFamily="18" charset="0"/>
              </a:rPr>
              <a:t>die</a:t>
            </a:r>
            <a:r>
              <a:rPr lang="cs-CZ" b="1" dirty="0" smtClean="0">
                <a:latin typeface="Baskerville Old Face" pitchFamily="18" charset="0"/>
              </a:rPr>
              <a:t> man </a:t>
            </a:r>
            <a:r>
              <a:rPr lang="cs-CZ" b="1" dirty="0" err="1" smtClean="0">
                <a:latin typeface="Baskerville Old Face" pitchFamily="18" charset="0"/>
              </a:rPr>
              <a:t>im</a:t>
            </a:r>
            <a:r>
              <a:rPr lang="cs-CZ" b="1" dirty="0" smtClean="0">
                <a:latin typeface="Baskerville Old Face" pitchFamily="18" charset="0"/>
              </a:rPr>
              <a:t> Winter </a:t>
            </a:r>
            <a:r>
              <a:rPr lang="cs-CZ" b="1" dirty="0" err="1" smtClean="0">
                <a:latin typeface="Baskerville Old Face" pitchFamily="18" charset="0"/>
              </a:rPr>
              <a:t>heiss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und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im</a:t>
            </a:r>
            <a:r>
              <a:rPr lang="cs-CZ" b="1" dirty="0" smtClean="0">
                <a:latin typeface="Baskerville Old Face" pitchFamily="18" charset="0"/>
              </a:rPr>
              <a:t> Sommer </a:t>
            </a:r>
            <a:r>
              <a:rPr lang="cs-CZ" b="1" dirty="0" err="1" smtClean="0">
                <a:latin typeface="Baskerville Old Face" pitchFamily="18" charset="0"/>
              </a:rPr>
              <a:t>kalt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isst</a:t>
            </a:r>
            <a:r>
              <a:rPr lang="cs-CZ" b="1" dirty="0" smtClean="0">
                <a:latin typeface="Baskerville Old Face" pitchFamily="18" charset="0"/>
              </a:rPr>
              <a:t>. </a:t>
            </a:r>
            <a:r>
              <a:rPr lang="cs-CZ" b="1" dirty="0" err="1" smtClean="0">
                <a:latin typeface="Baskerville Old Face" pitchFamily="18" charset="0"/>
              </a:rPr>
              <a:t>Bei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uns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ist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auch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die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deutschen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Stollen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populär</a:t>
            </a:r>
            <a:r>
              <a:rPr lang="cs-CZ" b="1" dirty="0" smtClean="0">
                <a:latin typeface="Baskerville Old Face" pitchFamily="18" charset="0"/>
              </a:rPr>
              <a:t>.</a:t>
            </a:r>
            <a:endParaRPr lang="cs-CZ" dirty="0">
              <a:latin typeface="Harlow Solid Italic" pitchFamily="82" charset="0"/>
            </a:endParaRPr>
          </a:p>
        </p:txBody>
      </p:sp>
      <p:pic>
        <p:nvPicPr>
          <p:cNvPr id="4099" name="Picture 3" descr="C:\Users\SŠGaS05\AppData\Local\Microsoft\Windows\Temporary Internet Files\Content.IE5\1SBLDU1R\MP90042369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484784"/>
            <a:ext cx="3715023" cy="474337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err="1" smtClean="0">
                <a:latin typeface="Old English Text MT" pitchFamily="66" charset="0"/>
                <a:cs typeface="Arabic Typesetting" pitchFamily="66" charset="-78"/>
              </a:rPr>
              <a:t>Deut</a:t>
            </a:r>
            <a:r>
              <a:rPr lang="cs-CZ" sz="6000" b="1" dirty="0" err="1" smtClean="0">
                <a:solidFill>
                  <a:srgbClr val="FFFF00"/>
                </a:solidFill>
                <a:latin typeface="Old English Text MT" pitchFamily="66" charset="0"/>
                <a:cs typeface="Arabic Typesetting" pitchFamily="66" charset="-78"/>
              </a:rPr>
              <a:t>sche</a:t>
            </a:r>
            <a:r>
              <a:rPr lang="cs-CZ" sz="6000" b="1" dirty="0" smtClean="0">
                <a:solidFill>
                  <a:schemeClr val="accent3">
                    <a:lumMod val="75000"/>
                  </a:schemeClr>
                </a:solidFill>
                <a:latin typeface="Old English Text MT" pitchFamily="66" charset="0"/>
                <a:cs typeface="Arabic Typesetting" pitchFamily="66" charset="-78"/>
              </a:rPr>
              <a:t> </a:t>
            </a:r>
            <a:r>
              <a:rPr lang="cs-CZ" sz="6000" b="1" dirty="0" err="1" smtClean="0">
                <a:solidFill>
                  <a:srgbClr val="FF0000"/>
                </a:solidFill>
                <a:latin typeface="Old English Text MT" pitchFamily="66" charset="0"/>
                <a:cs typeface="Arabic Typesetting" pitchFamily="66" charset="-78"/>
              </a:rPr>
              <a:t>Küche</a:t>
            </a:r>
            <a:endParaRPr lang="cs-CZ" sz="7200" b="1" dirty="0">
              <a:solidFill>
                <a:srgbClr val="0070C0"/>
              </a:solidFill>
              <a:latin typeface="Algerian" pitchFamily="82" charset="0"/>
              <a:cs typeface="Arabic Typesetting" pitchFamily="66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136904" cy="576064"/>
          </a:xfrm>
        </p:spPr>
        <p:txBody>
          <a:bodyPr>
            <a:normAutofit lnSpcReduction="10000"/>
          </a:bodyPr>
          <a:lstStyle/>
          <a:p>
            <a:pPr lvl="0"/>
            <a:r>
              <a:rPr lang="cs-CZ" b="1" dirty="0" err="1" smtClean="0">
                <a:latin typeface="Baskerville Old Face" pitchFamily="18" charset="0"/>
              </a:rPr>
              <a:t>Deine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Aufgabe</a:t>
            </a:r>
            <a:r>
              <a:rPr lang="cs-CZ" b="1" dirty="0" smtClean="0">
                <a:latin typeface="Baskerville Old Face" pitchFamily="18" charset="0"/>
              </a:rPr>
              <a:t>: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67544" y="2204864"/>
            <a:ext cx="8496944" cy="41764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Benutze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 Internet </a:t>
            </a: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und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 </a:t>
            </a: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Finde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 </a:t>
            </a: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das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 </a:t>
            </a: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Rezept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, </a:t>
            </a: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nachdem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man in der BRD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 </a:t>
            </a:r>
            <a:r>
              <a:rPr kumimoji="0" lang="cs-CZ" sz="3200" b="1" i="0" u="none" strike="noStrike" kern="1200" cap="none" spc="0" normalizeH="0" noProof="0" dirty="0" err="1" smtClean="0">
                <a:ln>
                  <a:noFill/>
                </a:ln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die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 </a:t>
            </a:r>
            <a:r>
              <a:rPr kumimoji="0" lang="cs-CZ" sz="3200" b="1" i="0" u="none" strike="noStrike" kern="1200" cap="none" spc="0" normalizeH="0" noProof="0" dirty="0" err="1" smtClean="0">
                <a:ln>
                  <a:noFill/>
                </a:ln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deutschen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 </a:t>
            </a:r>
            <a:r>
              <a:rPr kumimoji="0" lang="cs-CZ" sz="3200" b="1" i="0" u="none" strike="noStrike" kern="1200" cap="none" spc="0" normalizeH="0" noProof="0" dirty="0" err="1" smtClean="0">
                <a:ln>
                  <a:noFill/>
                </a:ln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Knödel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 </a:t>
            </a:r>
            <a:r>
              <a:rPr kumimoji="0" lang="cs-CZ" sz="3200" b="1" i="0" u="none" strike="noStrike" kern="1200" cap="none" spc="0" normalizeH="0" noProof="0" dirty="0" err="1" smtClean="0">
                <a:ln>
                  <a:noFill/>
                </a:ln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vorbereitet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!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Baskerville Old Face" pitchFamily="18" charset="0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Baskerville Old Face" pitchFamily="18" charset="0"/>
              <a:ea typeface="+mn-ea"/>
              <a:cs typeface="+mn-cs"/>
            </a:endParaRPr>
          </a:p>
        </p:txBody>
      </p:sp>
      <p:pic>
        <p:nvPicPr>
          <p:cNvPr id="6147" name="Picture 3" descr="C:\Users\SŠGaS05\AppData\Local\Microsoft\Windows\Temporary Internet Files\Content.IE5\KFAMCNT2\MC900432605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3717032"/>
            <a:ext cx="1828572" cy="182857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C00000"/>
                </a:solidFill>
              </a:rPr>
              <a:t>Zdroje:</a:t>
            </a:r>
            <a:endParaRPr lang="cs-CZ" sz="54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Vlastní tvorba</a:t>
            </a:r>
          </a:p>
          <a:p>
            <a:r>
              <a:rPr lang="cs-CZ" b="1" dirty="0" smtClean="0"/>
              <a:t>Obrázky: Galerie Klipart</a:t>
            </a:r>
            <a:endParaRPr lang="cs-CZ" b="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465</TotalTime>
  <Words>301</Words>
  <Application>Microsoft Office PowerPoint</Application>
  <PresentationFormat>Předvádění na obrazovce (4:3)</PresentationFormat>
  <Paragraphs>46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Deutsche Küche</vt:lpstr>
      <vt:lpstr>Deutsche Küche</vt:lpstr>
      <vt:lpstr>Deutsche Küche</vt:lpstr>
      <vt:lpstr>Deutsche Küche</vt:lpstr>
      <vt:lpstr>Deutsche Küche</vt:lpstr>
      <vt:lpstr>Deutsche Küche</vt:lpstr>
      <vt:lpstr>Zdroje:</vt:lpstr>
    </vt:vector>
  </TitlesOfParts>
  <Company>SŠGaS Most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u217ucitel</dc:creator>
  <cp:lastModifiedBy>Luda</cp:lastModifiedBy>
  <cp:revision>79</cp:revision>
  <dcterms:created xsi:type="dcterms:W3CDTF">2012-10-29T06:53:22Z</dcterms:created>
  <dcterms:modified xsi:type="dcterms:W3CDTF">2013-12-01T13:43:20Z</dcterms:modified>
</cp:coreProperties>
</file>