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1" r:id="rId5"/>
    <p:sldId id="265" r:id="rId6"/>
    <p:sldId id="264" r:id="rId7"/>
    <p:sldId id="267" r:id="rId8"/>
    <p:sldId id="266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7484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209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270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116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895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738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7193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296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387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945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8178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539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yukovematerialy.cz/fyzika/obr9/obr34.jpg" TargetMode="External"/><Relationship Id="rId2" Type="http://schemas.openxmlformats.org/officeDocument/2006/relationships/hyperlink" Target="http://upload.wikimedia.org/wikipedia/commons/1/1b/Princip_primocareho_sireni_svetla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webu.bloger.cz/obrazky/owebu.bloger.cz/photoshop-linki/zem20.jpg" TargetMode="External"/><Relationship Id="rId5" Type="http://schemas.openxmlformats.org/officeDocument/2006/relationships/hyperlink" Target="http://digitalsherpa.com/wp-content/uploads/2011/11/lightbulb1.gif" TargetMode="External"/><Relationship Id="rId4" Type="http://schemas.openxmlformats.org/officeDocument/2006/relationships/hyperlink" Target="http://ukazy.astro.cz/gal/20050511MartinPopek_Duh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Světelné jevy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 </a:t>
            </a:r>
            <a:r>
              <a:rPr lang="cs-CZ" sz="1600" b="1" dirty="0" smtClean="0"/>
              <a:t>VY_32_inovace_02 Fyzika - světelné jevy</a:t>
            </a:r>
          </a:p>
          <a:p>
            <a:r>
              <a:rPr lang="cs-CZ" sz="1600" dirty="0" smtClean="0"/>
              <a:t>Autor:         Jana Pěničková</a:t>
            </a:r>
          </a:p>
          <a:p>
            <a:r>
              <a:rPr lang="cs-CZ" sz="1600" dirty="0" smtClean="0"/>
              <a:t>Období:      Listopad 2012</a:t>
            </a:r>
          </a:p>
          <a:p>
            <a:r>
              <a:rPr lang="cs-CZ" sz="1600" dirty="0" smtClean="0"/>
              <a:t>Věková skupina:          8. ročník</a:t>
            </a:r>
          </a:p>
          <a:p>
            <a:r>
              <a:rPr lang="cs-CZ" sz="1600" dirty="0" smtClean="0"/>
              <a:t>Tematická oblast:        Fyzika - optika</a:t>
            </a:r>
          </a:p>
          <a:p>
            <a:r>
              <a:rPr lang="cs-CZ" sz="1600" dirty="0" smtClean="0"/>
              <a:t>Anotace:    Základní pojmy z optiky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95293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Světelný 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3600" dirty="0" smtClean="0"/>
              <a:t>= těleso, v němž světlo vzniká a které ho vysílá do okolí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b="1" dirty="0"/>
              <a:t>b</a:t>
            </a:r>
            <a:r>
              <a:rPr lang="cs-CZ" b="1" dirty="0" smtClean="0"/>
              <a:t>odový </a:t>
            </a:r>
            <a:r>
              <a:rPr lang="cs-CZ" dirty="0" smtClean="0"/>
              <a:t>– malé rozměry</a:t>
            </a:r>
          </a:p>
          <a:p>
            <a:r>
              <a:rPr lang="cs-CZ" b="1" dirty="0" smtClean="0"/>
              <a:t>plošný </a:t>
            </a:r>
            <a:r>
              <a:rPr lang="cs-CZ" dirty="0" smtClean="0"/>
              <a:t>– větší rozměry</a:t>
            </a:r>
          </a:p>
          <a:p>
            <a:endParaRPr lang="cs-CZ" b="1" dirty="0" smtClean="0"/>
          </a:p>
          <a:p>
            <a:pPr>
              <a:buFont typeface="Wingdings" pitchFamily="2" charset="2"/>
              <a:buChar char="ü"/>
            </a:pPr>
            <a:r>
              <a:rPr lang="cs-CZ" b="1" dirty="0"/>
              <a:t>v</a:t>
            </a:r>
            <a:r>
              <a:rPr lang="cs-CZ" b="1" dirty="0" smtClean="0"/>
              <a:t>lastní </a:t>
            </a:r>
            <a:r>
              <a:rPr lang="cs-CZ" dirty="0" smtClean="0"/>
              <a:t>- vyzařující světlo </a:t>
            </a:r>
          </a:p>
          <a:p>
            <a:pPr>
              <a:buFont typeface="Wingdings" pitchFamily="2" charset="2"/>
              <a:buChar char="ü"/>
            </a:pPr>
            <a:r>
              <a:rPr lang="cs-CZ" b="1" dirty="0"/>
              <a:t>n</a:t>
            </a:r>
            <a:r>
              <a:rPr lang="cs-CZ" b="1" dirty="0" smtClean="0"/>
              <a:t>evlastní </a:t>
            </a:r>
            <a:r>
              <a:rPr lang="cs-CZ" dirty="0" smtClean="0"/>
              <a:t>- odrážející či rozptylující světlo</a:t>
            </a:r>
          </a:p>
          <a:p>
            <a:endParaRPr lang="cs-CZ" b="1" dirty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přírodní </a:t>
            </a:r>
            <a:r>
              <a:rPr lang="cs-CZ" dirty="0" smtClean="0"/>
              <a:t>– hvězdy, Slunce, oheň, luminiscence, blesk, láva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umělé </a:t>
            </a:r>
            <a:r>
              <a:rPr lang="cs-CZ" dirty="0" smtClean="0"/>
              <a:t>– žárovky, zářivky, výbojky, diody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4262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Optické prostředí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12494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= prostředí, v němž se světlo šíří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průhledné	</a:t>
            </a:r>
            <a:r>
              <a:rPr lang="cs-CZ" dirty="0" smtClean="0"/>
              <a:t>předměty vidíme správně</a:t>
            </a:r>
          </a:p>
          <a:p>
            <a:pPr lvl="1"/>
            <a:r>
              <a:rPr lang="cs-CZ" dirty="0" smtClean="0"/>
              <a:t>čiré		propouští světlo všech barev</a:t>
            </a:r>
          </a:p>
          <a:p>
            <a:pPr lvl="1"/>
            <a:r>
              <a:rPr lang="cs-CZ" dirty="0"/>
              <a:t>b</a:t>
            </a:r>
            <a:r>
              <a:rPr lang="cs-CZ" dirty="0" smtClean="0"/>
              <a:t>arevné	propouští světlo určité barvy</a:t>
            </a:r>
          </a:p>
          <a:p>
            <a:r>
              <a:rPr lang="cs-CZ" b="1" dirty="0"/>
              <a:t>p</a:t>
            </a:r>
            <a:r>
              <a:rPr lang="cs-CZ" b="1" dirty="0" smtClean="0"/>
              <a:t>růsvitné</a:t>
            </a:r>
            <a:r>
              <a:rPr lang="cs-CZ" dirty="0" smtClean="0"/>
              <a:t>	předměty nevidíme zřetelně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9065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Šíření světla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Světlo se šíří ze zdroje:</a:t>
            </a:r>
          </a:p>
          <a:p>
            <a:r>
              <a:rPr lang="cs-CZ" b="1" dirty="0" smtClean="0"/>
              <a:t>všemi směry</a:t>
            </a:r>
          </a:p>
          <a:p>
            <a:r>
              <a:rPr lang="cs-CZ" dirty="0"/>
              <a:t>v</a:t>
            </a:r>
            <a:r>
              <a:rPr lang="cs-CZ" dirty="0" smtClean="0"/>
              <a:t>e stejnorodém prostředí </a:t>
            </a:r>
            <a:r>
              <a:rPr lang="cs-CZ" b="1" dirty="0" smtClean="0"/>
              <a:t>přímočaře</a:t>
            </a:r>
          </a:p>
          <a:p>
            <a:endParaRPr lang="cs-CZ" b="1" dirty="0"/>
          </a:p>
          <a:p>
            <a:pPr marL="0" indent="0">
              <a:buNone/>
            </a:pPr>
            <a:r>
              <a:rPr lang="cs-CZ" dirty="0" smtClean="0"/>
              <a:t>Když dopadá světlo na těleso,</a:t>
            </a:r>
          </a:p>
          <a:p>
            <a:pPr marL="0" indent="0">
              <a:buNone/>
            </a:pPr>
            <a:r>
              <a:rPr lang="cs-CZ" dirty="0"/>
              <a:t>č</a:t>
            </a:r>
            <a:r>
              <a:rPr lang="cs-CZ" dirty="0" smtClean="0"/>
              <a:t>ást světla se od povrchu tělesa </a:t>
            </a:r>
            <a:r>
              <a:rPr lang="cs-CZ" b="1" dirty="0" smtClean="0"/>
              <a:t>odráží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/>
              <a:t>č</a:t>
            </a:r>
            <a:r>
              <a:rPr lang="cs-CZ" dirty="0" smtClean="0"/>
              <a:t>ást světla se v tělese </a:t>
            </a:r>
            <a:r>
              <a:rPr lang="cs-CZ" b="1" dirty="0" smtClean="0"/>
              <a:t>pohlcuje</a:t>
            </a:r>
          </a:p>
          <a:p>
            <a:pPr marL="0" indent="0">
              <a:buNone/>
            </a:pPr>
            <a:r>
              <a:rPr lang="cs-CZ" dirty="0" smtClean="0"/>
              <a:t>a část světla tělesem </a:t>
            </a:r>
            <a:r>
              <a:rPr lang="cs-CZ" b="1" dirty="0" smtClean="0"/>
              <a:t>prochází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933488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Světelný paprsek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1"/>
            <a:ext cx="8229600" cy="2016224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rozbíhavý</a:t>
            </a:r>
            <a:r>
              <a:rPr lang="cs-CZ" sz="2400" dirty="0" smtClean="0"/>
              <a:t> - světlo</a:t>
            </a:r>
            <a:r>
              <a:rPr lang="cs-CZ" sz="2400" dirty="0"/>
              <a:t>, které se šíří z </a:t>
            </a:r>
            <a:r>
              <a:rPr lang="cs-CZ" sz="2400" dirty="0" smtClean="0"/>
              <a:t>žárovky, vytváří </a:t>
            </a:r>
            <a:r>
              <a:rPr lang="cs-CZ" sz="2400" dirty="0"/>
              <a:t>za clonou osvětlený kruh</a:t>
            </a:r>
            <a:endParaRPr lang="cs-CZ" sz="2400" dirty="0" smtClean="0"/>
          </a:p>
          <a:p>
            <a:r>
              <a:rPr lang="cs-CZ" sz="2400" b="1" dirty="0" smtClean="0"/>
              <a:t>rovnoběžný</a:t>
            </a:r>
            <a:r>
              <a:rPr lang="cs-CZ" sz="2400" dirty="0" smtClean="0"/>
              <a:t> - </a:t>
            </a:r>
            <a:r>
              <a:rPr lang="cs-CZ" sz="2400" dirty="0"/>
              <a:t>světlo, které se šíří z velmi </a:t>
            </a:r>
            <a:r>
              <a:rPr lang="cs-CZ" sz="2400" dirty="0" smtClean="0"/>
              <a:t>vzdáleného zdroje</a:t>
            </a:r>
            <a:r>
              <a:rPr lang="cs-CZ" sz="2400" dirty="0"/>
              <a:t>, vytváří za clonou válcový prostor</a:t>
            </a:r>
            <a:endParaRPr lang="cs-CZ" sz="2400" dirty="0" smtClean="0"/>
          </a:p>
          <a:p>
            <a:pPr>
              <a:lnSpc>
                <a:spcPct val="80000"/>
              </a:lnSpc>
            </a:pPr>
            <a:r>
              <a:rPr lang="cs-CZ" sz="2400" b="1" dirty="0" smtClean="0"/>
              <a:t>sbíhavý </a:t>
            </a:r>
            <a:r>
              <a:rPr lang="cs-CZ" sz="2400" dirty="0" smtClean="0"/>
              <a:t>– opak rozbíhavého</a:t>
            </a:r>
          </a:p>
          <a:p>
            <a:pPr>
              <a:lnSpc>
                <a:spcPct val="80000"/>
              </a:lnSpc>
            </a:pPr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6013"/>
          <a:stretch/>
        </p:blipFill>
        <p:spPr bwMode="auto">
          <a:xfrm>
            <a:off x="323528" y="3429000"/>
            <a:ext cx="2577327" cy="32775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334" r="1077"/>
          <a:stretch/>
        </p:blipFill>
        <p:spPr bwMode="auto">
          <a:xfrm>
            <a:off x="3314130" y="3519179"/>
            <a:ext cx="2554014" cy="32775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3432065"/>
            <a:ext cx="3024336" cy="3269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3882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Rychlost světla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229600" cy="4637111"/>
              </a:xfrm>
            </p:spPr>
            <p:txBody>
              <a:bodyPr>
                <a:normAutofit/>
              </a:bodyPr>
              <a:lstStyle/>
              <a:p>
                <a:r>
                  <a:rPr lang="cs-CZ" dirty="0"/>
                  <a:t>n</a:t>
                </a:r>
                <a:r>
                  <a:rPr lang="cs-CZ" dirty="0" smtClean="0"/>
                  <a:t>ejvětší je ve vakuu :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c</m:t>
                    </m:r>
                    <m:r>
                      <a:rPr lang="cs-CZ" b="0" i="0" smtClean="0">
                        <a:latin typeface="Cambria Math"/>
                      </a:rPr>
                      <m:t>= </m:t>
                    </m:r>
                    <m:r>
                      <a:rPr lang="cs-CZ" b="0" i="1" smtClean="0">
                        <a:latin typeface="Cambria Math"/>
                      </a:rPr>
                      <m:t>300 000 </m:t>
                    </m:r>
                    <m:box>
                      <m:boxPr>
                        <m:ctrlPr>
                          <a:rPr lang="cs-CZ" b="0" i="1" smtClean="0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𝑘𝑚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𝑠</m:t>
                            </m:r>
                          </m:den>
                        </m:f>
                      </m:e>
                    </m:box>
                  </m:oMath>
                </a14:m>
                <a:endParaRPr lang="cs-CZ" b="0" dirty="0" smtClean="0"/>
              </a:p>
              <a:p>
                <a:r>
                  <a:rPr lang="cs-CZ" dirty="0"/>
                  <a:t>v</a:t>
                </a:r>
                <a:r>
                  <a:rPr lang="cs-CZ" dirty="0" smtClean="0"/>
                  <a:t> jiném prostředí pomaleji</a:t>
                </a:r>
              </a:p>
              <a:p>
                <a:endParaRPr lang="cs-CZ" dirty="0" smtClean="0"/>
              </a:p>
              <a:p>
                <a:pPr lvl="1"/>
                <a:r>
                  <a:rPr lang="cs-CZ" dirty="0" smtClean="0"/>
                  <a:t>voda			v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225 000 </m:t>
                    </m:r>
                    <m:box>
                      <m:boxPr>
                        <m:ctrlPr>
                          <a:rPr lang="cs-CZ" b="0" i="1" smtClean="0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𝑘𝑚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𝑠</m:t>
                            </m:r>
                          </m:den>
                        </m:f>
                      </m:e>
                    </m:box>
                  </m:oMath>
                </a14:m>
                <a:endParaRPr lang="cs-CZ" dirty="0" smtClean="0"/>
              </a:p>
              <a:p>
                <a:pPr lvl="1"/>
                <a:r>
                  <a:rPr lang="cs-CZ" dirty="0"/>
                  <a:t>s</a:t>
                </a:r>
                <a:r>
                  <a:rPr lang="cs-CZ" dirty="0" smtClean="0"/>
                  <a:t>klo			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v</m:t>
                    </m:r>
                    <m:r>
                      <a:rPr lang="cs-CZ" b="0" i="0" smtClean="0">
                        <a:latin typeface="Cambria Math"/>
                      </a:rPr>
                      <m:t>=</m:t>
                    </m:r>
                    <m:r>
                      <a:rPr lang="cs-CZ" i="1">
                        <a:latin typeface="Cambria Math"/>
                      </a:rPr>
                      <m:t>2</m:t>
                    </m:r>
                    <m:r>
                      <a:rPr lang="cs-CZ" b="0" i="1" smtClean="0">
                        <a:latin typeface="Cambria Math"/>
                      </a:rPr>
                      <m:t>00</m:t>
                    </m:r>
                    <m:r>
                      <a:rPr lang="cs-CZ" i="1">
                        <a:latin typeface="Cambria Math"/>
                      </a:rPr>
                      <m:t> 000 </m:t>
                    </m:r>
                    <m:box>
                      <m:boxPr>
                        <m:ctrlPr>
                          <a:rPr lang="cs-CZ" i="1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i="1">
                                <a:latin typeface="Cambria Math"/>
                              </a:rPr>
                              <m:t>𝑘𝑚</m:t>
                            </m:r>
                          </m:num>
                          <m:den>
                            <m:r>
                              <a:rPr lang="cs-CZ" i="1">
                                <a:latin typeface="Cambria Math"/>
                              </a:rPr>
                              <m:t>𝑠</m:t>
                            </m:r>
                          </m:den>
                        </m:f>
                      </m:e>
                    </m:box>
                    <m:r>
                      <a:rPr lang="cs-CZ" i="1">
                        <a:latin typeface="Cambria Math"/>
                      </a:rPr>
                      <m:t> </m:t>
                    </m:r>
                  </m:oMath>
                </a14:m>
                <a:endParaRPr lang="cs-CZ" dirty="0" smtClean="0"/>
              </a:p>
              <a:p>
                <a:pPr lvl="1"/>
                <a:r>
                  <a:rPr lang="cs-CZ" dirty="0"/>
                  <a:t>d</a:t>
                </a:r>
                <a:r>
                  <a:rPr lang="cs-CZ" dirty="0" smtClean="0"/>
                  <a:t>iamant 		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>
                        <a:latin typeface="Cambria Math"/>
                      </a:rPr>
                      <m:t>v</m:t>
                    </m:r>
                    <m:r>
                      <a:rPr lang="cs-CZ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124</m:t>
                    </m:r>
                    <m:r>
                      <a:rPr lang="cs-CZ" i="1">
                        <a:latin typeface="Cambria Math"/>
                      </a:rPr>
                      <m:t> 000 </m:t>
                    </m:r>
                    <m:box>
                      <m:boxPr>
                        <m:ctrlPr>
                          <a:rPr lang="cs-CZ" i="1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i="1">
                                <a:latin typeface="Cambria Math"/>
                              </a:rPr>
                              <m:t>𝑘𝑚</m:t>
                            </m:r>
                          </m:num>
                          <m:den>
                            <m:r>
                              <a:rPr lang="cs-CZ" i="1">
                                <a:latin typeface="Cambria Math"/>
                              </a:rPr>
                              <m:t>𝑠</m:t>
                            </m:r>
                          </m:den>
                        </m:f>
                      </m:e>
                    </m:box>
                    <m:r>
                      <a:rPr lang="cs-CZ" i="1">
                        <a:latin typeface="Cambria Math"/>
                      </a:rPr>
                      <m:t> 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229600" cy="4637111"/>
              </a:xfrm>
              <a:blipFill rotWithShape="1">
                <a:blip r:embed="rId2"/>
                <a:stretch>
                  <a:fillRect l="-1630" t="-11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24340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 jak dlouho dorazí světlo</a:t>
            </a:r>
            <a:br>
              <a:rPr lang="cs-CZ" dirty="0" smtClean="0"/>
            </a:br>
            <a:r>
              <a:rPr lang="cs-CZ" dirty="0" smtClean="0"/>
              <a:t> ze Slunce na Zemi?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2360" y="404664"/>
            <a:ext cx="854968" cy="904841"/>
          </a:xfrm>
        </p:spPr>
      </p:pic>
      <p:pic>
        <p:nvPicPr>
          <p:cNvPr id="1026" name="Picture 2" descr="C:\Users\Uživatel\AppData\Local\Microsoft\Windows\Temporary Internet Files\Content.IE5\82VT7U79\MC90044040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210564"/>
            <a:ext cx="201622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956376" y="2062702"/>
            <a:ext cx="394074" cy="311948"/>
          </a:xfrm>
          <a:prstGeom prst="rect">
            <a:avLst/>
          </a:prstGeom>
        </p:spPr>
      </p:pic>
      <p:cxnSp>
        <p:nvCxnSpPr>
          <p:cNvPr id="7" name="Přímá spojnice se šipkou 6"/>
          <p:cNvCxnSpPr/>
          <p:nvPr/>
        </p:nvCxnSpPr>
        <p:spPr>
          <a:xfrm>
            <a:off x="1259632" y="3226788"/>
            <a:ext cx="6893781" cy="0"/>
          </a:xfrm>
          <a:prstGeom prst="straightConnector1">
            <a:avLst/>
          </a:prstGeom>
          <a:ln w="25400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851920" y="2699628"/>
            <a:ext cx="19960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 = 150 000 000 km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7584" y="4077072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   	   s = v . t</a:t>
            </a:r>
          </a:p>
          <a:p>
            <a:r>
              <a:rPr lang="cs-CZ" dirty="0" smtClean="0"/>
              <a:t>	150 000 000 = 300 000 . t</a:t>
            </a:r>
          </a:p>
          <a:p>
            <a:r>
              <a:rPr lang="cs-CZ" dirty="0" smtClean="0"/>
              <a:t>150 000 000 : 300 000 = t</a:t>
            </a:r>
          </a:p>
          <a:p>
            <a:r>
              <a:rPr lang="cs-CZ" dirty="0" smtClean="0"/>
              <a:t>	             500 s = t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51919" y="1739136"/>
            <a:ext cx="17816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= 300 000 km/s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51920" y="2245525"/>
            <a:ext cx="643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 = ?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5589240"/>
            <a:ext cx="70154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Světlo ze Slunce na Zemi dorazí za 500 sekund, tedy 8 minut  a 20 sekund.</a:t>
            </a:r>
            <a:endParaRPr lang="cs-CZ" dirty="0"/>
          </a:p>
        </p:txBody>
      </p:sp>
      <p:cxnSp>
        <p:nvCxnSpPr>
          <p:cNvPr id="14" name="Přímá spojnice se šipkou 13"/>
          <p:cNvCxnSpPr>
            <a:endCxn id="5" idx="3"/>
          </p:cNvCxnSpPr>
          <p:nvPr/>
        </p:nvCxnSpPr>
        <p:spPr>
          <a:xfrm>
            <a:off x="1763688" y="2218676"/>
            <a:ext cx="6192688" cy="0"/>
          </a:xfrm>
          <a:prstGeom prst="straightConnector1">
            <a:avLst/>
          </a:prstGeom>
          <a:ln w="190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411760" y="5229200"/>
            <a:ext cx="936104" cy="0"/>
          </a:xfrm>
          <a:prstGeom prst="line">
            <a:avLst/>
          </a:prstGeom>
          <a:ln w="254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364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2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Spektrum světla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59335"/>
            <a:ext cx="8229600" cy="276490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Sluneční světlo se při dopadu na lámavou plochu rozkládá na </a:t>
            </a:r>
            <a:r>
              <a:rPr lang="cs-CZ" sz="2800" b="1" dirty="0" smtClean="0"/>
              <a:t>barevná světla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Vytváří se tak </a:t>
            </a:r>
            <a:r>
              <a:rPr lang="cs-CZ" sz="2800" b="1" dirty="0" smtClean="0"/>
              <a:t>spojité spektrum.</a:t>
            </a:r>
          </a:p>
          <a:p>
            <a:r>
              <a:rPr lang="cs-CZ" sz="2800" dirty="0" smtClean="0"/>
              <a:t>např. </a:t>
            </a:r>
            <a:r>
              <a:rPr lang="cs-CZ" sz="2800" b="1" dirty="0" smtClean="0"/>
              <a:t>duha</a:t>
            </a:r>
            <a:r>
              <a:rPr lang="cs-CZ" sz="2800" dirty="0" smtClean="0"/>
              <a:t> – rozklad a lom světla (slunečních paprsků) na kapkách deště.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3501008"/>
            <a:ext cx="4194043" cy="3145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2891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268760"/>
            <a:ext cx="8784976" cy="4525963"/>
          </a:xfrm>
        </p:spPr>
        <p:txBody>
          <a:bodyPr>
            <a:normAutofit fontScale="85000" lnSpcReduction="10000"/>
          </a:bodyPr>
          <a:lstStyle/>
          <a:p>
            <a:endParaRPr lang="cs-CZ" dirty="0" smtClean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upload.wikimedia.org/wikipedia/commons/1/1b/Princip_primocareho_sireni_svetla.svg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www.vyukovematerialy.cz/fyzika/obr9/obr34.jpg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ukazy.astro.cz/gal/20050511MartinPopek_Duh2.jpg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digitalsherpa.com/wp-content/uploads/2011/11/lightbulb1.gif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owebu.bloger.cz/obrazky/owebu.bloger.cz/photoshop-linki/zem20.jpg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110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1361</TotalTime>
  <Words>302</Words>
  <Application>Microsoft Office PowerPoint</Application>
  <PresentationFormat>Předvádění na obrazovce (4:3)</PresentationFormat>
  <Paragraphs>77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Světelné jevy</vt:lpstr>
      <vt:lpstr>Světelný zdroj</vt:lpstr>
      <vt:lpstr>Optické prostředí</vt:lpstr>
      <vt:lpstr>Šíření světla</vt:lpstr>
      <vt:lpstr>Světelný paprsek</vt:lpstr>
      <vt:lpstr>Rychlost světla</vt:lpstr>
      <vt:lpstr>Za jak dlouho dorazí světlo  ze Slunce na Zemi?</vt:lpstr>
      <vt:lpstr>Spektrum světla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Basketbal</dc:title>
  <dc:creator>Uživatel</dc:creator>
  <cp:lastModifiedBy>Uživatel</cp:lastModifiedBy>
  <cp:revision>116</cp:revision>
  <dcterms:created xsi:type="dcterms:W3CDTF">2011-09-26T11:24:10Z</dcterms:created>
  <dcterms:modified xsi:type="dcterms:W3CDTF">2013-05-16T06:56:57Z</dcterms:modified>
</cp:coreProperties>
</file>