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unar-eclipse-09-11-2003-cropped.jpeg" TargetMode="External"/><Relationship Id="rId7" Type="http://schemas.openxmlformats.org/officeDocument/2006/relationships/hyperlink" Target="http://lunar.arc.nasa.gov/science/images/eclipse.gif" TargetMode="External"/><Relationship Id="rId2" Type="http://schemas.openxmlformats.org/officeDocument/2006/relationships/hyperlink" Target="http://cs.wikipedia.org/wiki/Soubor:Moon_Eclipse_cs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7/7d/Eclipse_lune.jpg" TargetMode="External"/><Relationship Id="rId5" Type="http://schemas.openxmlformats.org/officeDocument/2006/relationships/hyperlink" Target="http://astro.ukho.gov.uk/eclipse/1122013/L2013Apr25.png" TargetMode="External"/><Relationship Id="rId4" Type="http://schemas.openxmlformats.org/officeDocument/2006/relationships/hyperlink" Target="http://astro.ukho.gov.uk/eclipse/1412015/L2015Sep28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Zatmění Měsíce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 </a:t>
            </a:r>
            <a:r>
              <a:rPr lang="cs-CZ" sz="1600" b="1" dirty="0" smtClean="0"/>
              <a:t>VY_32_inovace_05 Fyzika – zatmění Měsíce</a:t>
            </a:r>
          </a:p>
          <a:p>
            <a:r>
              <a:rPr lang="cs-CZ" sz="1600" dirty="0" smtClean="0"/>
              <a:t>Autor:         Jana Pěničková</a:t>
            </a:r>
          </a:p>
          <a:p>
            <a:r>
              <a:rPr lang="cs-CZ" sz="1600" dirty="0" smtClean="0"/>
              <a:t>Období:      Listopad 2012</a:t>
            </a:r>
          </a:p>
          <a:p>
            <a:r>
              <a:rPr lang="cs-CZ" sz="1600" dirty="0" smtClean="0"/>
              <a:t>Věková skupina:          8. ročník</a:t>
            </a:r>
          </a:p>
          <a:p>
            <a:r>
              <a:rPr lang="cs-CZ" sz="1600" dirty="0" smtClean="0"/>
              <a:t>Tematická oblast:       Fyzika - optika</a:t>
            </a:r>
          </a:p>
          <a:p>
            <a:r>
              <a:rPr lang="cs-CZ" sz="1600" dirty="0" smtClean="0"/>
              <a:t>Anotace:    Základní astronomický optický jev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8208912" cy="8640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/>
              <a:t>Zatmění Měsíce</a:t>
            </a:r>
            <a:r>
              <a:rPr lang="cs-CZ" sz="2800" dirty="0"/>
              <a:t> je astronomický jev, kdy měsíční kotouč je zastíněn planetou Zemí.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3573016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Nastává při </a:t>
            </a:r>
            <a:r>
              <a:rPr lang="cs-CZ" sz="2800" b="1" dirty="0"/>
              <a:t>úplňku</a:t>
            </a:r>
            <a:r>
              <a:rPr lang="cs-CZ" sz="2800" dirty="0"/>
              <a:t>, </a:t>
            </a:r>
            <a:r>
              <a:rPr lang="cs-CZ" sz="2800" dirty="0" smtClean="0"/>
              <a:t>pokud se Slunce, Země a Měsíc ocitnou </a:t>
            </a:r>
            <a:r>
              <a:rPr lang="cs-CZ" sz="2800" dirty="0"/>
              <a:t>v jedné přímce.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39552" y="836712"/>
            <a:ext cx="38266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Co je to zatmění Měsíce?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6817" y="2905780"/>
            <a:ext cx="5118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Kdy</a:t>
            </a:r>
            <a:r>
              <a:rPr lang="cs-CZ" sz="2800" dirty="0" smtClean="0"/>
              <a:t> může nastat </a:t>
            </a:r>
            <a:r>
              <a:rPr lang="cs-CZ" sz="2800" smtClean="0"/>
              <a:t>zatmění Měsíce?</a:t>
            </a:r>
            <a:endParaRPr lang="cs-CZ" sz="2800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3675" y="4716735"/>
            <a:ext cx="5619750" cy="195262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3550" y="116633"/>
            <a:ext cx="1374126" cy="1368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864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zatmění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1340769"/>
            <a:ext cx="5040560" cy="2027999"/>
          </a:xfrm>
        </p:spPr>
        <p:txBody>
          <a:bodyPr>
            <a:noAutofit/>
          </a:bodyPr>
          <a:lstStyle/>
          <a:p>
            <a:r>
              <a:rPr lang="cs-CZ" sz="2400" b="1" dirty="0"/>
              <a:t>polostínové zatmění </a:t>
            </a:r>
            <a:r>
              <a:rPr lang="cs-CZ" sz="2400" dirty="0"/>
              <a:t>– žádná část Měsíce není zcela zastíněna Zemí, hypotetičtí pozorovatelé na povrchu Měsíce by viděli částečné, ale nikoliv úplné zatmění Slunce</a:t>
            </a:r>
          </a:p>
        </p:txBody>
      </p:sp>
      <p:sp>
        <p:nvSpPr>
          <p:cNvPr id="9" name="Zástupný symbol pro obsah 6"/>
          <p:cNvSpPr txBox="1">
            <a:spLocks/>
          </p:cNvSpPr>
          <p:nvPr/>
        </p:nvSpPr>
        <p:spPr>
          <a:xfrm>
            <a:off x="447206" y="4509120"/>
            <a:ext cx="4536504" cy="116857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/>
              <a:t>úplné zatmění </a:t>
            </a:r>
            <a:r>
              <a:rPr lang="cs-CZ" sz="2400" dirty="0"/>
              <a:t>– celý Měsíc je zcela zastíněn </a:t>
            </a:r>
            <a:r>
              <a:rPr lang="cs-CZ" sz="2400" dirty="0" smtClean="0"/>
              <a:t>Zemí</a:t>
            </a:r>
            <a:endParaRPr lang="cs-CZ" sz="2400" dirty="0"/>
          </a:p>
        </p:txBody>
      </p:sp>
      <p:sp>
        <p:nvSpPr>
          <p:cNvPr id="10" name="Zástupný symbol pro obsah 6"/>
          <p:cNvSpPr txBox="1">
            <a:spLocks/>
          </p:cNvSpPr>
          <p:nvPr/>
        </p:nvSpPr>
        <p:spPr>
          <a:xfrm>
            <a:off x="354860" y="3368768"/>
            <a:ext cx="4721196" cy="1356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/>
              <a:t>částečné zatmění </a:t>
            </a:r>
            <a:r>
              <a:rPr lang="cs-CZ" sz="2400" dirty="0"/>
              <a:t>– část povrchu Měsíce je zcela zastíněna Zemí</a:t>
            </a:r>
            <a:endParaRPr lang="cs-CZ" sz="2400" dirty="0" smtClean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9015" y="1484784"/>
            <a:ext cx="3028950" cy="455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948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2123" y="3212976"/>
            <a:ext cx="3999751" cy="288518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025871" y="6266615"/>
            <a:ext cx="30922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Jednotlivé fáze zatmění Měsíce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0760" y="1484784"/>
            <a:ext cx="796857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Ne!!!</a:t>
            </a:r>
          </a:p>
          <a:p>
            <a:r>
              <a:rPr lang="cs-CZ" dirty="0" smtClean="0"/>
              <a:t>I </a:t>
            </a:r>
            <a:r>
              <a:rPr lang="cs-CZ" dirty="0"/>
              <a:t>při úplném zatmění je Měsíc vidět.  </a:t>
            </a:r>
            <a:r>
              <a:rPr lang="cs-CZ" dirty="0" smtClean="0"/>
              <a:t>Je </a:t>
            </a:r>
            <a:r>
              <a:rPr lang="cs-CZ" dirty="0"/>
              <a:t>to způsobeno refrakcí slunečního světla v horních vrstvách zemské </a:t>
            </a:r>
            <a:r>
              <a:rPr lang="cs-CZ" dirty="0" smtClean="0"/>
              <a:t>atmosféry. Paprsky </a:t>
            </a:r>
            <a:r>
              <a:rPr lang="cs-CZ" dirty="0"/>
              <a:t>ohnuté v atmosféře Měsíc osvětlí natolik, že je stále slabě vidět</a:t>
            </a:r>
            <a:r>
              <a:rPr lang="cs-CZ" dirty="0" smtClean="0"/>
              <a:t>. </a:t>
            </a:r>
            <a:r>
              <a:rPr lang="cs-CZ" dirty="0"/>
              <a:t>Protože nejvíce se láme červené světlo, má Měsíc při zatmění narudlou barvu.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82157" y="836712"/>
            <a:ext cx="85181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Je Měsíc opravdu neviditelný při úplném zatmění?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0481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Pozorování zatmění Měsíce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Jak často?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/>
              <a:t>Zatmění Měsíce nastává přibližně dvakrát až třikrát do roka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Jak dlouho?</a:t>
            </a:r>
          </a:p>
          <a:p>
            <a:pPr marL="0" indent="0">
              <a:buNone/>
            </a:pPr>
            <a:r>
              <a:rPr lang="cs-CZ" dirty="0" smtClean="0"/>
              <a:t>      Zatmění trvá až 107 minut.</a:t>
            </a:r>
          </a:p>
          <a:p>
            <a:r>
              <a:rPr lang="cs-CZ" b="1" dirty="0" smtClean="0"/>
              <a:t>Kde?</a:t>
            </a:r>
          </a:p>
          <a:p>
            <a:pPr marL="0" indent="0">
              <a:buNone/>
            </a:pPr>
            <a:r>
              <a:rPr lang="cs-CZ" dirty="0" smtClean="0"/>
              <a:t>     Oblast Země, kde je aktuálně noc (cca polovina).</a:t>
            </a:r>
          </a:p>
          <a:p>
            <a:r>
              <a:rPr lang="cs-CZ" b="1" dirty="0" smtClean="0"/>
              <a:t>Kdy u nás?</a:t>
            </a:r>
          </a:p>
          <a:p>
            <a:pPr marL="0" indent="0">
              <a:buNone/>
            </a:pPr>
            <a:r>
              <a:rPr lang="cs-CZ" dirty="0" smtClean="0"/>
              <a:t>     polostínové – 25. dubna 2013, 28. září 2015</a:t>
            </a:r>
          </a:p>
          <a:p>
            <a:pPr marL="0" indent="0">
              <a:buNone/>
            </a:pPr>
            <a:r>
              <a:rPr lang="cs-CZ" dirty="0" smtClean="0"/>
              <a:t>     úplné - 16. září 2016, 10. února 2017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4386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60032" y="5890046"/>
            <a:ext cx="40538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Schéma a mapa znázorňující oblasti úplného a částečného zatmění Měsíce, 28. září 2015 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44624"/>
            <a:ext cx="3895725" cy="58483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8922"/>
            <a:ext cx="3895725" cy="584835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51520" y="5877272"/>
            <a:ext cx="40538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Schéma a mapa znázorňující oblasti polostínového zatmění Měsíce, 25. dubna 2015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491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cs.wikipedia.org/wiki/Soubor:Moon_Eclipse_cs.svg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cs.wikipedia.org/wiki/Soubor:Lunar-eclipse-09-11-2003-cropped.jpeg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astro.ukho.gov.uk/eclipse/1412015/L2015Sep28.png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astro.ukho.gov.uk/eclipse/1122013/L2013Apr25.png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upload.wikimedia.org/wikipedia/commons/7/7d/Eclipse_lune.jpg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lunar.arc.nasa.gov/science/images/eclipse.gif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979</TotalTime>
  <Words>234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Zatmění Měsíce</vt:lpstr>
      <vt:lpstr>Prezentace aplikace PowerPoint</vt:lpstr>
      <vt:lpstr>Druhy zatmění</vt:lpstr>
      <vt:lpstr>Prezentace aplikace PowerPoint</vt:lpstr>
      <vt:lpstr>Pozorování zatmění Měsíce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54</cp:revision>
  <dcterms:created xsi:type="dcterms:W3CDTF">2011-09-26T11:24:10Z</dcterms:created>
  <dcterms:modified xsi:type="dcterms:W3CDTF">2013-05-16T06:58:05Z</dcterms:modified>
</cp:coreProperties>
</file>