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0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Lunar_libration_with_phase_Oct_2007_450px.gif" TargetMode="External"/><Relationship Id="rId2" Type="http://schemas.openxmlformats.org/officeDocument/2006/relationships/hyperlink" Target="http://www.yeatsvision.com/images/28Phas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yzika.jreichl.com/main.article/view/1009-faze-mesice" TargetMode="External"/><Relationship Id="rId5" Type="http://schemas.openxmlformats.org/officeDocument/2006/relationships/hyperlink" Target="http://www.astronomycast.com/wp-content/uploads/2008/11/moon_phases_diagram.jpg" TargetMode="External"/><Relationship Id="rId4" Type="http://schemas.openxmlformats.org/officeDocument/2006/relationships/hyperlink" Target="http://en.wikipedia.org/wiki/File:Moon_phases_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Fáze Měsíce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 </a:t>
            </a:r>
            <a:r>
              <a:rPr lang="cs-CZ" sz="1600" b="1" dirty="0" smtClean="0"/>
              <a:t>VY_32_inovace_06 Fyzika – fáze Měsíce</a:t>
            </a:r>
          </a:p>
          <a:p>
            <a:r>
              <a:rPr lang="cs-CZ" sz="1600" dirty="0" smtClean="0"/>
              <a:t>Autor:         Jana Pěničková</a:t>
            </a:r>
          </a:p>
          <a:p>
            <a:r>
              <a:rPr lang="cs-CZ" sz="1600" dirty="0" smtClean="0"/>
              <a:t>Období:      Listopad 2012</a:t>
            </a:r>
          </a:p>
          <a:p>
            <a:r>
              <a:rPr lang="cs-CZ" sz="1600" dirty="0" smtClean="0"/>
              <a:t>Věková skupina:          8. ročník</a:t>
            </a:r>
          </a:p>
          <a:p>
            <a:r>
              <a:rPr lang="cs-CZ" sz="1600" dirty="0" smtClean="0"/>
              <a:t>Tematická oblast:       Fyzika - optika</a:t>
            </a:r>
          </a:p>
          <a:p>
            <a:r>
              <a:rPr lang="cs-CZ" sz="1600" dirty="0" smtClean="0"/>
              <a:t>Anotace:    Základní astronomický optický jev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08912" cy="8640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dirty="0"/>
              <a:t>Měsíční fáze</a:t>
            </a:r>
            <a:r>
              <a:rPr lang="cs-CZ" sz="2800" dirty="0"/>
              <a:t> se rozlišují podle toho, jak velkou část Měsíce ozářenou Sluncem můžeme pozorovat ze Země.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836712"/>
            <a:ext cx="36862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 to jsou Měsíční fáze?</a:t>
            </a:r>
            <a:endParaRPr lang="cs-CZ" sz="28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636912"/>
            <a:ext cx="3855748" cy="367067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120" y="2420887"/>
            <a:ext cx="4286250" cy="429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864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Jaké jsou tyto fáze?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88339" y="1772233"/>
            <a:ext cx="633670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b="1" dirty="0"/>
              <a:t>Nov</a:t>
            </a:r>
            <a:r>
              <a:rPr lang="cs-CZ" dirty="0"/>
              <a:t>. Měsíc je k Zemi přivrácen neosvětlenou stranou.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/>
              <a:t>První čtvrť.</a:t>
            </a:r>
            <a:r>
              <a:rPr lang="cs-CZ" dirty="0"/>
              <a:t> Po novu před úplňkem má Měsíc tvar písmene </a:t>
            </a:r>
            <a:r>
              <a:rPr lang="cs-CZ" b="1" dirty="0"/>
              <a:t>D</a:t>
            </a:r>
            <a:r>
              <a:rPr lang="cs-CZ" dirty="0"/>
              <a:t>, říká se o něm, že </a:t>
            </a:r>
            <a:r>
              <a:rPr lang="cs-CZ" b="1" dirty="0"/>
              <a:t>dorůstá</a:t>
            </a:r>
            <a:r>
              <a:rPr lang="cs-CZ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/>
              <a:t>Úplněk</a:t>
            </a:r>
            <a:r>
              <a:rPr lang="cs-CZ" b="1" dirty="0" smtClean="0"/>
              <a:t>.</a:t>
            </a:r>
            <a:r>
              <a:rPr lang="cs-CZ" dirty="0" smtClean="0"/>
              <a:t> </a:t>
            </a:r>
            <a:r>
              <a:rPr lang="cs-CZ" dirty="0"/>
              <a:t>Měsíc je k Zemi přivrácen osvětlenou stranou.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/>
              <a:t>Poslední čtvrť.</a:t>
            </a:r>
            <a:r>
              <a:rPr lang="cs-CZ" dirty="0"/>
              <a:t> Po úplňku před novem má Měsíc tvar písmene </a:t>
            </a:r>
            <a:r>
              <a:rPr lang="cs-CZ" b="1" dirty="0"/>
              <a:t>C</a:t>
            </a:r>
            <a:r>
              <a:rPr lang="cs-CZ" dirty="0"/>
              <a:t>, říká se o něm, že </a:t>
            </a:r>
            <a:r>
              <a:rPr lang="cs-CZ" b="1" dirty="0"/>
              <a:t>couvá</a:t>
            </a:r>
            <a:r>
              <a:rPr lang="cs-CZ" dirty="0"/>
              <a:t>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10845" y="1268760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Označujeme čtyři měsíční </a:t>
            </a:r>
            <a:r>
              <a:rPr lang="cs-CZ" sz="2800" dirty="0" smtClean="0"/>
              <a:t>fáze.</a:t>
            </a:r>
          </a:p>
          <a:p>
            <a:endParaRPr lang="cs-CZ" sz="2800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276" y="3551264"/>
            <a:ext cx="7306056" cy="2542032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1331639" y="6196662"/>
            <a:ext cx="7160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ov                     1.čtvrť                  úplněk	           poslední čtvrť             nov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1948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Z</a:t>
            </a:r>
            <a:r>
              <a:rPr lang="cs-CZ" dirty="0" smtClean="0"/>
              <a:t>ačíná </a:t>
            </a:r>
            <a:r>
              <a:rPr lang="cs-CZ" dirty="0"/>
              <a:t>celý „životní“ cyklus </a:t>
            </a:r>
            <a:r>
              <a:rPr lang="cs-CZ" dirty="0" smtClean="0"/>
              <a:t>Měsíce.</a:t>
            </a:r>
          </a:p>
          <a:p>
            <a:r>
              <a:rPr lang="cs-CZ" dirty="0" smtClean="0"/>
              <a:t>Měsíc </a:t>
            </a:r>
            <a:r>
              <a:rPr lang="cs-CZ" dirty="0"/>
              <a:t>se v té době nachází přibližně mezi Zemí a </a:t>
            </a:r>
            <a:r>
              <a:rPr lang="cs-CZ" dirty="0" smtClean="0"/>
              <a:t>Sluncem.</a:t>
            </a:r>
          </a:p>
          <a:p>
            <a:r>
              <a:rPr lang="cs-CZ" dirty="0" smtClean="0"/>
              <a:t>Osvětlena </a:t>
            </a:r>
            <a:r>
              <a:rPr lang="cs-CZ" dirty="0"/>
              <a:t>je jeho odvrácená strana, při pohledu ze Země je tedy </a:t>
            </a:r>
            <a:r>
              <a:rPr lang="cs-CZ" dirty="0" smtClean="0"/>
              <a:t>neviditelný.</a:t>
            </a:r>
          </a:p>
          <a:p>
            <a:r>
              <a:rPr lang="cs-CZ" dirty="0" smtClean="0"/>
              <a:t>V</a:t>
            </a:r>
            <a:r>
              <a:rPr lang="cs-CZ" dirty="0"/>
              <a:t> této fázi není Měsíc příliš vidět, neboť je pozorována jednak jeho temná polovina a jednak se nachází na denní obloze poblíž </a:t>
            </a:r>
            <a:r>
              <a:rPr lang="cs-CZ" dirty="0" smtClean="0"/>
              <a:t>Slunce.</a:t>
            </a:r>
          </a:p>
          <a:p>
            <a:r>
              <a:rPr lang="cs-CZ" dirty="0" smtClean="0"/>
              <a:t>Už </a:t>
            </a:r>
            <a:r>
              <a:rPr lang="cs-CZ" dirty="0"/>
              <a:t>pár dní po novu je možno spatřit jeho uzoulinký srpek nízko nad západním </a:t>
            </a:r>
            <a:r>
              <a:rPr lang="cs-CZ" dirty="0" smtClean="0"/>
              <a:t>obzorem.</a:t>
            </a:r>
          </a:p>
          <a:p>
            <a:r>
              <a:rPr lang="cs-CZ" dirty="0" smtClean="0"/>
              <a:t>V</a:t>
            </a:r>
            <a:r>
              <a:rPr lang="cs-CZ" dirty="0"/>
              <a:t> této době lze spatřit slabý svit i na neosvětlené straně měsíčního disku - tzv. popelavý svit. Již Leonardo da Vinci věděl, že jde o sluneční světlo odražené Zemí.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9133"/>
            <a:ext cx="1512168" cy="1302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2404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čtvrt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S</a:t>
            </a:r>
            <a:r>
              <a:rPr lang="cs-CZ" dirty="0" smtClean="0"/>
              <a:t>rpek </a:t>
            </a:r>
            <a:r>
              <a:rPr lang="cs-CZ" dirty="0"/>
              <a:t>ztloustl, Měsíc se na své dráze posunuje doleva a Slunce tak ozáří pravý okraj přivrácené </a:t>
            </a:r>
            <a:r>
              <a:rPr lang="cs-CZ" dirty="0" smtClean="0"/>
              <a:t>polokoule.</a:t>
            </a:r>
          </a:p>
          <a:p>
            <a:r>
              <a:rPr lang="cs-CZ" dirty="0" smtClean="0"/>
              <a:t>Každý </a:t>
            </a:r>
            <a:r>
              <a:rPr lang="cs-CZ" dirty="0"/>
              <a:t>večer je možné sledovat, jak se na nebi zvětšuje a vzdaluje od </a:t>
            </a:r>
            <a:r>
              <a:rPr lang="cs-CZ" dirty="0" smtClean="0"/>
              <a:t>Slunce.</a:t>
            </a:r>
          </a:p>
          <a:p>
            <a:r>
              <a:rPr lang="cs-CZ" dirty="0" smtClean="0"/>
              <a:t>Za </a:t>
            </a:r>
            <a:r>
              <a:rPr lang="cs-CZ" dirty="0"/>
              <a:t>sedm dní má podobu písmene </a:t>
            </a:r>
            <a:r>
              <a:rPr lang="cs-CZ" i="1" dirty="0"/>
              <a:t>D</a:t>
            </a:r>
            <a:r>
              <a:rPr lang="cs-CZ" dirty="0"/>
              <a:t> - je v první čtvrti (Měsíc „dorůstá</a:t>
            </a:r>
            <a:r>
              <a:rPr lang="cs-CZ" dirty="0" smtClean="0"/>
              <a:t>“).</a:t>
            </a:r>
          </a:p>
          <a:p>
            <a:r>
              <a:rPr lang="cs-CZ" dirty="0" smtClean="0"/>
              <a:t>Tzn</a:t>
            </a:r>
            <a:r>
              <a:rPr lang="cs-CZ" dirty="0"/>
              <a:t>., že Měsíc je ve čtvrtině své trajektorie kolem </a:t>
            </a:r>
            <a:r>
              <a:rPr lang="cs-CZ" dirty="0" smtClean="0"/>
              <a:t>Země.</a:t>
            </a:r>
          </a:p>
          <a:p>
            <a:r>
              <a:rPr lang="cs-CZ" dirty="0" smtClean="0"/>
              <a:t>Nastává </a:t>
            </a:r>
            <a:r>
              <a:rPr lang="cs-CZ" dirty="0"/>
              <a:t>zároveň jedna z nejlepších příležitostí prohlédnout si Měsíc v dalekohledu. Na rozhraní světla a tmy se totiž nacházejí útvary poblíž středu měsíčního disku, které nejsou zkresleny šikmým pohledem. Krátery jsou tedy krásně kruhové a lze pozorovat přímo jejich vnitřek.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32656"/>
            <a:ext cx="1261419" cy="1123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5899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Úplněk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Z</a:t>
            </a:r>
            <a:r>
              <a:rPr lang="cs-CZ" dirty="0" smtClean="0"/>
              <a:t>hruba </a:t>
            </a:r>
            <a:r>
              <a:rPr lang="cs-CZ" dirty="0"/>
              <a:t>po 15 dnech Měsíc „dorostl“ do </a:t>
            </a:r>
            <a:r>
              <a:rPr lang="cs-CZ" dirty="0" smtClean="0"/>
              <a:t>úplňku.</a:t>
            </a:r>
          </a:p>
          <a:p>
            <a:r>
              <a:rPr lang="cs-CZ" dirty="0" smtClean="0"/>
              <a:t>V</a:t>
            </a:r>
            <a:r>
              <a:rPr lang="cs-CZ" dirty="0"/>
              <a:t> ten okamžik je osvětlená celá polokoule přivrácená k </a:t>
            </a:r>
            <a:r>
              <a:rPr lang="cs-CZ" dirty="0" smtClean="0"/>
              <a:t>Zemi.</a:t>
            </a:r>
          </a:p>
          <a:p>
            <a:r>
              <a:rPr lang="cs-CZ" dirty="0" smtClean="0"/>
              <a:t>Úplňkový </a:t>
            </a:r>
            <a:r>
              <a:rPr lang="cs-CZ" dirty="0"/>
              <a:t>Měsíc zpravidla vychází hned po západu Slunce a rychle zalévá okolní krajinu svým modravým </a:t>
            </a:r>
            <a:r>
              <a:rPr lang="cs-CZ" dirty="0" smtClean="0"/>
              <a:t>světlem. Zvláště </a:t>
            </a:r>
            <a:r>
              <a:rPr lang="cs-CZ" dirty="0"/>
              <a:t>v zimě, kdy se oslnivě bílý kotouč Měsíce nachází vysoko nad </a:t>
            </a:r>
            <a:r>
              <a:rPr lang="cs-CZ" dirty="0" smtClean="0"/>
              <a:t>obzorem.</a:t>
            </a:r>
          </a:p>
          <a:p>
            <a:r>
              <a:rPr lang="cs-CZ" dirty="0" smtClean="0"/>
              <a:t>Jeho </a:t>
            </a:r>
            <a:r>
              <a:rPr lang="cs-CZ" dirty="0"/>
              <a:t>svit ale bohužel totálně přezáří slabší objekty na </a:t>
            </a:r>
            <a:r>
              <a:rPr lang="cs-CZ" dirty="0" smtClean="0"/>
              <a:t>obloze.</a:t>
            </a:r>
          </a:p>
          <a:p>
            <a:r>
              <a:rPr lang="cs-CZ" dirty="0" smtClean="0"/>
              <a:t>Úplněk </a:t>
            </a:r>
            <a:r>
              <a:rPr lang="cs-CZ" dirty="0"/>
              <a:t>tedy opěvují básníci, milenci, vodníci, ale určitě ne astronomové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13234"/>
            <a:ext cx="108012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0195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Poslední čtvrt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Měsíc má podobu písmene </a:t>
            </a:r>
            <a:r>
              <a:rPr lang="cs-CZ" i="1" dirty="0"/>
              <a:t>C</a:t>
            </a:r>
            <a:r>
              <a:rPr lang="cs-CZ" dirty="0"/>
              <a:t> (Měsíc „couvá</a:t>
            </a:r>
            <a:r>
              <a:rPr lang="cs-CZ" dirty="0" smtClean="0"/>
              <a:t>“).</a:t>
            </a:r>
          </a:p>
          <a:p>
            <a:r>
              <a:rPr lang="cs-CZ" dirty="0" smtClean="0"/>
              <a:t>Vychází </a:t>
            </a:r>
            <a:r>
              <a:rPr lang="cs-CZ" dirty="0"/>
              <a:t>po půlnoci nad východním obzorem a na jeho povrchu vyniká většina povrchových útvarů, které lze (stejně jako v první čtvrti) pozorovat.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477" y="332656"/>
            <a:ext cx="1112883" cy="1204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4646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420761" y="1484784"/>
            <a:ext cx="36471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Doba mezi dvěma úplňky vzhledem ke hvězdám se nazývá </a:t>
            </a:r>
            <a:r>
              <a:rPr lang="cs-CZ" b="1" dirty="0" smtClean="0"/>
              <a:t>siderický měsíc</a:t>
            </a:r>
            <a:r>
              <a:rPr lang="cs-CZ" dirty="0" smtClean="0"/>
              <a:t> je 27,32 dne (27 dnů 7 hodin 43 minut 11,5 sekundy).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2156" y="283431"/>
            <a:ext cx="52563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 dlouho trvají Měsíční fáze?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2157" y="3257763"/>
            <a:ext cx="38298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Doba mezi dvěma úplňky vzhledem ke Slunci (</a:t>
            </a:r>
            <a:r>
              <a:rPr lang="cs-CZ" dirty="0"/>
              <a:t>p</a:t>
            </a:r>
            <a:r>
              <a:rPr lang="cs-CZ" dirty="0" smtClean="0"/>
              <a:t>rotože </a:t>
            </a:r>
            <a:r>
              <a:rPr lang="cs-CZ" dirty="0"/>
              <a:t>Země obíhá Slunce, zabere Měsíci nějakou dobu </a:t>
            </a:r>
            <a:r>
              <a:rPr lang="cs-CZ" dirty="0" smtClean="0"/>
              <a:t>po té, </a:t>
            </a:r>
            <a:r>
              <a:rPr lang="cs-CZ" dirty="0"/>
              <a:t>co dokončí svůj plný oběh kolem Země – siderický </a:t>
            </a:r>
            <a:r>
              <a:rPr lang="cs-CZ" dirty="0" smtClean="0"/>
              <a:t>měsíc - </a:t>
            </a:r>
            <a:r>
              <a:rPr lang="cs-CZ" dirty="0"/>
              <a:t>než ji dožene a vrátí se do stejné polohy vzhledem ke </a:t>
            </a:r>
            <a:r>
              <a:rPr lang="cs-CZ" dirty="0" smtClean="0"/>
              <a:t>Slunci) se nazývá </a:t>
            </a:r>
            <a:r>
              <a:rPr lang="cs-CZ" b="1" dirty="0" smtClean="0"/>
              <a:t>synodický měsíc</a:t>
            </a:r>
            <a:r>
              <a:rPr lang="cs-CZ" dirty="0" smtClean="0"/>
              <a:t>, nebo </a:t>
            </a:r>
            <a:r>
              <a:rPr lang="cs-CZ" b="1" dirty="0" smtClean="0"/>
              <a:t>lunace</a:t>
            </a:r>
            <a:r>
              <a:rPr lang="cs-CZ" dirty="0" smtClean="0"/>
              <a:t>. Kolísá mezi 29,27 a 29,83 dne. Průměrná hodnota je 29,53 dne        (29 dnů 12hodin 44 minut 2,8 sekund).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6300192" y="1412776"/>
            <a:ext cx="720080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44008" y="3619164"/>
            <a:ext cx="1080120" cy="1152128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859962" y="4005064"/>
            <a:ext cx="1080120" cy="1152128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452320" y="3717032"/>
            <a:ext cx="1080120" cy="1152128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6780088" y="2132855"/>
            <a:ext cx="636228" cy="24752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5184069" y="868206"/>
            <a:ext cx="1836203" cy="33270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804248" y="2112959"/>
            <a:ext cx="1224136" cy="22521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9" name="Oblouk 6148"/>
          <p:cNvSpPr/>
          <p:nvPr/>
        </p:nvSpPr>
        <p:spPr>
          <a:xfrm rot="9813654">
            <a:off x="4153191" y="-351707"/>
            <a:ext cx="5065973" cy="5139264"/>
          </a:xfrm>
          <a:prstGeom prst="arc">
            <a:avLst>
              <a:gd name="adj1" fmla="val 13972028"/>
              <a:gd name="adj2" fmla="val 20663312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ouk 38"/>
          <p:cNvSpPr/>
          <p:nvPr/>
        </p:nvSpPr>
        <p:spPr>
          <a:xfrm rot="9813654">
            <a:off x="4202955" y="893416"/>
            <a:ext cx="4720640" cy="5002904"/>
          </a:xfrm>
          <a:prstGeom prst="arc">
            <a:avLst>
              <a:gd name="adj1" fmla="val 15590988"/>
              <a:gd name="adj2" fmla="val 19779804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Oblouk 39"/>
          <p:cNvSpPr/>
          <p:nvPr/>
        </p:nvSpPr>
        <p:spPr>
          <a:xfrm rot="9813654">
            <a:off x="4034629" y="1285779"/>
            <a:ext cx="5590931" cy="5365394"/>
          </a:xfrm>
          <a:prstGeom prst="arc">
            <a:avLst>
              <a:gd name="adj1" fmla="val 14678835"/>
              <a:gd name="adj2" fmla="val 20165649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52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43342">
            <a:off x="4782578" y="3858889"/>
            <a:ext cx="712805" cy="746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2986">
            <a:off x="7062926" y="4256104"/>
            <a:ext cx="712805" cy="746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40382">
            <a:off x="7675667" y="3999237"/>
            <a:ext cx="712805" cy="746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2763">
            <a:off x="5305318" y="3549799"/>
            <a:ext cx="292443" cy="306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10377">
            <a:off x="7558584" y="3954700"/>
            <a:ext cx="291884" cy="305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13753">
            <a:off x="7580553" y="3635566"/>
            <a:ext cx="296708" cy="310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9" name="Přímá spojnice 48"/>
          <p:cNvCxnSpPr/>
          <p:nvPr/>
        </p:nvCxnSpPr>
        <p:spPr>
          <a:xfrm flipH="1">
            <a:off x="7443138" y="1906883"/>
            <a:ext cx="1460727" cy="2664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5" name="TextovéPole 6154"/>
          <p:cNvSpPr txBox="1"/>
          <p:nvPr/>
        </p:nvSpPr>
        <p:spPr>
          <a:xfrm>
            <a:off x="6286067" y="1588150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6156" name="TextovéPole 6155"/>
          <p:cNvSpPr txBox="1"/>
          <p:nvPr/>
        </p:nvSpPr>
        <p:spPr>
          <a:xfrm>
            <a:off x="4114720" y="4702076"/>
            <a:ext cx="1446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ráha Měsíce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067944" y="3126729"/>
            <a:ext cx="1296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ráha Země</a:t>
            </a:r>
            <a:endParaRPr lang="cs-CZ" dirty="0"/>
          </a:p>
        </p:txBody>
      </p:sp>
      <p:sp>
        <p:nvSpPr>
          <p:cNvPr id="6157" name="TextovéPole 6156"/>
          <p:cNvSpPr txBox="1"/>
          <p:nvPr/>
        </p:nvSpPr>
        <p:spPr>
          <a:xfrm>
            <a:off x="5561013" y="3491716"/>
            <a:ext cx="706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1.nov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830094" y="3568622"/>
            <a:ext cx="706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2.nov</a:t>
            </a:r>
            <a:endParaRPr lang="cs-CZ" dirty="0"/>
          </a:p>
        </p:txBody>
      </p:sp>
      <p:sp>
        <p:nvSpPr>
          <p:cNvPr id="6158" name="TextovéPole 6157"/>
          <p:cNvSpPr txBox="1"/>
          <p:nvPr/>
        </p:nvSpPr>
        <p:spPr>
          <a:xfrm>
            <a:off x="5803110" y="5399339"/>
            <a:ext cx="1596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iderický měsíc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059524" y="6133122"/>
            <a:ext cx="1692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synodický měsíc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481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www.yeatsvision.com/images/28Phases.jpg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en.wikipedia.org/wiki/File:Lunar_libration_with_phase_Oct_2007_450px.gif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en.wikipedia.org/wiki/File:Moon_phases_en.jpg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www.astronomycast.com/wp-content/uploads/2008/11/moon_phases_diagram.jpg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fyzika.jreichl.com/main.article/view/1009-faze-mesice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1100</TotalTime>
  <Words>265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Fáze Měsíce</vt:lpstr>
      <vt:lpstr>Prezentace aplikace PowerPoint</vt:lpstr>
      <vt:lpstr>Jaké jsou tyto fáze?</vt:lpstr>
      <vt:lpstr>Nov</vt:lpstr>
      <vt:lpstr>První čtvrt</vt:lpstr>
      <vt:lpstr>Úplněk</vt:lpstr>
      <vt:lpstr>Poslední čtvrt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69</cp:revision>
  <dcterms:created xsi:type="dcterms:W3CDTF">2011-09-26T11:24:10Z</dcterms:created>
  <dcterms:modified xsi:type="dcterms:W3CDTF">2013-05-16T06:58:26Z</dcterms:modified>
</cp:coreProperties>
</file>