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67" r:id="rId5"/>
    <p:sldId id="260" r:id="rId6"/>
    <p:sldId id="27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0/Total_internal_reflection-Monitor-optimiert.jpg" TargetMode="External"/><Relationship Id="rId3" Type="http://schemas.openxmlformats.org/officeDocument/2006/relationships/hyperlink" Target="http://en.wikipedia.org/wiki/File:Pencil_in_a_bowl_of_water.svg" TargetMode="External"/><Relationship Id="rId7" Type="http://schemas.openxmlformats.org/officeDocument/2006/relationships/hyperlink" Target="http://www.vyukovematerialy.cz/fyzika/obr9/obr26.jpg" TargetMode="External"/><Relationship Id="rId2" Type="http://schemas.openxmlformats.org/officeDocument/2006/relationships/hyperlink" Target="http://en.wikipedia.org/wiki/File:F%C3%A9nyt%C3%B6r%C3%A9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yukovematerialy.cz/fyzika/obr9/obr25.jpg" TargetMode="External"/><Relationship Id="rId5" Type="http://schemas.openxmlformats.org/officeDocument/2006/relationships/hyperlink" Target="http://www.vyukovematerialy.cz/fyzika/obr9/obr24.jpg" TargetMode="External"/><Relationship Id="rId4" Type="http://schemas.openxmlformats.org/officeDocument/2006/relationships/hyperlink" Target="http://s0.geograph.org.uk/geophotos/02/39/75/2397545_d17ddc7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Lom světla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VY_32_inovace_08 Fyzika - lom světla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Prosinec 2012</a:t>
            </a:r>
          </a:p>
          <a:p>
            <a:r>
              <a:rPr lang="cs-CZ" sz="1600" dirty="0" smtClean="0"/>
              <a:t>Věková skupina: 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6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714" y="437517"/>
            <a:ext cx="8856782" cy="536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16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Lom světla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132474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Při průchodu světla rozhraním dvou různých látek prostředí mění světlo svůj směr, pokud nedopadá kolmo.</a:t>
            </a:r>
          </a:p>
          <a:p>
            <a:pPr marL="0" indent="0">
              <a:buNone/>
            </a:pPr>
            <a:r>
              <a:rPr lang="cs-CZ" dirty="0" smtClean="0"/>
              <a:t>Nastává lom světla.</a:t>
            </a:r>
          </a:p>
          <a:p>
            <a:pPr marL="0" indent="0">
              <a:buNone/>
            </a:pPr>
            <a:r>
              <a:rPr lang="cs-CZ" b="1" dirty="0" smtClean="0"/>
              <a:t>Úhel lomu </a:t>
            </a:r>
            <a:r>
              <a:rPr lang="cs-CZ" b="1" dirty="0" smtClean="0">
                <a:sym typeface="Symbol"/>
              </a:rPr>
              <a:t> </a:t>
            </a:r>
            <a:r>
              <a:rPr lang="cs-CZ" dirty="0" smtClean="0">
                <a:sym typeface="Symbol"/>
              </a:rPr>
              <a:t>je ostrý úhel, který svírá lomený paprsek s kolmicí dopadu.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76"/>
          <a:stretch/>
        </p:blipFill>
        <p:spPr>
          <a:xfrm>
            <a:off x="251520" y="3024337"/>
            <a:ext cx="3944118" cy="37890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17"/>
          <a:stretch/>
        </p:blipFill>
        <p:spPr>
          <a:xfrm>
            <a:off x="4572000" y="3006704"/>
            <a:ext cx="4309557" cy="35906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74698" y="2366256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l</a:t>
            </a:r>
            <a:r>
              <a:rPr lang="cs-CZ" b="1" dirty="0" smtClean="0"/>
              <a:t>om ke kolmici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80823" y="2377950"/>
            <a:ext cx="1643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l</a:t>
            </a:r>
            <a:r>
              <a:rPr lang="cs-CZ" b="1" dirty="0" smtClean="0"/>
              <a:t>om od kolmice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522920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 </a:t>
            </a:r>
            <a:r>
              <a:rPr lang="en-US" dirty="0" smtClean="0"/>
              <a:t>&gt;</a:t>
            </a:r>
            <a:r>
              <a:rPr lang="cs-CZ" dirty="0" smtClean="0"/>
              <a:t> v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538160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 </a:t>
            </a:r>
            <a:r>
              <a:rPr lang="en-US" dirty="0" smtClean="0"/>
              <a:t>&lt;</a:t>
            </a:r>
            <a:r>
              <a:rPr lang="cs-CZ" dirty="0" smtClean="0"/>
              <a:t> v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3333" y="4149080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3333" y="4775288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26292" y="4170404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26292" y="4734190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23906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Úplný odraz světla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4"/>
          <a:stretch/>
        </p:blipFill>
        <p:spPr>
          <a:xfrm>
            <a:off x="107504" y="3024337"/>
            <a:ext cx="4484628" cy="34290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836" y="3024336"/>
            <a:ext cx="4320660" cy="3429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329608"/>
            <a:ext cx="8481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Pokud pro úhel dopadu </a:t>
            </a:r>
            <a:r>
              <a:rPr lang="cs-CZ" sz="2200" dirty="0" smtClean="0">
                <a:sym typeface="Symbol"/>
              </a:rPr>
              <a:t></a:t>
            </a:r>
            <a:r>
              <a:rPr lang="cs-CZ" sz="2200" baseline="-25000" dirty="0" smtClean="0">
                <a:sym typeface="Symbol"/>
              </a:rPr>
              <a:t>0</a:t>
            </a:r>
            <a:r>
              <a:rPr lang="cs-CZ" sz="2200" dirty="0" smtClean="0">
                <a:sym typeface="Symbol"/>
              </a:rPr>
              <a:t> je </a:t>
            </a:r>
            <a:r>
              <a:rPr lang="el-GR" sz="2200" dirty="0" smtClean="0">
                <a:latin typeface="Times New Roman"/>
                <a:cs typeface="Times New Roman"/>
                <a:sym typeface="Symbol"/>
              </a:rPr>
              <a:t>β</a:t>
            </a:r>
            <a:r>
              <a:rPr lang="cs-CZ" sz="2200" dirty="0" smtClean="0">
                <a:latin typeface="Times New Roman"/>
                <a:cs typeface="Times New Roman"/>
                <a:sym typeface="Symbol"/>
              </a:rPr>
              <a:t> = 90ˇ, </a:t>
            </a:r>
            <a:r>
              <a:rPr lang="cs-CZ" sz="2200" dirty="0" smtClean="0">
                <a:cs typeface="Times New Roman"/>
                <a:sym typeface="Symbol"/>
              </a:rPr>
              <a:t>nazveme tento úhel </a:t>
            </a:r>
            <a:r>
              <a:rPr lang="cs-CZ" sz="2200" dirty="0">
                <a:sym typeface="Symbol"/>
              </a:rPr>
              <a:t></a:t>
            </a:r>
            <a:r>
              <a:rPr lang="cs-CZ" sz="2200" baseline="-25000" dirty="0">
                <a:sym typeface="Symbol"/>
              </a:rPr>
              <a:t>0</a:t>
            </a:r>
            <a:r>
              <a:rPr lang="cs-CZ" sz="2200" dirty="0" smtClean="0">
                <a:latin typeface="Times New Roman"/>
                <a:cs typeface="Times New Roman"/>
                <a:sym typeface="Symbol"/>
              </a:rPr>
              <a:t> </a:t>
            </a:r>
            <a:r>
              <a:rPr lang="cs-CZ" sz="2200" b="1" dirty="0" smtClean="0">
                <a:cs typeface="Times New Roman"/>
                <a:sym typeface="Symbol"/>
              </a:rPr>
              <a:t>mezním úhlem</a:t>
            </a:r>
            <a:r>
              <a:rPr lang="cs-CZ" sz="2200" dirty="0" smtClean="0">
                <a:cs typeface="Times New Roman"/>
                <a:sym typeface="Symbol"/>
              </a:rPr>
              <a:t>.</a:t>
            </a:r>
          </a:p>
          <a:p>
            <a:r>
              <a:rPr lang="cs-CZ" sz="2200" dirty="0" smtClean="0">
                <a:cs typeface="Times New Roman"/>
                <a:sym typeface="Symbol"/>
              </a:rPr>
              <a:t>Pokud úhel dopadu </a:t>
            </a:r>
            <a:r>
              <a:rPr lang="cs-CZ" sz="2200" dirty="0" smtClean="0">
                <a:latin typeface="Times New Roman"/>
                <a:cs typeface="Times New Roman"/>
                <a:sym typeface="Symbol"/>
              </a:rPr>
              <a:t> </a:t>
            </a:r>
            <a:r>
              <a:rPr lang="en-US" sz="2200" dirty="0" smtClean="0">
                <a:latin typeface="Times New Roman"/>
                <a:cs typeface="Times New Roman"/>
                <a:sym typeface="Symbol"/>
              </a:rPr>
              <a:t>&gt;</a:t>
            </a:r>
            <a:r>
              <a:rPr lang="cs-CZ" sz="2200" dirty="0" smtClean="0">
                <a:sym typeface="Symbol"/>
              </a:rPr>
              <a:t> </a:t>
            </a:r>
            <a:r>
              <a:rPr lang="cs-CZ" sz="2200" dirty="0">
                <a:sym typeface="Symbol"/>
              </a:rPr>
              <a:t></a:t>
            </a:r>
            <a:r>
              <a:rPr lang="cs-CZ" sz="2200" baseline="-25000" dirty="0" smtClean="0">
                <a:sym typeface="Symbol"/>
              </a:rPr>
              <a:t>0</a:t>
            </a:r>
            <a:r>
              <a:rPr lang="en-US" sz="2200" baseline="-25000" dirty="0" smtClean="0">
                <a:sym typeface="Symbol"/>
              </a:rPr>
              <a:t> </a:t>
            </a:r>
            <a:r>
              <a:rPr lang="cs-CZ" sz="2200" baseline="-25000" dirty="0" smtClean="0">
                <a:sym typeface="Symbol"/>
              </a:rPr>
              <a:t>, </a:t>
            </a:r>
            <a:r>
              <a:rPr lang="en-US" sz="2200" dirty="0" err="1" smtClean="0">
                <a:sym typeface="Symbol"/>
              </a:rPr>
              <a:t>nastane</a:t>
            </a:r>
            <a:r>
              <a:rPr lang="en-US" sz="2200" dirty="0" smtClean="0">
                <a:sym typeface="Symbol"/>
              </a:rPr>
              <a:t> </a:t>
            </a:r>
            <a:r>
              <a:rPr lang="en-US" sz="2200" b="1" dirty="0" smtClean="0">
                <a:sym typeface="Symbol"/>
              </a:rPr>
              <a:t>tot</a:t>
            </a:r>
            <a:r>
              <a:rPr lang="cs-CZ" sz="2200" b="1" dirty="0" err="1" smtClean="0">
                <a:sym typeface="Symbol"/>
              </a:rPr>
              <a:t>ální</a:t>
            </a:r>
            <a:r>
              <a:rPr lang="cs-CZ" sz="2200" b="1" smtClean="0">
                <a:sym typeface="Symbol"/>
              </a:rPr>
              <a:t> odraz </a:t>
            </a:r>
            <a:r>
              <a:rPr lang="cs-CZ" sz="2200" b="1" dirty="0" smtClean="0">
                <a:sym typeface="Symbol"/>
              </a:rPr>
              <a:t>světla</a:t>
            </a:r>
            <a:r>
              <a:rPr lang="cs-CZ" sz="2200" dirty="0" smtClean="0">
                <a:sym typeface="Symbol"/>
              </a:rPr>
              <a:t>, tj. žádný lom!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925831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en.wikipedia.org/wiki/File:F%C3%A9nyt%C3%B6r%C3%A9s.jpg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en.wikipedia.org/wiki/File:Pencil_in_a_bowl_of_water.svg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s0.geograph.org.uk/geophotos/02/39/75/2397545_d17ddc7c.jpg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www.vyukovematerialy.cz/fyzika/obr9/obr24.jpg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www.vyukovematerialy.cz/fyzika/obr9/obr25.jpg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www.vyukovematerialy.cz/fyzika/obr9/obr26.jpg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upload.wikimedia.org/wikipedia/commons/8/80/Total_internal_reflection-Monitor-optimiert.jpg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1514</TotalTime>
  <Words>166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Lom světla</vt:lpstr>
      <vt:lpstr>Prezentace aplikace PowerPoint</vt:lpstr>
      <vt:lpstr>Prezentace aplikace PowerPoint</vt:lpstr>
      <vt:lpstr>Prezentace aplikace PowerPoint</vt:lpstr>
      <vt:lpstr>Lom světla</vt:lpstr>
      <vt:lpstr>Úplný odraz světla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121</cp:revision>
  <dcterms:created xsi:type="dcterms:W3CDTF">2011-09-26T11:24:10Z</dcterms:created>
  <dcterms:modified xsi:type="dcterms:W3CDTF">2013-05-16T06:59:27Z</dcterms:modified>
</cp:coreProperties>
</file>