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72" r:id="rId4"/>
    <p:sldId id="273" r:id="rId5"/>
    <p:sldId id="274" r:id="rId6"/>
    <p:sldId id="275" r:id="rId7"/>
    <p:sldId id="276" r:id="rId8"/>
    <p:sldId id="277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pimg.esuppliersindia.com/00280496/b/0/Portable-Overhead-Projector.jpg" TargetMode="External"/><Relationship Id="rId3" Type="http://schemas.openxmlformats.org/officeDocument/2006/relationships/hyperlink" Target="http://fyzika.jreichl.com/data/optika/31_zrcadla_cocky_soubory/image007.png" TargetMode="External"/><Relationship Id="rId7" Type="http://schemas.openxmlformats.org/officeDocument/2006/relationships/hyperlink" Target="http://upload.wikimedia.org/wikipedia/commons/6/64/Periscope_(PSF).png" TargetMode="External"/><Relationship Id="rId2" Type="http://schemas.openxmlformats.org/officeDocument/2006/relationships/hyperlink" Target="http://upload.wikimedia.org/wikipedia/commons/5/52/Mirro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apl.washjeff.edu/2/l/3774.jpg" TargetMode="External"/><Relationship Id="rId5" Type="http://schemas.openxmlformats.org/officeDocument/2006/relationships/hyperlink" Target="http://www.miroir-grossissant.com/miroir-grossissant-3x-30-ch.jpg" TargetMode="External"/><Relationship Id="rId10" Type="http://schemas.openxmlformats.org/officeDocument/2006/relationships/hyperlink" Target="http://i.computer-bild.de/imgs/1/0/2/4/2/9/4/Das-Innenleben-einer-digitalen-Spiegelreflexkamera-745x559-84b956fc2d3be3ca.jpg" TargetMode="External"/><Relationship Id="rId4" Type="http://schemas.openxmlformats.org/officeDocument/2006/relationships/hyperlink" Target="http://fyzika.jreichl.com/data/optika/31_zrcadla_cocky_soubory/image006.png" TargetMode="External"/><Relationship Id="rId9" Type="http://schemas.openxmlformats.org/officeDocument/2006/relationships/hyperlink" Target="http://upload.wikimedia.org/wikipedia/commons/4/46/Dentalmirror09-10-0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Rovinné zrcadlo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 </a:t>
            </a:r>
            <a:r>
              <a:rPr lang="cs-CZ" sz="1600" b="1" dirty="0" smtClean="0"/>
              <a:t>VY_32_inovace_09 Fyzika - rovinné zrcadlo</a:t>
            </a:r>
          </a:p>
          <a:p>
            <a:r>
              <a:rPr lang="cs-CZ" sz="1600" dirty="0" smtClean="0"/>
              <a:t>Autor:         Jana Pěničková</a:t>
            </a:r>
          </a:p>
          <a:p>
            <a:r>
              <a:rPr lang="cs-CZ" sz="1600" dirty="0" smtClean="0"/>
              <a:t>Období:      Prosinec 2012</a:t>
            </a:r>
          </a:p>
          <a:p>
            <a:r>
              <a:rPr lang="cs-CZ" sz="1600" dirty="0" smtClean="0"/>
              <a:t>Věková skupina:          8. ročník</a:t>
            </a:r>
          </a:p>
          <a:p>
            <a:r>
              <a:rPr lang="cs-CZ" sz="1600" dirty="0" smtClean="0"/>
              <a:t>Tematická oblast:       Fyzika - optika</a:t>
            </a:r>
          </a:p>
          <a:p>
            <a:r>
              <a:rPr lang="cs-CZ" sz="1600" dirty="0" smtClean="0"/>
              <a:t>Anotace:    Základní pojmy z optiky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903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38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Zrcadlo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Zrcadlo</a:t>
            </a:r>
            <a:r>
              <a:rPr lang="cs-CZ" dirty="0"/>
              <a:t> je dostatečně </a:t>
            </a:r>
            <a:r>
              <a:rPr lang="cs-CZ" dirty="0" smtClean="0"/>
              <a:t>hladký povrch (plocha) odrážející</a:t>
            </a:r>
            <a:r>
              <a:rPr lang="cs-CZ" dirty="0"/>
              <a:t> </a:t>
            </a:r>
            <a:r>
              <a:rPr lang="cs-CZ" dirty="0" smtClean="0"/>
              <a:t>světlo.</a:t>
            </a:r>
          </a:p>
          <a:p>
            <a:r>
              <a:rPr lang="cs-CZ" dirty="0" smtClean="0"/>
              <a:t>Používá </a:t>
            </a:r>
            <a:r>
              <a:rPr lang="cs-CZ" dirty="0"/>
              <a:t>se běžně v domácnosti, </a:t>
            </a:r>
            <a:r>
              <a:rPr lang="cs-CZ" dirty="0" smtClean="0"/>
              <a:t>v dopravních </a:t>
            </a:r>
            <a:r>
              <a:rPr lang="cs-CZ" dirty="0"/>
              <a:t>prostředcích, </a:t>
            </a:r>
            <a:r>
              <a:rPr lang="cs-CZ" dirty="0" smtClean="0"/>
              <a:t>ve zdravotnictví</a:t>
            </a:r>
            <a:r>
              <a:rPr lang="cs-CZ" dirty="0"/>
              <a:t>, </a:t>
            </a:r>
            <a:r>
              <a:rPr lang="cs-CZ" dirty="0" smtClean="0"/>
              <a:t>v optických </a:t>
            </a:r>
            <a:r>
              <a:rPr lang="cs-CZ" dirty="0"/>
              <a:t>zařízeních, </a:t>
            </a:r>
            <a:r>
              <a:rPr lang="cs-CZ" dirty="0" smtClean="0"/>
              <a:t>v osvětlovacích tělesech, </a:t>
            </a:r>
            <a:r>
              <a:rPr lang="cs-CZ" dirty="0"/>
              <a:t>v měřicích přístrojích atd.</a:t>
            </a:r>
          </a:p>
        </p:txBody>
      </p:sp>
    </p:spTree>
    <p:extLst>
      <p:ext uri="{BB962C8B-B14F-4D97-AF65-F5344CB8AC3E}">
        <p14:creationId xmlns:p14="http://schemas.microsoft.com/office/powerpoint/2010/main" val="1176227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zrcadel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Podle </a:t>
            </a:r>
            <a:r>
              <a:rPr lang="cs-CZ" dirty="0" smtClean="0"/>
              <a:t>tvaru zrcadla rozlišujeme:</a:t>
            </a:r>
            <a:endParaRPr lang="cs-CZ" dirty="0"/>
          </a:p>
          <a:p>
            <a:r>
              <a:rPr lang="cs-CZ" b="1" dirty="0"/>
              <a:t>r</a:t>
            </a:r>
            <a:r>
              <a:rPr lang="cs-CZ" b="1" dirty="0" smtClean="0"/>
              <a:t>ovinná</a:t>
            </a:r>
            <a:r>
              <a:rPr lang="cs-CZ" dirty="0" smtClean="0"/>
              <a:t> zrcadla</a:t>
            </a:r>
            <a:endParaRPr lang="cs-CZ" dirty="0"/>
          </a:p>
          <a:p>
            <a:r>
              <a:rPr lang="cs-CZ" b="1" dirty="0"/>
              <a:t>d</a:t>
            </a:r>
            <a:r>
              <a:rPr lang="cs-CZ" b="1" dirty="0" smtClean="0"/>
              <a:t>utá</a:t>
            </a:r>
            <a:r>
              <a:rPr lang="cs-CZ" dirty="0" smtClean="0"/>
              <a:t> </a:t>
            </a:r>
            <a:r>
              <a:rPr lang="cs-CZ" dirty="0"/>
              <a:t>(konkávní) </a:t>
            </a:r>
            <a:r>
              <a:rPr lang="cs-CZ" dirty="0" smtClean="0"/>
              <a:t>zrcadla</a:t>
            </a:r>
            <a:endParaRPr lang="cs-CZ" dirty="0"/>
          </a:p>
          <a:p>
            <a:r>
              <a:rPr lang="cs-CZ" b="1" dirty="0" smtClean="0"/>
              <a:t>vypuklá</a:t>
            </a:r>
            <a:r>
              <a:rPr lang="cs-CZ" dirty="0"/>
              <a:t> (konvexní) </a:t>
            </a:r>
            <a:r>
              <a:rPr lang="cs-CZ" dirty="0" smtClean="0"/>
              <a:t>zrcadla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4963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rovinného zrcadla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Jako </a:t>
            </a:r>
            <a:r>
              <a:rPr lang="cs-CZ" dirty="0"/>
              <a:t>zrcadlo může sloužit rovné rozhraní materiálů s </a:t>
            </a:r>
            <a:r>
              <a:rPr lang="cs-CZ" dirty="0" smtClean="0"/>
              <a:t>různými optickými vlastnostmi.</a:t>
            </a:r>
          </a:p>
          <a:p>
            <a:r>
              <a:rPr lang="cs-CZ" dirty="0" smtClean="0"/>
              <a:t>První zrcadla vyráběná člověkem byla obvykle     tvořena </a:t>
            </a:r>
            <a:r>
              <a:rPr lang="cs-CZ" b="1" dirty="0" smtClean="0"/>
              <a:t>deskou </a:t>
            </a:r>
            <a:r>
              <a:rPr lang="cs-CZ" b="1" dirty="0"/>
              <a:t>z leštěného kovu</a:t>
            </a:r>
            <a:r>
              <a:rPr lang="cs-CZ" dirty="0"/>
              <a:t>, často ze </a:t>
            </a:r>
            <a:r>
              <a:rPr lang="cs-CZ" b="1" dirty="0"/>
              <a:t>stříbra</a:t>
            </a:r>
            <a:r>
              <a:rPr lang="cs-CZ" dirty="0"/>
              <a:t>.</a:t>
            </a:r>
          </a:p>
          <a:p>
            <a:r>
              <a:rPr lang="cs-CZ" dirty="0"/>
              <a:t>Současná zrcadla jsou tvořena </a:t>
            </a:r>
            <a:r>
              <a:rPr lang="cs-CZ" dirty="0" smtClean="0"/>
              <a:t>většinou </a:t>
            </a:r>
            <a:r>
              <a:rPr lang="cs-CZ" b="1" dirty="0"/>
              <a:t>tenkou vrstvou hliníku</a:t>
            </a:r>
            <a:r>
              <a:rPr lang="cs-CZ" dirty="0"/>
              <a:t> nanesenou na zadní stranu skleněné tabule. </a:t>
            </a:r>
            <a:endParaRPr lang="cs-CZ" dirty="0" smtClean="0"/>
          </a:p>
          <a:p>
            <a:r>
              <a:rPr lang="cs-CZ" dirty="0" smtClean="0"/>
              <a:t>Protože </a:t>
            </a:r>
            <a:r>
              <a:rPr lang="cs-CZ" dirty="0"/>
              <a:t>vrstva je nanesena zezadu, je zrcadlo trvanlivější, za cenu o málo nižší kvality obrazu. Tento typ zrcadla </a:t>
            </a:r>
            <a:r>
              <a:rPr lang="cs-CZ" b="1" dirty="0"/>
              <a:t>odráží asi 95% dopadajícího </a:t>
            </a:r>
            <a:r>
              <a:rPr lang="cs-CZ" b="1" dirty="0" smtClean="0"/>
              <a:t>světla</a:t>
            </a:r>
            <a:r>
              <a:rPr lang="cs-CZ" dirty="0" smtClean="0"/>
              <a:t>.</a:t>
            </a:r>
          </a:p>
          <a:p>
            <a:r>
              <a:rPr lang="cs-CZ" dirty="0" smtClean="0"/>
              <a:t>Zadní </a:t>
            </a:r>
            <a:r>
              <a:rPr lang="cs-CZ" dirty="0"/>
              <a:t>strana je často natřena ochrannou vrstvou proti korozi a poškození kovu.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6907" y="2276872"/>
            <a:ext cx="952500" cy="187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705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013" y="856357"/>
            <a:ext cx="4647476" cy="513497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Rovinné zrcadlo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622" y="4156923"/>
            <a:ext cx="574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vzor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08783" y="4167515"/>
            <a:ext cx="705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obraz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86064" y="1031383"/>
            <a:ext cx="8558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zrcadlo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5980638"/>
            <a:ext cx="1733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sa souměrnosti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11072" y="856357"/>
            <a:ext cx="441345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Zdroj </a:t>
            </a:r>
            <a:r>
              <a:rPr lang="cs-CZ" sz="2400" dirty="0"/>
              <a:t>světla je </a:t>
            </a:r>
            <a:r>
              <a:rPr lang="cs-CZ" sz="2400" dirty="0" smtClean="0"/>
              <a:t>v </a:t>
            </a:r>
            <a:r>
              <a:rPr lang="cs-CZ" sz="2400" dirty="0"/>
              <a:t>prostoru před zrcadlem, </a:t>
            </a:r>
            <a:r>
              <a:rPr lang="cs-CZ" sz="2400" dirty="0" smtClean="0"/>
              <a:t>vycházejí z něho </a:t>
            </a:r>
            <a:r>
              <a:rPr lang="cs-CZ" sz="2400" dirty="0"/>
              <a:t>všemi směry navzájem rozbíhavé paprsky.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Paprsky </a:t>
            </a:r>
            <a:r>
              <a:rPr lang="cs-CZ" sz="2400" dirty="0"/>
              <a:t>dopadající na rovinu zrcadla se odrážejí podle zákona </a:t>
            </a:r>
            <a:r>
              <a:rPr lang="cs-CZ" sz="2400" dirty="0" smtClean="0"/>
              <a:t>odrazu.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Odražené </a:t>
            </a:r>
            <a:r>
              <a:rPr lang="cs-CZ" sz="2400" dirty="0"/>
              <a:t>paprsky tvoří rozbíhavý svazek, což znamená, že při zobrazení rovinným zrcadlem vzniká neskutečný </a:t>
            </a:r>
            <a:r>
              <a:rPr lang="cs-CZ" sz="2400" dirty="0" smtClean="0"/>
              <a:t>obraz.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Při </a:t>
            </a:r>
            <a:r>
              <a:rPr lang="cs-CZ" sz="2400" dirty="0"/>
              <a:t>pohledu okem vidíme tento obraz v průsečíku  zpětně prodloužených paprsků, tedy v prostoru za zrcadlem</a:t>
            </a:r>
          </a:p>
        </p:txBody>
      </p:sp>
    </p:spTree>
    <p:extLst>
      <p:ext uri="{BB962C8B-B14F-4D97-AF65-F5344CB8AC3E}">
        <p14:creationId xmlns:p14="http://schemas.microsoft.com/office/powerpoint/2010/main" val="835235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Obraz v rovinném zrcadle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Vlastnosti obrazu vytvořeného rovinným zrcadlem:</a:t>
            </a:r>
          </a:p>
          <a:p>
            <a:r>
              <a:rPr lang="cs-CZ" dirty="0" smtClean="0"/>
              <a:t>obraz </a:t>
            </a:r>
            <a:r>
              <a:rPr lang="cs-CZ" dirty="0"/>
              <a:t>je </a:t>
            </a:r>
            <a:r>
              <a:rPr lang="cs-CZ" b="1" dirty="0" smtClean="0"/>
              <a:t>zdánlivý</a:t>
            </a:r>
            <a:r>
              <a:rPr lang="cs-CZ" dirty="0" smtClean="0"/>
              <a:t> (neskutečný)</a:t>
            </a:r>
            <a:endParaRPr lang="cs-CZ" dirty="0"/>
          </a:p>
          <a:p>
            <a:r>
              <a:rPr lang="cs-CZ" dirty="0" smtClean="0"/>
              <a:t>vzdálenost</a:t>
            </a:r>
            <a:r>
              <a:rPr lang="cs-CZ" dirty="0"/>
              <a:t> </a:t>
            </a:r>
            <a:r>
              <a:rPr lang="cs-CZ" i="1" dirty="0"/>
              <a:t>a</a:t>
            </a:r>
            <a:r>
              <a:rPr lang="cs-CZ" dirty="0"/>
              <a:t> předmětu od zrcadla je stejná jako vzdálenost  </a:t>
            </a:r>
            <a:r>
              <a:rPr lang="cs-CZ" i="1" dirty="0" smtClean="0"/>
              <a:t>a</a:t>
            </a:r>
            <a:r>
              <a:rPr lang="en-US" i="1" dirty="0" smtClean="0"/>
              <a:t>’</a:t>
            </a:r>
            <a:r>
              <a:rPr lang="cs-CZ" i="1" dirty="0" smtClean="0"/>
              <a:t> </a:t>
            </a:r>
            <a:r>
              <a:rPr lang="cs-CZ" dirty="0" smtClean="0"/>
              <a:t>obrazu </a:t>
            </a:r>
            <a:r>
              <a:rPr lang="cs-CZ" dirty="0"/>
              <a:t>od zrcadla</a:t>
            </a:r>
          </a:p>
          <a:p>
            <a:r>
              <a:rPr lang="cs-CZ" dirty="0" smtClean="0"/>
              <a:t>obraz </a:t>
            </a:r>
            <a:r>
              <a:rPr lang="cs-CZ" dirty="0"/>
              <a:t>je </a:t>
            </a:r>
            <a:r>
              <a:rPr lang="cs-CZ" b="1" dirty="0"/>
              <a:t>stranově převrácený</a:t>
            </a:r>
          </a:p>
          <a:p>
            <a:r>
              <a:rPr lang="cs-CZ" dirty="0" smtClean="0"/>
              <a:t>obraz </a:t>
            </a:r>
            <a:r>
              <a:rPr lang="cs-CZ" dirty="0"/>
              <a:t>je </a:t>
            </a:r>
            <a:r>
              <a:rPr lang="cs-CZ" b="1" dirty="0"/>
              <a:t>vzpřímený</a:t>
            </a:r>
            <a:r>
              <a:rPr lang="cs-CZ" dirty="0"/>
              <a:t> (přímý)</a:t>
            </a:r>
          </a:p>
          <a:p>
            <a:pPr marL="0" indent="0">
              <a:buNone/>
            </a:pPr>
            <a:r>
              <a:rPr lang="cs-CZ" dirty="0"/>
              <a:t>Místo všech uvedených vlastností si stačí uvědomit, že obraz vytvořený rovinným zrcadlem je </a:t>
            </a:r>
            <a:r>
              <a:rPr lang="cs-CZ" b="1" dirty="0"/>
              <a:t>osově souměrný</a:t>
            </a:r>
            <a:r>
              <a:rPr lang="cs-CZ" dirty="0"/>
              <a:t> se svým vzorem podle roviny zrcadla.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3909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rovinného zrcadla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322712" cy="406764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domácnosti</a:t>
            </a:r>
          </a:p>
          <a:p>
            <a:r>
              <a:rPr lang="cs-CZ" dirty="0" smtClean="0"/>
              <a:t>kosmetická</a:t>
            </a:r>
          </a:p>
          <a:p>
            <a:r>
              <a:rPr lang="cs-CZ" dirty="0"/>
              <a:t>z</a:t>
            </a:r>
            <a:r>
              <a:rPr lang="cs-CZ" dirty="0" smtClean="0"/>
              <a:t>pětné zrcátko</a:t>
            </a:r>
          </a:p>
          <a:p>
            <a:r>
              <a:rPr lang="cs-CZ" dirty="0"/>
              <a:t>p</a:t>
            </a:r>
            <a:r>
              <a:rPr lang="cs-CZ" dirty="0" smtClean="0"/>
              <a:t>eriskop</a:t>
            </a:r>
          </a:p>
          <a:p>
            <a:r>
              <a:rPr lang="cs-CZ" dirty="0"/>
              <a:t>z</a:t>
            </a:r>
            <a:r>
              <a:rPr lang="cs-CZ" dirty="0" smtClean="0"/>
              <a:t>pětný projektor</a:t>
            </a:r>
          </a:p>
          <a:p>
            <a:r>
              <a:rPr lang="cs-CZ" dirty="0"/>
              <a:t>s</a:t>
            </a:r>
            <a:r>
              <a:rPr lang="cs-CZ" dirty="0" smtClean="0"/>
              <a:t>tomatologie</a:t>
            </a:r>
          </a:p>
          <a:p>
            <a:r>
              <a:rPr lang="cs-CZ" dirty="0" smtClean="0"/>
              <a:t>zrcadlovka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412776"/>
            <a:ext cx="1129130" cy="1512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6735" y="1368152"/>
            <a:ext cx="2075723" cy="155679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4508" y="3040901"/>
            <a:ext cx="1662199" cy="262694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4606" y="3231906"/>
            <a:ext cx="2047852" cy="20478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925905" y="5028387"/>
            <a:ext cx="1107881" cy="238680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3520" y="5432667"/>
            <a:ext cx="1662936" cy="1247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494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upload.wikimedia.org/wikipedia/commons/5/52/Mirror.jpg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fyzika.jreichl.com/data/optika/31_zrcadla_cocky_soubory/image007.png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fyzika.jreichl.com/data/optika/31_zrcadla_cocky_soubory/image006.png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www.miroir-grossissant.com/miroir-grossissant-3x-30-ch.jpg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capl.washjeff.edu/2/l/3774.jpg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7"/>
              </a:rPr>
              <a:t>http://upload.wikimedia.org/wikipedia/commons/6/64/Periscope_(PSF).</a:t>
            </a:r>
            <a:r>
              <a:rPr lang="cs-CZ" dirty="0" smtClean="0">
                <a:hlinkClick r:id="rId7"/>
              </a:rPr>
              <a:t>png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pimg.esuppliersindia.com/00280496/b/0/Portable-Overhead-Projector.jpg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upload.wikimedia.org/wikipedia/commons/4/46/Dentalmirror09-10-05.jpg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10"/>
              </a:rPr>
              <a:t>http</a:t>
            </a:r>
            <a:r>
              <a:rPr lang="cs-CZ">
                <a:hlinkClick r:id="rId10"/>
              </a:rPr>
              <a:t>://</a:t>
            </a:r>
            <a:r>
              <a:rPr lang="cs-CZ" smtClean="0">
                <a:hlinkClick r:id="rId10"/>
              </a:rPr>
              <a:t>i.computer-bild.de/imgs/1/0/2/4/2/9/4/Das-Innenleben-einer-digitalen-Spiegelreflexkamera-745x559-84b956fc2d3be3ca.jpg</a:t>
            </a:r>
            <a:endParaRPr lang="cs-CZ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1622</TotalTime>
  <Words>222</Words>
  <Application>Microsoft Office PowerPoint</Application>
  <PresentationFormat>Předvádění na obrazovce (4:3)</PresentationFormat>
  <Paragraphs>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Rovinné zrcadlo</vt:lpstr>
      <vt:lpstr>Prezentace aplikace PowerPoint</vt:lpstr>
      <vt:lpstr>Zrcadlo</vt:lpstr>
      <vt:lpstr>Typy zrcadel</vt:lpstr>
      <vt:lpstr>Popis rovinného zrcadla</vt:lpstr>
      <vt:lpstr>Rovinné zrcadlo</vt:lpstr>
      <vt:lpstr>Obraz v rovinném zrcadle</vt:lpstr>
      <vt:lpstr>Použití rovinného zrcadla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148</cp:revision>
  <dcterms:created xsi:type="dcterms:W3CDTF">2011-09-26T11:24:10Z</dcterms:created>
  <dcterms:modified xsi:type="dcterms:W3CDTF">2013-05-16T06:59:49Z</dcterms:modified>
</cp:coreProperties>
</file>