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72" r:id="rId4"/>
    <p:sldId id="273" r:id="rId5"/>
    <p:sldId id="274" r:id="rId6"/>
    <p:sldId id="275" r:id="rId7"/>
    <p:sldId id="277" r:id="rId8"/>
    <p:sldId id="278" r:id="rId9"/>
    <p:sldId id="27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2/Large_convex_lens.jpg" TargetMode="External"/><Relationship Id="rId3" Type="http://schemas.openxmlformats.org/officeDocument/2006/relationships/hyperlink" Target="http://upload.wikimedia.org/wikipedia/commons/3/34/Lenso.jpg" TargetMode="External"/><Relationship Id="rId7" Type="http://schemas.openxmlformats.org/officeDocument/2006/relationships/hyperlink" Target="http://upload.wikimedia.org/wikipedia/commons/a/a8/Meyer_Domiplan_2.8-50.jpg" TargetMode="External"/><Relationship Id="rId2" Type="http://schemas.openxmlformats.org/officeDocument/2006/relationships/hyperlink" Target="http://upload.wikimedia.org/wikipedia/commons/d/d8/BiconvexLen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8/Dew_on_a_Equisetum_fluviatile_Luc_Viatour.jpg" TargetMode="External"/><Relationship Id="rId11" Type="http://schemas.openxmlformats.org/officeDocument/2006/relationships/hyperlink" Target="http://fyzika.jreichl.com/data/optika/31_zrcadla_cocky_soubory/image081.png" TargetMode="External"/><Relationship Id="rId5" Type="http://schemas.openxmlformats.org/officeDocument/2006/relationships/hyperlink" Target="http://upload.wikimedia.org/wikipedia/commons/d/d5/Lente_imagem.JPG" TargetMode="External"/><Relationship Id="rId10" Type="http://schemas.openxmlformats.org/officeDocument/2006/relationships/hyperlink" Target="http://fyzika.jreichl.com/data/optika/31_zrcadla_cocky_soubory/image080.png" TargetMode="External"/><Relationship Id="rId4" Type="http://schemas.openxmlformats.org/officeDocument/2006/relationships/hyperlink" Target="http://commons.wikimedia.org/wiki/File:Contact_lens.JPG" TargetMode="External"/><Relationship Id="rId9" Type="http://schemas.openxmlformats.org/officeDocument/2006/relationships/hyperlink" Target="http://upload.wikimedia.org/wikipedia/commons/3/32/Concave_le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Čočky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VY_32_inovace_13 Fyzika - čočky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Leden 2013</a:t>
            </a:r>
          </a:p>
          <a:p>
            <a:r>
              <a:rPr lang="cs-CZ" sz="1600" dirty="0" smtClean="0"/>
              <a:t>Věková skupina:      8. ročník</a:t>
            </a:r>
          </a:p>
          <a:p>
            <a:r>
              <a:rPr lang="cs-CZ" sz="1600" dirty="0" smtClean="0"/>
              <a:t>Tematická oblast:  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179512" y="116632"/>
            <a:ext cx="1844040" cy="301752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44" b="24440"/>
          <a:stretch/>
        </p:blipFill>
        <p:spPr>
          <a:xfrm>
            <a:off x="179512" y="5100803"/>
            <a:ext cx="3816226" cy="16437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876" y="170304"/>
            <a:ext cx="3346704" cy="34747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1" t="4722" r="42813"/>
          <a:stretch/>
        </p:blipFill>
        <p:spPr>
          <a:xfrm>
            <a:off x="2555776" y="116632"/>
            <a:ext cx="1839687" cy="49020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284984"/>
            <a:ext cx="2114608" cy="15735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628" y="3855404"/>
            <a:ext cx="3847952" cy="288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3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Čočky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Vyrobeny</a:t>
            </a:r>
            <a:r>
              <a:rPr lang="cs-CZ" dirty="0" smtClean="0"/>
              <a:t> z průhledného materiálu:</a:t>
            </a:r>
          </a:p>
          <a:p>
            <a:r>
              <a:rPr lang="cs-CZ" dirty="0" smtClean="0"/>
              <a:t>vybroušeny ze skla</a:t>
            </a:r>
          </a:p>
          <a:p>
            <a:r>
              <a:rPr lang="cs-CZ" dirty="0"/>
              <a:t>v</a:t>
            </a:r>
            <a:r>
              <a:rPr lang="cs-CZ" dirty="0" smtClean="0"/>
              <a:t>ylisované z plastu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Tvar stěn </a:t>
            </a:r>
            <a:r>
              <a:rPr lang="cs-CZ" dirty="0" smtClean="0"/>
              <a:t>čoček: </a:t>
            </a:r>
          </a:p>
          <a:p>
            <a:r>
              <a:rPr lang="cs-CZ" dirty="0"/>
              <a:t>o</a:t>
            </a:r>
            <a:r>
              <a:rPr lang="cs-CZ" dirty="0" smtClean="0"/>
              <a:t>bě plochy jsou části kulových ploch</a:t>
            </a:r>
          </a:p>
          <a:p>
            <a:r>
              <a:rPr lang="cs-CZ" dirty="0" smtClean="0"/>
              <a:t>kombinace jedné kulové plochy a druhé rovinné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22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čoček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Světlo se při průchodu čočkou </a:t>
            </a:r>
            <a:r>
              <a:rPr lang="cs-CZ" dirty="0" smtClean="0"/>
              <a:t>láme. Nastávají dvě možnosti</a:t>
            </a:r>
            <a:endParaRPr lang="cs-CZ" dirty="0"/>
          </a:p>
          <a:p>
            <a:r>
              <a:rPr lang="cs-CZ" dirty="0" smtClean="0"/>
              <a:t>rovnoběžný </a:t>
            </a:r>
            <a:r>
              <a:rPr lang="cs-CZ" dirty="0"/>
              <a:t>světlený svazek se mění na </a:t>
            </a:r>
            <a:r>
              <a:rPr lang="cs-CZ" b="1" dirty="0" smtClean="0"/>
              <a:t>sbíhavý - spojky</a:t>
            </a:r>
            <a:endParaRPr lang="cs-CZ" b="1" dirty="0"/>
          </a:p>
          <a:p>
            <a:r>
              <a:rPr lang="cs-CZ" dirty="0" smtClean="0"/>
              <a:t>rovnoběžný </a:t>
            </a:r>
            <a:r>
              <a:rPr lang="cs-CZ" dirty="0"/>
              <a:t>světlený svazek se mění na </a:t>
            </a:r>
            <a:r>
              <a:rPr lang="cs-CZ" b="1" dirty="0" smtClean="0"/>
              <a:t>rozbíhavý - rozptylky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245"/>
          <a:stretch/>
        </p:blipFill>
        <p:spPr>
          <a:xfrm>
            <a:off x="5364088" y="4685644"/>
            <a:ext cx="3072392" cy="18913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08" b="458"/>
          <a:stretch/>
        </p:blipFill>
        <p:spPr>
          <a:xfrm>
            <a:off x="683568" y="4685644"/>
            <a:ext cx="3072392" cy="189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23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dirty="0" smtClean="0"/>
              <a:t>Spojka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4823153"/>
            <a:ext cx="46805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Zobrazené paprsky: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1</a:t>
            </a:r>
            <a:r>
              <a:rPr lang="cs-CZ" dirty="0">
                <a:solidFill>
                  <a:srgbClr val="00B050"/>
                </a:solidFill>
              </a:rPr>
              <a:t>. paprsek jdoucí rovnoběžně s optickou osou</a:t>
            </a:r>
          </a:p>
          <a:p>
            <a:r>
              <a:rPr lang="cs-CZ" dirty="0">
                <a:solidFill>
                  <a:srgbClr val="FF0000"/>
                </a:solidFill>
              </a:rPr>
              <a:t>2. paprsek procházející optickým středem čočky</a:t>
            </a:r>
          </a:p>
          <a:p>
            <a:r>
              <a:rPr lang="cs-CZ" dirty="0">
                <a:solidFill>
                  <a:srgbClr val="0070C0"/>
                </a:solidFill>
              </a:rPr>
              <a:t>3. paprsek procházející předmětovým ohniskem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24744"/>
            <a:ext cx="5820303" cy="3312367"/>
          </a:xfrm>
        </p:spPr>
      </p:pic>
      <p:sp>
        <p:nvSpPr>
          <p:cNvPr id="9" name="TextovéPole 8"/>
          <p:cNvSpPr txBox="1"/>
          <p:nvPr/>
        </p:nvSpPr>
        <p:spPr>
          <a:xfrm>
            <a:off x="5940152" y="1196752"/>
            <a:ext cx="315253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	střed čočky</a:t>
            </a:r>
          </a:p>
          <a:p>
            <a:r>
              <a:rPr lang="cs-CZ" dirty="0" smtClean="0"/>
              <a:t>F,F´	ohniska čočky</a:t>
            </a:r>
          </a:p>
          <a:p>
            <a:r>
              <a:rPr lang="cs-CZ" dirty="0" err="1" smtClean="0"/>
              <a:t>f,f</a:t>
            </a:r>
            <a:r>
              <a:rPr lang="cs-CZ" dirty="0" smtClean="0"/>
              <a:t>´	ohniskové vzdálenosti</a:t>
            </a:r>
          </a:p>
          <a:p>
            <a:r>
              <a:rPr lang="cs-CZ" dirty="0" smtClean="0"/>
              <a:t>a	vzdálenost předmětu</a:t>
            </a:r>
          </a:p>
          <a:p>
            <a:r>
              <a:rPr lang="cs-CZ" dirty="0"/>
              <a:t>a</a:t>
            </a:r>
            <a:r>
              <a:rPr lang="cs-CZ" dirty="0" smtClean="0"/>
              <a:t>´	vzdálenost obrazu</a:t>
            </a:r>
          </a:p>
          <a:p>
            <a:r>
              <a:rPr lang="cs-CZ" dirty="0"/>
              <a:t>y</a:t>
            </a:r>
            <a:r>
              <a:rPr lang="cs-CZ" dirty="0" smtClean="0"/>
              <a:t>	velikost předmětu</a:t>
            </a:r>
          </a:p>
          <a:p>
            <a:r>
              <a:rPr lang="cs-CZ" dirty="0"/>
              <a:t>y</a:t>
            </a:r>
            <a:r>
              <a:rPr lang="cs-CZ" dirty="0" smtClean="0"/>
              <a:t>´	velikost obrazu	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84168" y="4221088"/>
                <a:ext cx="1949316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 tenkých čoček:</a:t>
                </a:r>
              </a:p>
              <a:p>
                <a:r>
                  <a:rPr lang="cs-CZ" dirty="0" smtClean="0"/>
                  <a:t>f =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𝐹𝑆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𝑓</m:t>
                    </m:r>
                    <m:r>
                      <a:rPr lang="cs-CZ" b="0" i="1" smtClean="0">
                        <a:latin typeface="Cambria Math"/>
                      </a:rPr>
                      <m:t>´=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𝐹</m:t>
                        </m:r>
                        <m:r>
                          <a:rPr lang="cs-CZ" b="0" i="1" smtClean="0">
                            <a:latin typeface="Cambria Math"/>
                          </a:rPr>
                          <m:t>´</m:t>
                        </m:r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</m:d>
                  </m:oMath>
                </a14:m>
                <a:endParaRPr lang="cs-CZ" i="1" dirty="0" smtClean="0">
                  <a:latin typeface="Cambria Math"/>
                </a:endParaRPr>
              </a:p>
              <a:p>
                <a:r>
                  <a:rPr lang="cs-CZ" dirty="0" smtClean="0"/>
                  <a:t>f = f´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4221088"/>
                <a:ext cx="1949316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2500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732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cs-CZ" dirty="0" smtClean="0"/>
              <a:t>Rozptylka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1621" y="5373216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Zobrazené paprsky: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1</a:t>
            </a:r>
            <a:r>
              <a:rPr lang="cs-CZ" dirty="0">
                <a:solidFill>
                  <a:srgbClr val="00B050"/>
                </a:solidFill>
              </a:rPr>
              <a:t>. paprsek jdoucí rovnoběžně s optickou osou</a:t>
            </a:r>
          </a:p>
          <a:p>
            <a:r>
              <a:rPr lang="cs-CZ" dirty="0">
                <a:solidFill>
                  <a:srgbClr val="FF0000"/>
                </a:solidFill>
              </a:rPr>
              <a:t>2. paprsek procházející optickým středem čočky</a:t>
            </a:r>
          </a:p>
          <a:p>
            <a:r>
              <a:rPr lang="cs-CZ" dirty="0">
                <a:solidFill>
                  <a:srgbClr val="0070C0"/>
                </a:solidFill>
              </a:rPr>
              <a:t>3. paprsek procházející předmětovým ohniskem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621" y="1340768"/>
            <a:ext cx="4758702" cy="3373538"/>
          </a:xfrm>
        </p:spPr>
      </p:pic>
      <p:sp>
        <p:nvSpPr>
          <p:cNvPr id="8" name="TextovéPole 7"/>
          <p:cNvSpPr txBox="1"/>
          <p:nvPr/>
        </p:nvSpPr>
        <p:spPr>
          <a:xfrm>
            <a:off x="5940152" y="1196752"/>
            <a:ext cx="315253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	střed čočky</a:t>
            </a:r>
          </a:p>
          <a:p>
            <a:r>
              <a:rPr lang="cs-CZ" dirty="0" smtClean="0"/>
              <a:t>F,F´	ohniska čočky</a:t>
            </a:r>
          </a:p>
          <a:p>
            <a:r>
              <a:rPr lang="cs-CZ" dirty="0" err="1" smtClean="0"/>
              <a:t>f,f</a:t>
            </a:r>
            <a:r>
              <a:rPr lang="cs-CZ" dirty="0" smtClean="0"/>
              <a:t>´	ohniskové vzdálenosti</a:t>
            </a:r>
          </a:p>
          <a:p>
            <a:r>
              <a:rPr lang="cs-CZ" dirty="0" smtClean="0"/>
              <a:t>a	vzdálenost předmětu</a:t>
            </a:r>
          </a:p>
          <a:p>
            <a:r>
              <a:rPr lang="cs-CZ" dirty="0"/>
              <a:t>a</a:t>
            </a:r>
            <a:r>
              <a:rPr lang="cs-CZ" dirty="0" smtClean="0"/>
              <a:t>´	vzdálenost obrazu</a:t>
            </a:r>
          </a:p>
          <a:p>
            <a:r>
              <a:rPr lang="cs-CZ" dirty="0"/>
              <a:t>y</a:t>
            </a:r>
            <a:r>
              <a:rPr lang="cs-CZ" dirty="0" smtClean="0"/>
              <a:t>	velikost předmětu</a:t>
            </a:r>
          </a:p>
          <a:p>
            <a:r>
              <a:rPr lang="cs-CZ" dirty="0"/>
              <a:t>y</a:t>
            </a:r>
            <a:r>
              <a:rPr lang="cs-CZ" dirty="0" smtClean="0"/>
              <a:t>´	velikost obrazu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44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" name="Přímá spojnice 47"/>
          <p:cNvCxnSpPr/>
          <p:nvPr/>
        </p:nvCxnSpPr>
        <p:spPr>
          <a:xfrm>
            <a:off x="3347864" y="5110560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347864" y="2190924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1700" name="Text Box 4"/>
          <p:cNvSpPr txBox="1">
            <a:spLocks noChangeArrowheads="1"/>
          </p:cNvSpPr>
          <p:nvPr/>
        </p:nvSpPr>
        <p:spPr bwMode="auto">
          <a:xfrm>
            <a:off x="685818" y="231750"/>
            <a:ext cx="773743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800" b="1" dirty="0">
                <a:latin typeface="+mj-lt"/>
              </a:rPr>
              <a:t>Konstrukce obrazu předmětu při zobrazení spojkou</a:t>
            </a:r>
          </a:p>
        </p:txBody>
      </p:sp>
      <p:sp>
        <p:nvSpPr>
          <p:cNvPr id="541701" name="Text Box 5"/>
          <p:cNvSpPr txBox="1">
            <a:spLocks noChangeArrowheads="1"/>
          </p:cNvSpPr>
          <p:nvPr/>
        </p:nvSpPr>
        <p:spPr bwMode="auto">
          <a:xfrm>
            <a:off x="247650" y="769938"/>
            <a:ext cx="11239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cs-CZ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2800" b="1">
                <a:solidFill>
                  <a:srgbClr val="FF0000"/>
                </a:solidFill>
              </a:rPr>
              <a:t>a &gt; 2f</a:t>
            </a:r>
          </a:p>
        </p:txBody>
      </p:sp>
      <p:sp>
        <p:nvSpPr>
          <p:cNvPr id="541715" name="Line 19"/>
          <p:cNvSpPr>
            <a:spLocks noChangeShapeType="1"/>
          </p:cNvSpPr>
          <p:nvPr/>
        </p:nvSpPr>
        <p:spPr bwMode="auto">
          <a:xfrm>
            <a:off x="933450" y="2247900"/>
            <a:ext cx="38481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16" name="Line 20"/>
          <p:cNvSpPr>
            <a:spLocks noChangeShapeType="1"/>
          </p:cNvSpPr>
          <p:nvPr/>
        </p:nvSpPr>
        <p:spPr bwMode="auto">
          <a:xfrm>
            <a:off x="2724150" y="1085850"/>
            <a:ext cx="19050" cy="24003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arrow" w="lg" len="med"/>
            <a:tailEnd type="arrow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21" name="Text Box 25"/>
          <p:cNvSpPr txBox="1">
            <a:spLocks noChangeArrowheads="1"/>
          </p:cNvSpPr>
          <p:nvPr/>
        </p:nvSpPr>
        <p:spPr bwMode="auto">
          <a:xfrm>
            <a:off x="1920875" y="2282825"/>
            <a:ext cx="369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/>
              <a:t>F</a:t>
            </a:r>
          </a:p>
        </p:txBody>
      </p:sp>
      <p:sp>
        <p:nvSpPr>
          <p:cNvPr id="541722" name="Text Box 26"/>
          <p:cNvSpPr txBox="1">
            <a:spLocks noChangeArrowheads="1"/>
          </p:cNvSpPr>
          <p:nvPr/>
        </p:nvSpPr>
        <p:spPr bwMode="auto">
          <a:xfrm>
            <a:off x="3148013" y="2278063"/>
            <a:ext cx="454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/>
              <a:t>F</a:t>
            </a:r>
            <a:r>
              <a:rPr lang="en-US" b="1">
                <a:cs typeface="Times New Roman" pitchFamily="18" charset="0"/>
              </a:rPr>
              <a:t>'</a:t>
            </a:r>
          </a:p>
        </p:txBody>
      </p:sp>
      <p:sp>
        <p:nvSpPr>
          <p:cNvPr id="541723" name="Line 27"/>
          <p:cNvSpPr>
            <a:spLocks noChangeShapeType="1"/>
          </p:cNvSpPr>
          <p:nvPr/>
        </p:nvSpPr>
        <p:spPr bwMode="auto">
          <a:xfrm flipV="1">
            <a:off x="1181100" y="1663700"/>
            <a:ext cx="0" cy="546100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24" name="Line 28"/>
          <p:cNvSpPr>
            <a:spLocks noChangeShapeType="1"/>
          </p:cNvSpPr>
          <p:nvPr/>
        </p:nvSpPr>
        <p:spPr bwMode="auto">
          <a:xfrm>
            <a:off x="1200150" y="1685925"/>
            <a:ext cx="3648075" cy="135255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25" name="Text Box 29"/>
          <p:cNvSpPr txBox="1">
            <a:spLocks noChangeArrowheads="1"/>
          </p:cNvSpPr>
          <p:nvPr/>
        </p:nvSpPr>
        <p:spPr bwMode="auto">
          <a:xfrm>
            <a:off x="4710113" y="2590800"/>
            <a:ext cx="311150" cy="396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541726" name="Line 30"/>
          <p:cNvSpPr>
            <a:spLocks noChangeShapeType="1"/>
          </p:cNvSpPr>
          <p:nvPr/>
        </p:nvSpPr>
        <p:spPr bwMode="auto">
          <a:xfrm>
            <a:off x="1209675" y="1676400"/>
            <a:ext cx="1504950" cy="0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27" name="Line 31"/>
          <p:cNvSpPr>
            <a:spLocks noChangeShapeType="1"/>
          </p:cNvSpPr>
          <p:nvPr/>
        </p:nvSpPr>
        <p:spPr bwMode="auto">
          <a:xfrm>
            <a:off x="2724150" y="1666875"/>
            <a:ext cx="1876425" cy="1800225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29" name="Text Box 33"/>
          <p:cNvSpPr txBox="1">
            <a:spLocks noChangeArrowheads="1"/>
          </p:cNvSpPr>
          <p:nvPr/>
        </p:nvSpPr>
        <p:spPr bwMode="auto">
          <a:xfrm>
            <a:off x="4554538" y="3206750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541730" name="Line 34"/>
          <p:cNvSpPr>
            <a:spLocks noChangeShapeType="1"/>
          </p:cNvSpPr>
          <p:nvPr/>
        </p:nvSpPr>
        <p:spPr bwMode="auto">
          <a:xfrm>
            <a:off x="3733800" y="2266950"/>
            <a:ext cx="0" cy="323850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31" name="Text Box 35"/>
          <p:cNvSpPr txBox="1">
            <a:spLocks noChangeArrowheads="1"/>
          </p:cNvSpPr>
          <p:nvPr/>
        </p:nvSpPr>
        <p:spPr bwMode="auto">
          <a:xfrm>
            <a:off x="5680075" y="828675"/>
            <a:ext cx="3036888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800"/>
              <a:t>Obraz:</a:t>
            </a:r>
            <a:r>
              <a:rPr lang="cs-CZ" sz="2800">
                <a:solidFill>
                  <a:srgbClr val="FF0000"/>
                </a:solidFill>
              </a:rPr>
              <a:t> - skutečný</a:t>
            </a:r>
          </a:p>
          <a:p>
            <a:r>
              <a:rPr lang="cs-CZ" sz="2800">
                <a:solidFill>
                  <a:srgbClr val="FF0000"/>
                </a:solidFill>
              </a:rPr>
              <a:t>            - převrácený</a:t>
            </a:r>
          </a:p>
          <a:p>
            <a:r>
              <a:rPr lang="cs-CZ" sz="2800">
                <a:solidFill>
                  <a:srgbClr val="FF0000"/>
                </a:solidFill>
              </a:rPr>
              <a:t>            - zmenšený</a:t>
            </a:r>
          </a:p>
        </p:txBody>
      </p:sp>
      <p:sp>
        <p:nvSpPr>
          <p:cNvPr id="541732" name="Text Box 36"/>
          <p:cNvSpPr txBox="1">
            <a:spLocks noChangeArrowheads="1"/>
          </p:cNvSpPr>
          <p:nvPr/>
        </p:nvSpPr>
        <p:spPr bwMode="auto">
          <a:xfrm>
            <a:off x="274638" y="3635375"/>
            <a:ext cx="11287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cs-CZ" sz="2800" b="1">
                <a:solidFill>
                  <a:schemeClr val="bg1"/>
                </a:solidFill>
              </a:rPr>
              <a:t> </a:t>
            </a:r>
            <a:r>
              <a:rPr lang="cs-CZ" sz="2800" b="1">
                <a:solidFill>
                  <a:srgbClr val="FF0000"/>
                </a:solidFill>
              </a:rPr>
              <a:t>a = 2f</a:t>
            </a:r>
          </a:p>
        </p:txBody>
      </p:sp>
      <p:sp>
        <p:nvSpPr>
          <p:cNvPr id="541733" name="Line 37"/>
          <p:cNvSpPr>
            <a:spLocks noChangeShapeType="1"/>
          </p:cNvSpPr>
          <p:nvPr/>
        </p:nvSpPr>
        <p:spPr bwMode="auto">
          <a:xfrm>
            <a:off x="903288" y="5170488"/>
            <a:ext cx="38481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34" name="Line 38"/>
          <p:cNvSpPr>
            <a:spLocks noChangeShapeType="1"/>
          </p:cNvSpPr>
          <p:nvPr/>
        </p:nvSpPr>
        <p:spPr bwMode="auto">
          <a:xfrm>
            <a:off x="2693988" y="4008438"/>
            <a:ext cx="19050" cy="24003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arrow" w="lg" len="med"/>
            <a:tailEnd type="arrow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39" name="Text Box 43"/>
          <p:cNvSpPr txBox="1">
            <a:spLocks noChangeArrowheads="1"/>
          </p:cNvSpPr>
          <p:nvPr/>
        </p:nvSpPr>
        <p:spPr bwMode="auto">
          <a:xfrm>
            <a:off x="1890713" y="5205413"/>
            <a:ext cx="369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/>
              <a:t>F</a:t>
            </a:r>
          </a:p>
        </p:txBody>
      </p:sp>
      <p:sp>
        <p:nvSpPr>
          <p:cNvPr id="541740" name="Text Box 44"/>
          <p:cNvSpPr txBox="1">
            <a:spLocks noChangeArrowheads="1"/>
          </p:cNvSpPr>
          <p:nvPr/>
        </p:nvSpPr>
        <p:spPr bwMode="auto">
          <a:xfrm>
            <a:off x="3148013" y="4618038"/>
            <a:ext cx="454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/>
              <a:t>F</a:t>
            </a:r>
            <a:r>
              <a:rPr lang="en-US" b="1">
                <a:cs typeface="Times New Roman" pitchFamily="18" charset="0"/>
              </a:rPr>
              <a:t>'</a:t>
            </a:r>
          </a:p>
        </p:txBody>
      </p:sp>
      <p:sp>
        <p:nvSpPr>
          <p:cNvPr id="541741" name="Line 45"/>
          <p:cNvSpPr>
            <a:spLocks noChangeShapeType="1"/>
          </p:cNvSpPr>
          <p:nvPr/>
        </p:nvSpPr>
        <p:spPr bwMode="auto">
          <a:xfrm flipV="1">
            <a:off x="1455738" y="4592638"/>
            <a:ext cx="0" cy="555625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42" name="Line 46"/>
          <p:cNvSpPr>
            <a:spLocks noChangeShapeType="1"/>
          </p:cNvSpPr>
          <p:nvPr/>
        </p:nvSpPr>
        <p:spPr bwMode="auto">
          <a:xfrm>
            <a:off x="1452563" y="4618038"/>
            <a:ext cx="3609975" cy="1609725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43" name="Text Box 47"/>
          <p:cNvSpPr txBox="1">
            <a:spLocks noChangeArrowheads="1"/>
          </p:cNvSpPr>
          <p:nvPr/>
        </p:nvSpPr>
        <p:spPr bwMode="auto">
          <a:xfrm>
            <a:off x="4945063" y="5794375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541744" name="Line 48"/>
          <p:cNvSpPr>
            <a:spLocks noChangeShapeType="1"/>
          </p:cNvSpPr>
          <p:nvPr/>
        </p:nvSpPr>
        <p:spPr bwMode="auto">
          <a:xfrm>
            <a:off x="1474788" y="4618038"/>
            <a:ext cx="1219200" cy="0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45" name="Line 49"/>
          <p:cNvSpPr>
            <a:spLocks noChangeShapeType="1"/>
          </p:cNvSpPr>
          <p:nvPr/>
        </p:nvSpPr>
        <p:spPr bwMode="auto">
          <a:xfrm>
            <a:off x="2693988" y="4589463"/>
            <a:ext cx="2009775" cy="1800225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46" name="Text Box 50"/>
          <p:cNvSpPr txBox="1">
            <a:spLocks noChangeArrowheads="1"/>
          </p:cNvSpPr>
          <p:nvPr/>
        </p:nvSpPr>
        <p:spPr bwMode="auto">
          <a:xfrm>
            <a:off x="4668838" y="6259513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541747" name="Line 51"/>
          <p:cNvSpPr>
            <a:spLocks noChangeShapeType="1"/>
          </p:cNvSpPr>
          <p:nvPr/>
        </p:nvSpPr>
        <p:spPr bwMode="auto">
          <a:xfrm>
            <a:off x="3932238" y="5189538"/>
            <a:ext cx="9525" cy="533400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1748" name="Text Box 52"/>
          <p:cNvSpPr txBox="1">
            <a:spLocks noChangeArrowheads="1"/>
          </p:cNvSpPr>
          <p:nvPr/>
        </p:nvSpPr>
        <p:spPr bwMode="auto">
          <a:xfrm>
            <a:off x="5707063" y="3829050"/>
            <a:ext cx="3163887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800" dirty="0"/>
              <a:t>Obraz:</a:t>
            </a:r>
            <a:r>
              <a:rPr lang="cs-CZ" sz="2800" dirty="0">
                <a:solidFill>
                  <a:srgbClr val="FF0000"/>
                </a:solidFill>
              </a:rPr>
              <a:t> - skutečný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           - převrácený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           - stejně velký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105819" y="2190924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359921" y="2182306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040188" y="2180038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455738" y="5123260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051720" y="5129610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931671" y="5105348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86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1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41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41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41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41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41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541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541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541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541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541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541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541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2000"/>
                                        <p:tgtEl>
                                          <p:spTgt spid="541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54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541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2000"/>
                                        <p:tgtEl>
                                          <p:spTgt spid="541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2000"/>
                                        <p:tgtEl>
                                          <p:spTgt spid="5417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541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541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541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541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2000"/>
                                        <p:tgtEl>
                                          <p:spTgt spid="541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2000"/>
                                        <p:tgtEl>
                                          <p:spTgt spid="541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8" dur="500"/>
                                        <p:tgtEl>
                                          <p:spTgt spid="541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2000"/>
                                        <p:tgtEl>
                                          <p:spTgt spid="541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2000"/>
                                        <p:tgtEl>
                                          <p:spTgt spid="54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0" dur="500"/>
                                        <p:tgtEl>
                                          <p:spTgt spid="54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3" dur="500"/>
                                        <p:tgtEl>
                                          <p:spTgt spid="54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8" dur="2000"/>
                                        <p:tgtEl>
                                          <p:spTgt spid="54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2000"/>
                                        <p:tgtEl>
                                          <p:spTgt spid="54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2000"/>
                                        <p:tgtEl>
                                          <p:spTgt spid="54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1" dur="2000"/>
                                        <p:tgtEl>
                                          <p:spTgt spid="54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1715" grpId="0" animBg="1"/>
      <p:bldP spid="541716" grpId="0" animBg="1"/>
      <p:bldP spid="541721" grpId="0"/>
      <p:bldP spid="541722" grpId="0"/>
      <p:bldP spid="541723" grpId="0" animBg="1"/>
      <p:bldP spid="541724" grpId="0" animBg="1"/>
      <p:bldP spid="541725" grpId="0"/>
      <p:bldP spid="541726" grpId="0" animBg="1"/>
      <p:bldP spid="541727" grpId="0" animBg="1"/>
      <p:bldP spid="541729" grpId="0"/>
      <p:bldP spid="541729" grpId="1"/>
      <p:bldP spid="541730" grpId="0" animBg="1"/>
      <p:bldP spid="541733" grpId="0" animBg="1"/>
      <p:bldP spid="541734" grpId="0" animBg="1"/>
      <p:bldP spid="541739" grpId="0"/>
      <p:bldP spid="541740" grpId="0"/>
      <p:bldP spid="541741" grpId="0" animBg="1"/>
      <p:bldP spid="541742" grpId="0" animBg="1"/>
      <p:bldP spid="541743" grpId="0"/>
      <p:bldP spid="541744" grpId="0" animBg="1"/>
      <p:bldP spid="541745" grpId="0" animBg="1"/>
      <p:bldP spid="541746" grpId="0"/>
      <p:bldP spid="541746" grpId="1"/>
      <p:bldP spid="5417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Přímá spojnice 37"/>
          <p:cNvCxnSpPr/>
          <p:nvPr/>
        </p:nvCxnSpPr>
        <p:spPr>
          <a:xfrm>
            <a:off x="3275856" y="5113512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344862" y="2168064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2723" name="Text Box 3"/>
          <p:cNvSpPr txBox="1">
            <a:spLocks noChangeArrowheads="1"/>
          </p:cNvSpPr>
          <p:nvPr/>
        </p:nvSpPr>
        <p:spPr bwMode="auto">
          <a:xfrm>
            <a:off x="247650" y="769938"/>
            <a:ext cx="154080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cs-CZ" sz="2800" b="1" dirty="0">
                <a:solidFill>
                  <a:srgbClr val="FF0000"/>
                </a:solidFill>
              </a:rPr>
              <a:t> f &lt; a </a:t>
            </a:r>
            <a:r>
              <a:rPr lang="cs-CZ" sz="2800" b="1" dirty="0" smtClean="0">
                <a:solidFill>
                  <a:srgbClr val="FF0000"/>
                </a:solidFill>
              </a:rPr>
              <a:t>&lt; </a:t>
            </a:r>
            <a:r>
              <a:rPr lang="cs-CZ" sz="2800" b="1" dirty="0">
                <a:solidFill>
                  <a:srgbClr val="FF0000"/>
                </a:solidFill>
              </a:rPr>
              <a:t>2f</a:t>
            </a:r>
          </a:p>
        </p:txBody>
      </p:sp>
      <p:sp>
        <p:nvSpPr>
          <p:cNvPr id="542724" name="Line 4"/>
          <p:cNvSpPr>
            <a:spLocks noChangeShapeType="1"/>
          </p:cNvSpPr>
          <p:nvPr/>
        </p:nvSpPr>
        <p:spPr bwMode="auto">
          <a:xfrm>
            <a:off x="933450" y="2247900"/>
            <a:ext cx="38481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25" name="Line 5"/>
          <p:cNvSpPr>
            <a:spLocks noChangeShapeType="1"/>
          </p:cNvSpPr>
          <p:nvPr/>
        </p:nvSpPr>
        <p:spPr bwMode="auto">
          <a:xfrm>
            <a:off x="2724150" y="1085850"/>
            <a:ext cx="19050" cy="24003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arrow" w="lg" len="med"/>
            <a:tailEnd type="arrow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30" name="Text Box 10"/>
          <p:cNvSpPr txBox="1">
            <a:spLocks noChangeArrowheads="1"/>
          </p:cNvSpPr>
          <p:nvPr/>
        </p:nvSpPr>
        <p:spPr bwMode="auto">
          <a:xfrm>
            <a:off x="1920875" y="2282825"/>
            <a:ext cx="369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/>
              <a:t>F</a:t>
            </a:r>
          </a:p>
        </p:txBody>
      </p:sp>
      <p:sp>
        <p:nvSpPr>
          <p:cNvPr id="542731" name="Text Box 11"/>
          <p:cNvSpPr txBox="1">
            <a:spLocks noChangeArrowheads="1"/>
          </p:cNvSpPr>
          <p:nvPr/>
        </p:nvSpPr>
        <p:spPr bwMode="auto">
          <a:xfrm>
            <a:off x="3181871" y="1674816"/>
            <a:ext cx="454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 dirty="0"/>
              <a:t>F</a:t>
            </a:r>
            <a:r>
              <a:rPr lang="en-US" b="1" dirty="0">
                <a:cs typeface="Times New Roman" pitchFamily="18" charset="0"/>
              </a:rPr>
              <a:t>'</a:t>
            </a:r>
          </a:p>
        </p:txBody>
      </p:sp>
      <p:sp>
        <p:nvSpPr>
          <p:cNvPr id="542732" name="Line 12"/>
          <p:cNvSpPr>
            <a:spLocks noChangeShapeType="1"/>
          </p:cNvSpPr>
          <p:nvPr/>
        </p:nvSpPr>
        <p:spPr bwMode="auto">
          <a:xfrm flipV="1">
            <a:off x="1905000" y="1663700"/>
            <a:ext cx="0" cy="546100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33" name="Line 13"/>
          <p:cNvSpPr>
            <a:spLocks noChangeShapeType="1"/>
          </p:cNvSpPr>
          <p:nvPr/>
        </p:nvSpPr>
        <p:spPr bwMode="auto">
          <a:xfrm>
            <a:off x="1905000" y="1685925"/>
            <a:ext cx="3128963" cy="207645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34" name="Text Box 14"/>
          <p:cNvSpPr txBox="1">
            <a:spLocks noChangeArrowheads="1"/>
          </p:cNvSpPr>
          <p:nvPr/>
        </p:nvSpPr>
        <p:spPr bwMode="auto">
          <a:xfrm>
            <a:off x="4903788" y="3371850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chemeClr val="accent2"/>
                </a:solidFill>
              </a:rPr>
              <a:t>1</a:t>
            </a:r>
          </a:p>
        </p:txBody>
      </p:sp>
      <p:sp>
        <p:nvSpPr>
          <p:cNvPr id="542735" name="Line 15"/>
          <p:cNvSpPr>
            <a:spLocks noChangeShapeType="1"/>
          </p:cNvSpPr>
          <p:nvPr/>
        </p:nvSpPr>
        <p:spPr bwMode="auto">
          <a:xfrm>
            <a:off x="1885950" y="1676400"/>
            <a:ext cx="828675" cy="0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36" name="Line 16"/>
          <p:cNvSpPr>
            <a:spLocks noChangeShapeType="1"/>
          </p:cNvSpPr>
          <p:nvPr/>
        </p:nvSpPr>
        <p:spPr bwMode="auto">
          <a:xfrm>
            <a:off x="2724150" y="1666875"/>
            <a:ext cx="2286000" cy="2176463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37" name="Text Box 17"/>
          <p:cNvSpPr txBox="1">
            <a:spLocks noChangeArrowheads="1"/>
          </p:cNvSpPr>
          <p:nvPr/>
        </p:nvSpPr>
        <p:spPr bwMode="auto">
          <a:xfrm>
            <a:off x="4573588" y="3640138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542738" name="Line 18"/>
          <p:cNvSpPr>
            <a:spLocks noChangeShapeType="1"/>
          </p:cNvSpPr>
          <p:nvPr/>
        </p:nvSpPr>
        <p:spPr bwMode="auto">
          <a:xfrm>
            <a:off x="4686300" y="2276475"/>
            <a:ext cx="0" cy="1190625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39" name="Text Box 19"/>
          <p:cNvSpPr txBox="1">
            <a:spLocks noChangeArrowheads="1"/>
          </p:cNvSpPr>
          <p:nvPr/>
        </p:nvSpPr>
        <p:spPr bwMode="auto">
          <a:xfrm>
            <a:off x="5680075" y="828675"/>
            <a:ext cx="3036888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800"/>
              <a:t>Obraz:</a:t>
            </a:r>
            <a:r>
              <a:rPr lang="cs-CZ" sz="2800">
                <a:solidFill>
                  <a:srgbClr val="FF0000"/>
                </a:solidFill>
              </a:rPr>
              <a:t> - skutečný</a:t>
            </a:r>
          </a:p>
          <a:p>
            <a:r>
              <a:rPr lang="cs-CZ" sz="2800">
                <a:solidFill>
                  <a:srgbClr val="FF0000"/>
                </a:solidFill>
              </a:rPr>
              <a:t>            - převrácený</a:t>
            </a:r>
          </a:p>
          <a:p>
            <a:r>
              <a:rPr lang="cs-CZ" sz="2800">
                <a:solidFill>
                  <a:srgbClr val="FF0000"/>
                </a:solidFill>
              </a:rPr>
              <a:t>            - zvětšený</a:t>
            </a:r>
          </a:p>
        </p:txBody>
      </p:sp>
      <p:sp>
        <p:nvSpPr>
          <p:cNvPr id="542740" name="Text Box 20"/>
          <p:cNvSpPr txBox="1">
            <a:spLocks noChangeArrowheads="1"/>
          </p:cNvSpPr>
          <p:nvPr/>
        </p:nvSpPr>
        <p:spPr bwMode="auto">
          <a:xfrm>
            <a:off x="388938" y="3692525"/>
            <a:ext cx="9509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cs-CZ" sz="2800" b="1">
                <a:solidFill>
                  <a:schemeClr val="bg1"/>
                </a:solidFill>
              </a:rPr>
              <a:t> </a:t>
            </a:r>
            <a:r>
              <a:rPr lang="cs-CZ" sz="2800" b="1">
                <a:solidFill>
                  <a:srgbClr val="FF0000"/>
                </a:solidFill>
              </a:rPr>
              <a:t>a = f</a:t>
            </a:r>
          </a:p>
        </p:txBody>
      </p:sp>
      <p:sp>
        <p:nvSpPr>
          <p:cNvPr id="542741" name="Line 21"/>
          <p:cNvSpPr>
            <a:spLocks noChangeShapeType="1"/>
          </p:cNvSpPr>
          <p:nvPr/>
        </p:nvSpPr>
        <p:spPr bwMode="auto">
          <a:xfrm>
            <a:off x="903288" y="5170488"/>
            <a:ext cx="38481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42" name="Line 22"/>
          <p:cNvSpPr>
            <a:spLocks noChangeShapeType="1"/>
          </p:cNvSpPr>
          <p:nvPr/>
        </p:nvSpPr>
        <p:spPr bwMode="auto">
          <a:xfrm>
            <a:off x="2693988" y="4008438"/>
            <a:ext cx="19050" cy="24003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arrow" w="lg" len="med"/>
            <a:tailEnd type="arrow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47" name="Text Box 27"/>
          <p:cNvSpPr txBox="1">
            <a:spLocks noChangeArrowheads="1"/>
          </p:cNvSpPr>
          <p:nvPr/>
        </p:nvSpPr>
        <p:spPr bwMode="auto">
          <a:xfrm>
            <a:off x="1890713" y="5205413"/>
            <a:ext cx="369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 dirty="0"/>
              <a:t>F</a:t>
            </a:r>
          </a:p>
        </p:txBody>
      </p:sp>
      <p:sp>
        <p:nvSpPr>
          <p:cNvPr id="542748" name="Text Box 28"/>
          <p:cNvSpPr txBox="1">
            <a:spLocks noChangeArrowheads="1"/>
          </p:cNvSpPr>
          <p:nvPr/>
        </p:nvSpPr>
        <p:spPr bwMode="auto">
          <a:xfrm>
            <a:off x="3103719" y="4605338"/>
            <a:ext cx="454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 dirty="0"/>
              <a:t>F</a:t>
            </a:r>
            <a:r>
              <a:rPr lang="en-US" b="1" dirty="0">
                <a:cs typeface="Times New Roman" pitchFamily="18" charset="0"/>
              </a:rPr>
              <a:t>'</a:t>
            </a:r>
          </a:p>
        </p:txBody>
      </p:sp>
      <p:sp>
        <p:nvSpPr>
          <p:cNvPr id="542749" name="Line 29"/>
          <p:cNvSpPr>
            <a:spLocks noChangeShapeType="1"/>
          </p:cNvSpPr>
          <p:nvPr/>
        </p:nvSpPr>
        <p:spPr bwMode="auto">
          <a:xfrm flipV="1">
            <a:off x="2074863" y="4592638"/>
            <a:ext cx="0" cy="555625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50" name="Line 30"/>
          <p:cNvSpPr>
            <a:spLocks noChangeShapeType="1"/>
          </p:cNvSpPr>
          <p:nvPr/>
        </p:nvSpPr>
        <p:spPr bwMode="auto">
          <a:xfrm>
            <a:off x="2043113" y="4605338"/>
            <a:ext cx="2324100" cy="201930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51" name="Text Box 31"/>
          <p:cNvSpPr txBox="1">
            <a:spLocks noChangeArrowheads="1"/>
          </p:cNvSpPr>
          <p:nvPr/>
        </p:nvSpPr>
        <p:spPr bwMode="auto">
          <a:xfrm>
            <a:off x="3923928" y="6461125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542752" name="Line 32"/>
          <p:cNvSpPr>
            <a:spLocks noChangeShapeType="1"/>
          </p:cNvSpPr>
          <p:nvPr/>
        </p:nvSpPr>
        <p:spPr bwMode="auto">
          <a:xfrm>
            <a:off x="2074863" y="4618038"/>
            <a:ext cx="619125" cy="0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53" name="Line 33"/>
          <p:cNvSpPr>
            <a:spLocks noChangeShapeType="1"/>
          </p:cNvSpPr>
          <p:nvPr/>
        </p:nvSpPr>
        <p:spPr bwMode="auto">
          <a:xfrm>
            <a:off x="2674938" y="4602163"/>
            <a:ext cx="2028825" cy="1800225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2754" name="Text Box 34"/>
          <p:cNvSpPr txBox="1">
            <a:spLocks noChangeArrowheads="1"/>
          </p:cNvSpPr>
          <p:nvPr/>
        </p:nvSpPr>
        <p:spPr bwMode="auto">
          <a:xfrm>
            <a:off x="4659313" y="6183313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542756" name="Text Box 36"/>
          <p:cNvSpPr txBox="1">
            <a:spLocks noChangeArrowheads="1"/>
          </p:cNvSpPr>
          <p:nvPr/>
        </p:nvSpPr>
        <p:spPr bwMode="auto">
          <a:xfrm>
            <a:off x="5649913" y="4656138"/>
            <a:ext cx="33797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800"/>
              <a:t>Obraz</a:t>
            </a:r>
            <a:r>
              <a:rPr lang="cs-CZ" sz="2800">
                <a:solidFill>
                  <a:srgbClr val="FF0000"/>
                </a:solidFill>
              </a:rPr>
              <a:t> je v nekonečnu</a:t>
            </a:r>
            <a:r>
              <a:rPr lang="cs-CZ" sz="2800"/>
              <a:t>.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2105819" y="2190924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075656" y="5126435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403648" y="2190924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80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2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42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42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542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42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542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542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42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542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542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42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542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2000"/>
                                        <p:tgtEl>
                                          <p:spTgt spid="542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542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542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2000"/>
                                        <p:tgtEl>
                                          <p:spTgt spid="542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542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542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542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542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542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2000"/>
                                        <p:tgtEl>
                                          <p:spTgt spid="542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2000"/>
                                        <p:tgtEl>
                                          <p:spTgt spid="542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542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2000"/>
                                        <p:tgtEl>
                                          <p:spTgt spid="542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2000"/>
                                        <p:tgtEl>
                                          <p:spTgt spid="542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1" dur="500"/>
                                        <p:tgtEl>
                                          <p:spTgt spid="542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4" dur="500"/>
                                        <p:tgtEl>
                                          <p:spTgt spid="542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2000"/>
                                        <p:tgtEl>
                                          <p:spTgt spid="5427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24" grpId="0" animBg="1"/>
      <p:bldP spid="542725" grpId="0" animBg="1"/>
      <p:bldP spid="542730" grpId="0"/>
      <p:bldP spid="542731" grpId="0"/>
      <p:bldP spid="542732" grpId="0" animBg="1"/>
      <p:bldP spid="542733" grpId="0" animBg="1"/>
      <p:bldP spid="542734" grpId="0"/>
      <p:bldP spid="542735" grpId="0" animBg="1"/>
      <p:bldP spid="542736" grpId="0" animBg="1"/>
      <p:bldP spid="542737" grpId="0"/>
      <p:bldP spid="542737" grpId="1"/>
      <p:bldP spid="542738" grpId="0" animBg="1"/>
      <p:bldP spid="542741" grpId="0" animBg="1"/>
      <p:bldP spid="542742" grpId="0" animBg="1"/>
      <p:bldP spid="542747" grpId="0"/>
      <p:bldP spid="542748" grpId="0"/>
      <p:bldP spid="542749" grpId="0" animBg="1"/>
      <p:bldP spid="542750" grpId="0" animBg="1"/>
      <p:bldP spid="542751" grpId="0"/>
      <p:bldP spid="542752" grpId="0" animBg="1"/>
      <p:bldP spid="542753" grpId="0" animBg="1"/>
      <p:bldP spid="542754" grpId="0"/>
      <p:bldP spid="54275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" name="Přímá spojnice 45"/>
          <p:cNvCxnSpPr/>
          <p:nvPr/>
        </p:nvCxnSpPr>
        <p:spPr>
          <a:xfrm>
            <a:off x="3505994" y="1644601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3746" name="Text Box 2"/>
          <p:cNvSpPr txBox="1">
            <a:spLocks noChangeArrowheads="1"/>
          </p:cNvSpPr>
          <p:nvPr/>
        </p:nvSpPr>
        <p:spPr bwMode="auto">
          <a:xfrm>
            <a:off x="450850" y="236538"/>
            <a:ext cx="9509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cs-CZ" sz="2800" b="1">
                <a:solidFill>
                  <a:srgbClr val="FF0000"/>
                </a:solidFill>
              </a:rPr>
              <a:t> a &lt; f</a:t>
            </a:r>
          </a:p>
        </p:txBody>
      </p:sp>
      <p:sp>
        <p:nvSpPr>
          <p:cNvPr id="543747" name="Line 3"/>
          <p:cNvSpPr>
            <a:spLocks noChangeShapeType="1"/>
          </p:cNvSpPr>
          <p:nvPr/>
        </p:nvSpPr>
        <p:spPr bwMode="auto">
          <a:xfrm>
            <a:off x="1136650" y="1714500"/>
            <a:ext cx="38481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48" name="Line 4"/>
          <p:cNvSpPr>
            <a:spLocks noChangeShapeType="1"/>
          </p:cNvSpPr>
          <p:nvPr/>
        </p:nvSpPr>
        <p:spPr bwMode="auto">
          <a:xfrm>
            <a:off x="2927350" y="552450"/>
            <a:ext cx="19050" cy="24003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arrow" w="lg" len="med"/>
            <a:tailEnd type="arrow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53" name="Text Box 9"/>
          <p:cNvSpPr txBox="1">
            <a:spLocks noChangeArrowheads="1"/>
          </p:cNvSpPr>
          <p:nvPr/>
        </p:nvSpPr>
        <p:spPr bwMode="auto">
          <a:xfrm>
            <a:off x="2124075" y="1749425"/>
            <a:ext cx="369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/>
              <a:t>F</a:t>
            </a:r>
          </a:p>
        </p:txBody>
      </p:sp>
      <p:sp>
        <p:nvSpPr>
          <p:cNvPr id="543754" name="Text Box 10"/>
          <p:cNvSpPr txBox="1">
            <a:spLocks noChangeArrowheads="1"/>
          </p:cNvSpPr>
          <p:nvPr/>
        </p:nvSpPr>
        <p:spPr bwMode="auto">
          <a:xfrm>
            <a:off x="3309144" y="1187855"/>
            <a:ext cx="454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 dirty="0"/>
              <a:t>F</a:t>
            </a:r>
            <a:r>
              <a:rPr lang="en-US" b="1" dirty="0">
                <a:cs typeface="Times New Roman" pitchFamily="18" charset="0"/>
              </a:rPr>
              <a:t>'</a:t>
            </a:r>
          </a:p>
        </p:txBody>
      </p:sp>
      <p:sp>
        <p:nvSpPr>
          <p:cNvPr id="543755" name="Line 11"/>
          <p:cNvSpPr>
            <a:spLocks noChangeShapeType="1"/>
          </p:cNvSpPr>
          <p:nvPr/>
        </p:nvSpPr>
        <p:spPr bwMode="auto">
          <a:xfrm flipV="1">
            <a:off x="2622550" y="1130300"/>
            <a:ext cx="0" cy="565150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56" name="Line 12"/>
          <p:cNvSpPr>
            <a:spLocks noChangeShapeType="1"/>
          </p:cNvSpPr>
          <p:nvPr/>
        </p:nvSpPr>
        <p:spPr bwMode="auto">
          <a:xfrm>
            <a:off x="2613025" y="1152525"/>
            <a:ext cx="1042988" cy="1724025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57" name="Text Box 13"/>
          <p:cNvSpPr txBox="1">
            <a:spLocks noChangeArrowheads="1"/>
          </p:cNvSpPr>
          <p:nvPr/>
        </p:nvSpPr>
        <p:spPr bwMode="auto">
          <a:xfrm>
            <a:off x="3611563" y="2714625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543758" name="Line 14"/>
          <p:cNvSpPr>
            <a:spLocks noChangeShapeType="1"/>
          </p:cNvSpPr>
          <p:nvPr/>
        </p:nvSpPr>
        <p:spPr bwMode="auto">
          <a:xfrm>
            <a:off x="2603500" y="1162050"/>
            <a:ext cx="352425" cy="0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59" name="Line 15"/>
          <p:cNvSpPr>
            <a:spLocks noChangeShapeType="1"/>
          </p:cNvSpPr>
          <p:nvPr/>
        </p:nvSpPr>
        <p:spPr bwMode="auto">
          <a:xfrm>
            <a:off x="2908300" y="1133475"/>
            <a:ext cx="1333500" cy="1243013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60" name="Text Box 16"/>
          <p:cNvSpPr txBox="1">
            <a:spLocks noChangeArrowheads="1"/>
          </p:cNvSpPr>
          <p:nvPr/>
        </p:nvSpPr>
        <p:spPr bwMode="auto">
          <a:xfrm>
            <a:off x="4186238" y="2163763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543761" name="Line 17"/>
          <p:cNvSpPr>
            <a:spLocks noChangeShapeType="1"/>
          </p:cNvSpPr>
          <p:nvPr/>
        </p:nvSpPr>
        <p:spPr bwMode="auto">
          <a:xfrm flipV="1">
            <a:off x="2174875" y="527050"/>
            <a:ext cx="3175" cy="1152525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62" name="Text Box 18"/>
          <p:cNvSpPr txBox="1">
            <a:spLocks noChangeArrowheads="1"/>
          </p:cNvSpPr>
          <p:nvPr/>
        </p:nvSpPr>
        <p:spPr bwMode="auto">
          <a:xfrm>
            <a:off x="5883275" y="295275"/>
            <a:ext cx="3044825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800"/>
              <a:t>Obraz:</a:t>
            </a:r>
            <a:r>
              <a:rPr lang="cs-CZ" sz="2800">
                <a:solidFill>
                  <a:srgbClr val="FF0000"/>
                </a:solidFill>
              </a:rPr>
              <a:t> - neskutečný</a:t>
            </a:r>
          </a:p>
          <a:p>
            <a:r>
              <a:rPr lang="cs-CZ" sz="2800">
                <a:solidFill>
                  <a:srgbClr val="FF0000"/>
                </a:solidFill>
              </a:rPr>
              <a:t>            - přímý</a:t>
            </a:r>
          </a:p>
          <a:p>
            <a:r>
              <a:rPr lang="cs-CZ" sz="2800">
                <a:solidFill>
                  <a:srgbClr val="FF0000"/>
                </a:solidFill>
              </a:rPr>
              <a:t>            - zvětšený</a:t>
            </a:r>
          </a:p>
        </p:txBody>
      </p:sp>
      <p:sp>
        <p:nvSpPr>
          <p:cNvPr id="543764" name="Line 20"/>
          <p:cNvSpPr>
            <a:spLocks noChangeShapeType="1"/>
          </p:cNvSpPr>
          <p:nvPr/>
        </p:nvSpPr>
        <p:spPr bwMode="auto">
          <a:xfrm>
            <a:off x="1106488" y="5403850"/>
            <a:ext cx="38481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65" name="Line 21"/>
          <p:cNvSpPr>
            <a:spLocks noChangeShapeType="1"/>
          </p:cNvSpPr>
          <p:nvPr/>
        </p:nvSpPr>
        <p:spPr bwMode="auto">
          <a:xfrm>
            <a:off x="2897188" y="4241800"/>
            <a:ext cx="19050" cy="24003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lg" len="med"/>
            <a:tailEnd type="non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70" name="Text Box 26"/>
          <p:cNvSpPr txBox="1">
            <a:spLocks noChangeArrowheads="1"/>
          </p:cNvSpPr>
          <p:nvPr/>
        </p:nvSpPr>
        <p:spPr bwMode="auto">
          <a:xfrm>
            <a:off x="2093913" y="5438775"/>
            <a:ext cx="455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/>
              <a:t>F</a:t>
            </a:r>
            <a:r>
              <a:rPr lang="en-US" b="1">
                <a:cs typeface="Times New Roman" pitchFamily="18" charset="0"/>
              </a:rPr>
              <a:t>'</a:t>
            </a:r>
          </a:p>
        </p:txBody>
      </p:sp>
      <p:sp>
        <p:nvSpPr>
          <p:cNvPr id="543771" name="Text Box 27"/>
          <p:cNvSpPr txBox="1">
            <a:spLocks noChangeArrowheads="1"/>
          </p:cNvSpPr>
          <p:nvPr/>
        </p:nvSpPr>
        <p:spPr bwMode="auto">
          <a:xfrm>
            <a:off x="3351213" y="4772025"/>
            <a:ext cx="369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b="1" dirty="0"/>
              <a:t>F</a:t>
            </a:r>
            <a:endParaRPr lang="en-US" b="1" dirty="0">
              <a:cs typeface="Times New Roman" pitchFamily="18" charset="0"/>
            </a:endParaRPr>
          </a:p>
        </p:txBody>
      </p:sp>
      <p:sp>
        <p:nvSpPr>
          <p:cNvPr id="543772" name="Line 28"/>
          <p:cNvSpPr>
            <a:spLocks noChangeShapeType="1"/>
          </p:cNvSpPr>
          <p:nvPr/>
        </p:nvSpPr>
        <p:spPr bwMode="auto">
          <a:xfrm flipV="1">
            <a:off x="1287463" y="4826000"/>
            <a:ext cx="0" cy="555625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none" w="sm" len="sm"/>
            <a:tailEnd type="triangl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73" name="Line 29"/>
          <p:cNvSpPr>
            <a:spLocks noChangeShapeType="1"/>
          </p:cNvSpPr>
          <p:nvPr/>
        </p:nvSpPr>
        <p:spPr bwMode="auto">
          <a:xfrm>
            <a:off x="1284288" y="4838700"/>
            <a:ext cx="4133850" cy="146685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74" name="Text Box 30"/>
          <p:cNvSpPr txBox="1">
            <a:spLocks noChangeArrowheads="1"/>
          </p:cNvSpPr>
          <p:nvPr/>
        </p:nvSpPr>
        <p:spPr bwMode="auto">
          <a:xfrm>
            <a:off x="5345113" y="6194425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543775" name="Line 31"/>
          <p:cNvSpPr>
            <a:spLocks noChangeShapeType="1"/>
          </p:cNvSpPr>
          <p:nvPr/>
        </p:nvSpPr>
        <p:spPr bwMode="auto">
          <a:xfrm>
            <a:off x="1306513" y="4851400"/>
            <a:ext cx="1590675" cy="0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76" name="Line 32"/>
          <p:cNvSpPr>
            <a:spLocks noChangeShapeType="1"/>
          </p:cNvSpPr>
          <p:nvPr/>
        </p:nvSpPr>
        <p:spPr bwMode="auto">
          <a:xfrm flipV="1">
            <a:off x="2887663" y="3854450"/>
            <a:ext cx="1066800" cy="1009650"/>
          </a:xfrm>
          <a:prstGeom prst="line">
            <a:avLst/>
          </a:prstGeom>
          <a:noFill/>
          <a:ln w="50800">
            <a:solidFill>
              <a:srgbClr val="00B050"/>
            </a:solidFill>
            <a:round/>
            <a:headEnd type="none" w="sm" len="sm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77" name="Text Box 33"/>
          <p:cNvSpPr txBox="1">
            <a:spLocks noChangeArrowheads="1"/>
          </p:cNvSpPr>
          <p:nvPr/>
        </p:nvSpPr>
        <p:spPr bwMode="auto">
          <a:xfrm>
            <a:off x="3910013" y="3806825"/>
            <a:ext cx="311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000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543779" name="Line 35"/>
          <p:cNvSpPr>
            <a:spLocks noChangeShapeType="1"/>
          </p:cNvSpPr>
          <p:nvPr/>
        </p:nvSpPr>
        <p:spPr bwMode="auto">
          <a:xfrm flipH="1" flipV="1">
            <a:off x="1962150" y="152400"/>
            <a:ext cx="638175" cy="981075"/>
          </a:xfrm>
          <a:prstGeom prst="line">
            <a:avLst/>
          </a:prstGeom>
          <a:noFill/>
          <a:ln w="50800">
            <a:solidFill>
              <a:srgbClr val="FF0000"/>
            </a:solidFill>
            <a:prstDash val="sysDot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0" name="Line 36"/>
          <p:cNvSpPr>
            <a:spLocks noChangeShapeType="1"/>
          </p:cNvSpPr>
          <p:nvPr/>
        </p:nvSpPr>
        <p:spPr bwMode="auto">
          <a:xfrm flipH="1" flipV="1">
            <a:off x="1825625" y="200025"/>
            <a:ext cx="1066800" cy="920750"/>
          </a:xfrm>
          <a:prstGeom prst="line">
            <a:avLst/>
          </a:prstGeom>
          <a:noFill/>
          <a:ln w="50800">
            <a:solidFill>
              <a:srgbClr val="00B050"/>
            </a:solidFill>
            <a:prstDash val="sysDot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1" name="Line 37"/>
          <p:cNvSpPr>
            <a:spLocks noChangeShapeType="1"/>
          </p:cNvSpPr>
          <p:nvPr/>
        </p:nvSpPr>
        <p:spPr bwMode="auto">
          <a:xfrm>
            <a:off x="2717800" y="4113213"/>
            <a:ext cx="184150" cy="14605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2" name="Line 38"/>
          <p:cNvSpPr>
            <a:spLocks noChangeShapeType="1"/>
          </p:cNvSpPr>
          <p:nvPr/>
        </p:nvSpPr>
        <p:spPr bwMode="auto">
          <a:xfrm flipV="1">
            <a:off x="2901950" y="4106863"/>
            <a:ext cx="139700" cy="14605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3" name="Line 39"/>
          <p:cNvSpPr>
            <a:spLocks noChangeShapeType="1"/>
          </p:cNvSpPr>
          <p:nvPr/>
        </p:nvSpPr>
        <p:spPr bwMode="auto">
          <a:xfrm flipH="1">
            <a:off x="2768600" y="6627813"/>
            <a:ext cx="139700" cy="1524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4" name="Line 40"/>
          <p:cNvSpPr>
            <a:spLocks noChangeShapeType="1"/>
          </p:cNvSpPr>
          <p:nvPr/>
        </p:nvSpPr>
        <p:spPr bwMode="auto">
          <a:xfrm>
            <a:off x="2921000" y="6621463"/>
            <a:ext cx="133350" cy="1651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5" name="Text Box 41"/>
          <p:cNvSpPr txBox="1">
            <a:spLocks noChangeArrowheads="1"/>
          </p:cNvSpPr>
          <p:nvPr/>
        </p:nvSpPr>
        <p:spPr bwMode="auto">
          <a:xfrm>
            <a:off x="450850" y="3200400"/>
            <a:ext cx="81480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sz="2800" b="1" dirty="0">
                <a:solidFill>
                  <a:srgbClr val="FF0000"/>
                </a:solidFill>
                <a:latin typeface="+mj-lt"/>
              </a:rPr>
              <a:t>Konstrukce obrazu předmětu při zobrazení rozptylkou</a:t>
            </a:r>
          </a:p>
        </p:txBody>
      </p:sp>
      <p:sp>
        <p:nvSpPr>
          <p:cNvPr id="543786" name="Line 42"/>
          <p:cNvSpPr>
            <a:spLocks noChangeShapeType="1"/>
          </p:cNvSpPr>
          <p:nvPr/>
        </p:nvSpPr>
        <p:spPr bwMode="auto">
          <a:xfrm flipH="1">
            <a:off x="1057275" y="4867275"/>
            <a:ext cx="1828800" cy="1628775"/>
          </a:xfrm>
          <a:prstGeom prst="line">
            <a:avLst/>
          </a:prstGeom>
          <a:noFill/>
          <a:ln w="50800">
            <a:solidFill>
              <a:srgbClr val="00B050"/>
            </a:solidFill>
            <a:prstDash val="sysDot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7" name="Line 43"/>
          <p:cNvSpPr>
            <a:spLocks noChangeShapeType="1"/>
          </p:cNvSpPr>
          <p:nvPr/>
        </p:nvSpPr>
        <p:spPr bwMode="auto">
          <a:xfrm>
            <a:off x="2486025" y="5256213"/>
            <a:ext cx="0" cy="187325"/>
          </a:xfrm>
          <a:prstGeom prst="line">
            <a:avLst/>
          </a:prstGeom>
          <a:noFill/>
          <a:ln w="44450">
            <a:solidFill>
              <a:srgbClr val="FF6600"/>
            </a:solidFill>
            <a:round/>
            <a:headEnd type="triangle" w="lg" len="med"/>
            <a:tailEnd type="none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43788" name="Rectangle 44"/>
          <p:cNvSpPr>
            <a:spLocks noChangeArrowheads="1"/>
          </p:cNvSpPr>
          <p:nvPr/>
        </p:nvSpPr>
        <p:spPr bwMode="auto">
          <a:xfrm>
            <a:off x="6046788" y="4070350"/>
            <a:ext cx="3097212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lnSpc>
                <a:spcPct val="7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None/>
            </a:pPr>
            <a:r>
              <a:rPr lang="cs-CZ" sz="2800"/>
              <a:t>Obraz:</a:t>
            </a:r>
            <a:r>
              <a:rPr lang="cs-CZ" sz="2800">
                <a:solidFill>
                  <a:srgbClr val="FF0000"/>
                </a:solidFill>
              </a:rPr>
              <a:t> - neskutečný</a:t>
            </a:r>
          </a:p>
          <a:p>
            <a:pPr eaLnBrk="1" hangingPunct="1">
              <a:lnSpc>
                <a:spcPct val="7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	  - přímý</a:t>
            </a:r>
          </a:p>
          <a:p>
            <a:pPr eaLnBrk="1" hangingPunct="1">
              <a:lnSpc>
                <a:spcPct val="7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	  - zmenšený</a:t>
            </a:r>
            <a:r>
              <a:rPr lang="cs-CZ" b="1">
                <a:solidFill>
                  <a:srgbClr val="FF0000"/>
                </a:solidFill>
                <a:latin typeface="Arial" charset="0"/>
              </a:rPr>
              <a:t> </a:t>
            </a:r>
          </a:p>
        </p:txBody>
      </p:sp>
      <p:cxnSp>
        <p:nvCxnSpPr>
          <p:cNvPr id="45" name="Přímá spojnice 44"/>
          <p:cNvCxnSpPr/>
          <p:nvPr/>
        </p:nvCxnSpPr>
        <p:spPr>
          <a:xfrm>
            <a:off x="2309019" y="1622599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281237" y="5324872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505994" y="5301208"/>
            <a:ext cx="0" cy="1579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9804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43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43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43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43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43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543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543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543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43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543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543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543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543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543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000"/>
                                        <p:tgtEl>
                                          <p:spTgt spid="543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5437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5437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5437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2000"/>
                                        <p:tgtEl>
                                          <p:spTgt spid="543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543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543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543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1" dur="500"/>
                                        <p:tgtEl>
                                          <p:spTgt spid="543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543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543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0" dur="500"/>
                                        <p:tgtEl>
                                          <p:spTgt spid="543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3" dur="500"/>
                                        <p:tgtEl>
                                          <p:spTgt spid="543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2000"/>
                                        <p:tgtEl>
                                          <p:spTgt spid="543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2000"/>
                                        <p:tgtEl>
                                          <p:spTgt spid="543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6" dur="500"/>
                                        <p:tgtEl>
                                          <p:spTgt spid="543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2000"/>
                                        <p:tgtEl>
                                          <p:spTgt spid="543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2000"/>
                                        <p:tgtEl>
                                          <p:spTgt spid="543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9" dur="2000"/>
                                        <p:tgtEl>
                                          <p:spTgt spid="543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2" dur="500"/>
                                        <p:tgtEl>
                                          <p:spTgt spid="543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5" dur="500"/>
                                        <p:tgtEl>
                                          <p:spTgt spid="543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 nodeType="clickPar">
                      <p:stCondLst>
                        <p:cond delay="indefinite"/>
                      </p:stCondLst>
                      <p:childTnLst>
                        <p:par>
                          <p:cTn id="1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2000"/>
                                        <p:tgtEl>
                                          <p:spTgt spid="543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2000"/>
                                        <p:tgtEl>
                                          <p:spTgt spid="543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9" dur="2000"/>
                                        <p:tgtEl>
                                          <p:spTgt spid="543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3" dur="2000"/>
                                        <p:tgtEl>
                                          <p:spTgt spid="543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3747" grpId="0" animBg="1"/>
      <p:bldP spid="543748" grpId="0" animBg="1"/>
      <p:bldP spid="543753" grpId="0"/>
      <p:bldP spid="543754" grpId="0"/>
      <p:bldP spid="543755" grpId="0" animBg="1"/>
      <p:bldP spid="543756" grpId="0" animBg="1"/>
      <p:bldP spid="543757" grpId="0"/>
      <p:bldP spid="543758" grpId="0" animBg="1"/>
      <p:bldP spid="543759" grpId="0" animBg="1"/>
      <p:bldP spid="543760" grpId="0"/>
      <p:bldP spid="543760" grpId="1"/>
      <p:bldP spid="543761" grpId="0" animBg="1"/>
      <p:bldP spid="543764" grpId="0" animBg="1"/>
      <p:bldP spid="543765" grpId="0" animBg="1"/>
      <p:bldP spid="543770" grpId="0"/>
      <p:bldP spid="543771" grpId="0"/>
      <p:bldP spid="543772" grpId="0" animBg="1"/>
      <p:bldP spid="543773" grpId="0" animBg="1"/>
      <p:bldP spid="543774" grpId="0"/>
      <p:bldP spid="543775" grpId="0" animBg="1"/>
      <p:bldP spid="543776" grpId="0" animBg="1"/>
      <p:bldP spid="543777" grpId="0"/>
      <p:bldP spid="543777" grpId="1"/>
      <p:bldP spid="543779" grpId="0" animBg="1"/>
      <p:bldP spid="543780" grpId="0" animBg="1"/>
      <p:bldP spid="543781" grpId="0" animBg="1"/>
      <p:bldP spid="543782" grpId="0" animBg="1"/>
      <p:bldP spid="543783" grpId="0" animBg="1"/>
      <p:bldP spid="543784" grpId="0" animBg="1"/>
      <p:bldP spid="543785" grpId="0" build="allAtOnce"/>
      <p:bldP spid="543786" grpId="0" animBg="1"/>
      <p:bldP spid="54378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3633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upload.wikimedia.org/wikipedia/commons/d/d8/BiconvexLens.jpg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upload.wikimedia.org/wikipedia/commons/3/34/Lenso.jpg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commons.wikimedia.org/wiki/File:Contact_lens.JPG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upload.wikimedia.org/wikipedia/commons/d/d5/Lente_imagem.JPG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upload.wikimedia.org/wikipedia/commons/7/78/Dew_on_a_Equisetum_fluviatile_Luc_Viatour.jpg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upload.wikimedia.org/wikipedia/commons/a/a8/Meyer_Domiplan_2.8-50.jpg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upload.wikimedia.org/wikipedia/commons/8/82/Large_convex_lens.jpg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upload.wikimedia.org/wikipedia/commons/3/32/Concave_lens.jpg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fyzika.jreichl.com/data/optika/31_zrcadla_cocky_soubory/image080.png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fyzika.jreichl.com/data/optika/31_zrcadla_cocky_soubory/image081.png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1883</TotalTime>
  <Words>321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Čočky</vt:lpstr>
      <vt:lpstr>Prezentace aplikace PowerPoint</vt:lpstr>
      <vt:lpstr>Čočky</vt:lpstr>
      <vt:lpstr>Typy čoček</vt:lpstr>
      <vt:lpstr>Spojka</vt:lpstr>
      <vt:lpstr>Rozptylka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205</cp:revision>
  <dcterms:created xsi:type="dcterms:W3CDTF">2011-09-26T11:24:10Z</dcterms:created>
  <dcterms:modified xsi:type="dcterms:W3CDTF">2013-05-16T07:01:42Z</dcterms:modified>
</cp:coreProperties>
</file>