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rro_binocular.jpg" TargetMode="External"/><Relationship Id="rId3" Type="http://schemas.openxmlformats.org/officeDocument/2006/relationships/hyperlink" Target="http://en.wikipedia.org/wiki/File:Magnifying_glass2.jpg" TargetMode="External"/><Relationship Id="rId7" Type="http://schemas.openxmlformats.org/officeDocument/2006/relationships/hyperlink" Target="http://commons.wikimedia.org/wiki/File:SmallAltAzMount.jpg" TargetMode="External"/><Relationship Id="rId2" Type="http://schemas.openxmlformats.org/officeDocument/2006/relationships/hyperlink" Target="http://upload.wikimedia.org/wikipedia/commons/c/c6/Mag_glass_reque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c/Microscope-letters.svg?uselang=ru" TargetMode="External"/><Relationship Id="rId11" Type="http://schemas.openxmlformats.org/officeDocument/2006/relationships/hyperlink" Target="http://upload.wikimedia.org/wikipedia/commons/f/f4/Newtontelescope.png" TargetMode="External"/><Relationship Id="rId5" Type="http://schemas.openxmlformats.org/officeDocument/2006/relationships/hyperlink" Target="http://upload.wikimedia.org/wikipedia/commons/b/b1/Optical_microscope_nikon_alphaphot_+.jpg" TargetMode="External"/><Relationship Id="rId10" Type="http://schemas.openxmlformats.org/officeDocument/2006/relationships/hyperlink" Target="http://upload.wikimedia.org/wikipedia/de/d/d0/Newton-Reflektor_4.5_inch.jpg" TargetMode="External"/><Relationship Id="rId4" Type="http://schemas.openxmlformats.org/officeDocument/2006/relationships/hyperlink" Target="http://upload.wikimedia.org/wikipedia/commons/5/54/Brennglas.jpg" TargetMode="External"/><Relationship Id="rId9" Type="http://schemas.openxmlformats.org/officeDocument/2006/relationships/hyperlink" Target="http://upload.wikimedia.org/wikipedia/commons/f/f5/Fernglas(alt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Optické </a:t>
            </a: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přístroje I.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VY_32_inovace_15 Fyzika - optické </a:t>
            </a:r>
            <a:r>
              <a:rPr lang="cs-CZ" sz="1600" b="1" dirty="0"/>
              <a:t>přístroje  </a:t>
            </a:r>
            <a:r>
              <a:rPr lang="cs-CZ" sz="1600" b="1" dirty="0" smtClean="0"/>
              <a:t>subjektivní 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Leden 2013</a:t>
            </a:r>
          </a:p>
          <a:p>
            <a:r>
              <a:rPr lang="cs-CZ" sz="1600" dirty="0" smtClean="0"/>
              <a:t>Věková skupina:      8. ročník</a:t>
            </a:r>
          </a:p>
          <a:p>
            <a:r>
              <a:rPr lang="cs-CZ" sz="1600" dirty="0" smtClean="0"/>
              <a:t>Tematická oblast: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Optické přístroje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55365"/>
            <a:ext cx="8424936" cy="4525963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lepšímu pozorování okolí (blízkých i vzdálených předmětů) – lupa, mikroskop, dalekohled – </a:t>
            </a:r>
            <a:r>
              <a:rPr lang="cs-CZ" b="1" dirty="0" smtClean="0"/>
              <a:t>subjektivní optické přístroje</a:t>
            </a:r>
          </a:p>
          <a:p>
            <a:r>
              <a:rPr lang="cs-CZ" dirty="0"/>
              <a:t>p</a:t>
            </a:r>
            <a:r>
              <a:rPr lang="cs-CZ" dirty="0" smtClean="0"/>
              <a:t>oužívají se k trvalému záznamu obrazu a jeho reprodukci – fotoaparát, filmová kamera, promítací přístroje – </a:t>
            </a:r>
            <a:r>
              <a:rPr lang="cs-CZ" b="1" dirty="0" smtClean="0"/>
              <a:t>objektivní optické přístroje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4844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arametry optických soustav </a:t>
            </a: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zorný úhel</a:t>
            </a:r>
            <a:r>
              <a:rPr lang="el-GR" b="1" dirty="0"/>
              <a:t> ω</a:t>
            </a:r>
            <a:endParaRPr lang="cs-CZ" b="1" dirty="0" smtClean="0"/>
          </a:p>
          <a:p>
            <a:r>
              <a:rPr lang="cs-CZ" dirty="0" smtClean="0"/>
              <a:t>úhel mezi paprsky, které přicházejí do oka z okraje předmětu</a:t>
            </a:r>
          </a:p>
          <a:p>
            <a:r>
              <a:rPr lang="cs-CZ" dirty="0" smtClean="0"/>
              <a:t>čím je předmět blíže k oku, tím </a:t>
            </a:r>
            <a:r>
              <a:rPr lang="el-GR" dirty="0" smtClean="0"/>
              <a:t>ω</a:t>
            </a:r>
            <a:r>
              <a:rPr lang="cs-CZ" dirty="0" smtClean="0"/>
              <a:t> je větší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konvenční zraková vzdálenost d</a:t>
            </a:r>
          </a:p>
          <a:p>
            <a:r>
              <a:rPr lang="cs-CZ" dirty="0"/>
              <a:t>i</a:t>
            </a:r>
            <a:r>
              <a:rPr lang="cs-CZ" dirty="0" smtClean="0"/>
              <a:t>deální vzdálenost pro pozorování </a:t>
            </a:r>
          </a:p>
          <a:p>
            <a:r>
              <a:rPr lang="cs-CZ" dirty="0"/>
              <a:t>z</a:t>
            </a:r>
            <a:r>
              <a:rPr lang="cs-CZ" dirty="0" smtClean="0"/>
              <a:t>dravé oko d = 25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Subjektivní optické přístroje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95325"/>
                <a:ext cx="8229600" cy="4525963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cs-CZ" dirty="0" smtClean="0"/>
                  <a:t>Princip subjektivních optických přístrojů spočívá ve vytváření zdánlivého obrazu pozorovaného předmětu, který pozorujeme okem, pod zvětšeným zorným úhlem.</a:t>
                </a:r>
              </a:p>
              <a:p>
                <a:r>
                  <a:rPr lang="cs-CZ" dirty="0" smtClean="0"/>
                  <a:t>Tyto </a:t>
                </a:r>
                <a:r>
                  <a:rPr lang="cs-CZ" dirty="0"/>
                  <a:t>optické přístroje charakterizuje veličina </a:t>
                </a:r>
                <a:r>
                  <a:rPr lang="cs-CZ" b="1" dirty="0"/>
                  <a:t>úhlové zvětšení</a:t>
                </a:r>
                <a:r>
                  <a:rPr lang="cs-CZ" dirty="0"/>
                  <a:t>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cs-CZ" dirty="0" smtClean="0"/>
                  <a:t> definované </a:t>
                </a:r>
                <a:r>
                  <a:rPr lang="cs-CZ" dirty="0"/>
                  <a:t>vztahem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box>
                      <m:box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𝜔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,</m:t>
                                </m:r>
                              </m:sup>
                            </m:sSup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𝜔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, </a:t>
                </a:r>
                <a:r>
                  <a:rPr lang="cs-CZ" dirty="0"/>
                  <a:t>kde </a:t>
                </a:r>
                <a:r>
                  <a:rPr lang="el-GR" dirty="0" smtClean="0"/>
                  <a:t>ω</a:t>
                </a:r>
                <a:r>
                  <a:rPr lang="cs-CZ" dirty="0" smtClean="0"/>
                  <a:t> </a:t>
                </a:r>
                <a:r>
                  <a:rPr lang="cs-CZ" dirty="0"/>
                  <a:t>je zorný úhel, pod nímž vidíme předmět při pohledu okem, a  </a:t>
                </a:r>
                <a:r>
                  <a:rPr lang="el-GR" dirty="0" smtClean="0"/>
                  <a:t>ω</a:t>
                </a:r>
                <a:r>
                  <a:rPr lang="cs-CZ" baseline="30000" dirty="0"/>
                  <a:t>´</a:t>
                </a:r>
                <a:r>
                  <a:rPr lang="cs-CZ" dirty="0" smtClean="0"/>
                  <a:t> je </a:t>
                </a:r>
                <a:r>
                  <a:rPr lang="cs-CZ" dirty="0"/>
                  <a:t>zorný úhel, pod nímž pozorujeme daný předmět příslušným optickým </a:t>
                </a:r>
                <a:r>
                  <a:rPr lang="cs-CZ" dirty="0" smtClean="0"/>
                  <a:t>přístrojem z konvenční zrakové vzdálenosti 25 cm.</a:t>
                </a:r>
                <a:endParaRPr lang="cs-CZ" dirty="0"/>
              </a:p>
              <a:p>
                <a:r>
                  <a:rPr lang="cs-CZ" dirty="0"/>
                  <a:t>Mezi subjektivní optické přístroje </a:t>
                </a:r>
                <a:r>
                  <a:rPr lang="cs-CZ" dirty="0" smtClean="0"/>
                  <a:t>patří: 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brýle</a:t>
                </a:r>
                <a:r>
                  <a:rPr lang="cs-CZ" dirty="0"/>
                  <a:t>, lupa, mikroskop, dalekohled, …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95325"/>
                <a:ext cx="8229600" cy="4525963"/>
              </a:xfrm>
              <a:blipFill rotWithShape="1">
                <a:blip r:embed="rId2"/>
                <a:stretch>
                  <a:fillRect l="-1185" t="-2692" r="-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068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5760"/>
            <a:ext cx="8229600" cy="1070992"/>
          </a:xfrm>
        </p:spPr>
        <p:txBody>
          <a:bodyPr/>
          <a:lstStyle/>
          <a:p>
            <a:r>
              <a:rPr lang="cs-CZ" b="1" dirty="0" smtClean="0"/>
              <a:t>Lupa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2404864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Nejjednodušším subjektivním optickým přístrojem je lupa, jejíž optickou soustavu tvoří jedna </a:t>
            </a:r>
            <a:r>
              <a:rPr lang="cs-CZ" sz="2000" b="1" dirty="0"/>
              <a:t>jediná spojná čočka </a:t>
            </a:r>
            <a:r>
              <a:rPr lang="cs-CZ" sz="2000" dirty="0" smtClean="0"/>
              <a:t>o malé </a:t>
            </a:r>
            <a:r>
              <a:rPr lang="cs-CZ" sz="2000" dirty="0"/>
              <a:t>ohniskové </a:t>
            </a:r>
            <a:r>
              <a:rPr lang="cs-CZ" sz="2000" dirty="0" smtClean="0"/>
              <a:t>vzdálenosti.</a:t>
            </a:r>
          </a:p>
          <a:p>
            <a:r>
              <a:rPr lang="cs-CZ" sz="2000" dirty="0" smtClean="0"/>
              <a:t>Lupu </a:t>
            </a:r>
            <a:r>
              <a:rPr lang="cs-CZ" sz="2000" dirty="0"/>
              <a:t>používáme tak, že ji přiblížíme k oku a předmět </a:t>
            </a:r>
            <a:r>
              <a:rPr lang="cs-CZ" sz="2000" dirty="0" smtClean="0"/>
              <a:t>umístíme </a:t>
            </a:r>
            <a:r>
              <a:rPr lang="cs-CZ" sz="2000" dirty="0"/>
              <a:t>do předmětového ohniska lupy popř. do vzdálenosti o něco </a:t>
            </a:r>
            <a:r>
              <a:rPr lang="cs-CZ" sz="2000" dirty="0" smtClean="0"/>
              <a:t>menší.</a:t>
            </a:r>
          </a:p>
          <a:p>
            <a:r>
              <a:rPr lang="cs-CZ" sz="2000" dirty="0" smtClean="0"/>
              <a:t>Lupa </a:t>
            </a:r>
            <a:r>
              <a:rPr lang="cs-CZ" sz="2000" dirty="0"/>
              <a:t>spolu s oční čočkou pak vytváří optickou soustavu o větší mohutnosti, než má samotné </a:t>
            </a:r>
            <a:r>
              <a:rPr lang="cs-CZ" sz="2000" dirty="0" smtClean="0"/>
              <a:t>oko.</a:t>
            </a:r>
          </a:p>
          <a:p>
            <a:r>
              <a:rPr lang="cs-CZ" sz="2000" dirty="0" smtClean="0"/>
              <a:t>Úhlové zvětšení čočky je 4x až 25x u soustav čoček chovajících se jako spojka </a:t>
            </a:r>
          </a:p>
          <a:p>
            <a:r>
              <a:rPr lang="cs-CZ" sz="2000" dirty="0" smtClean="0"/>
              <a:t>Vzniká </a:t>
            </a:r>
            <a:r>
              <a:rPr lang="cs-CZ" sz="2000" dirty="0"/>
              <a:t>vzpřímený, zvětšený a zdánlivý obraz.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576" y="3573016"/>
            <a:ext cx="3775912" cy="30886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32" y="3645024"/>
            <a:ext cx="4499992" cy="299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602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73"/>
            <a:ext cx="8229600" cy="11430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oužití lupy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9"/>
            <a:ext cx="8229600" cy="2376264"/>
          </a:xfrm>
        </p:spPr>
        <p:txBody>
          <a:bodyPr>
            <a:normAutofit/>
          </a:bodyPr>
          <a:lstStyle/>
          <a:p>
            <a:r>
              <a:rPr lang="cs-CZ" sz="2000" dirty="0"/>
              <a:t>Nejběžnější užití lupy je k optickému zvětšení sledovaného předmětu.</a:t>
            </a:r>
          </a:p>
          <a:p>
            <a:r>
              <a:rPr lang="cs-CZ" sz="2000" dirty="0"/>
              <a:t>Lupu však lze použít i k založení ohně. Natočením lupy ke </a:t>
            </a:r>
            <a:r>
              <a:rPr lang="cs-CZ" sz="2000" dirty="0" smtClean="0"/>
              <a:t>Slunci </a:t>
            </a:r>
            <a:r>
              <a:rPr lang="cs-CZ" sz="2000" dirty="0"/>
              <a:t>a umístěním do vhodné vzdálenosti od předmětu dojde ke koncentraci paprsků dopadajících ze </a:t>
            </a:r>
            <a:r>
              <a:rPr lang="cs-CZ" sz="2000" dirty="0" smtClean="0"/>
              <a:t>Slunce </a:t>
            </a:r>
            <a:r>
              <a:rPr lang="cs-CZ" sz="2000" dirty="0"/>
              <a:t>do čočky na malé místo na povrchu předmětu </a:t>
            </a:r>
            <a:r>
              <a:rPr lang="cs-CZ" sz="2000" dirty="0" smtClean="0"/>
              <a:t>a k </a:t>
            </a:r>
            <a:r>
              <a:rPr lang="cs-CZ" sz="2000" dirty="0"/>
              <a:t>jeho silnému ohřátí. Pokud je předmět ze snadno zápalné látky (papír, dřevo), je zahřátí povrchu vyšší, než zápalná teplota, což může vést ke vzniku ohně.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996952"/>
            <a:ext cx="5080000" cy="360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93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4531"/>
            <a:ext cx="8229600" cy="814189"/>
          </a:xfrm>
        </p:spPr>
        <p:txBody>
          <a:bodyPr/>
          <a:lstStyle/>
          <a:p>
            <a:r>
              <a:rPr lang="cs-CZ" b="1" dirty="0" smtClean="0"/>
              <a:t>Mikroskop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176" y="980728"/>
            <a:ext cx="8229600" cy="26642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kládá se ze dvou spojných soustav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bjektiv</a:t>
            </a:r>
            <a:r>
              <a:rPr lang="cs-CZ" sz="2400" dirty="0" smtClean="0"/>
              <a:t> – spojka o malé ohniskové vzdálenosti (zvětšený a skutečný obraz)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kulár</a:t>
            </a:r>
            <a:r>
              <a:rPr lang="cs-CZ" sz="2400" dirty="0" smtClean="0"/>
              <a:t> – vytváří obraz z objektivu pomocí spojky, chová se jako lupa (zvětšený a zdánlivý obraz k obrazu z objektivu)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braz zvětšený, převrácený, neskutečný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hlové zvětšení až 2000x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290" y="3645024"/>
            <a:ext cx="1931486" cy="29264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497119"/>
            <a:ext cx="1928010" cy="3222302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3923928" y="3861048"/>
            <a:ext cx="165618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923928" y="5111693"/>
            <a:ext cx="165618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843808" y="4927027"/>
            <a:ext cx="935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objektiv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24855" y="3708380"/>
            <a:ext cx="773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okulár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606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64704"/>
          </a:xfrm>
        </p:spPr>
        <p:txBody>
          <a:bodyPr>
            <a:normAutofit/>
          </a:bodyPr>
          <a:lstStyle/>
          <a:p>
            <a:r>
              <a:rPr lang="cs-CZ" b="1" dirty="0" smtClean="0"/>
              <a:t>Dalekohledy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507288" cy="568863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Čočkové – refraktory</a:t>
            </a:r>
          </a:p>
          <a:p>
            <a:pPr lvl="1"/>
            <a:r>
              <a:rPr lang="cs-CZ" dirty="0" smtClean="0"/>
              <a:t>Keplerův hvězdářský </a:t>
            </a:r>
          </a:p>
          <a:p>
            <a:pPr lvl="2"/>
            <a:r>
              <a:rPr lang="cs-CZ" dirty="0" smtClean="0"/>
              <a:t>2 spojky: objektiv s velkou f, okulár s malou f</a:t>
            </a:r>
          </a:p>
          <a:p>
            <a:pPr lvl="2"/>
            <a:r>
              <a:rPr lang="cs-CZ" dirty="0"/>
              <a:t>o</a:t>
            </a:r>
            <a:r>
              <a:rPr lang="cs-CZ" dirty="0" smtClean="0"/>
              <a:t>braz neskutečný, zvětšený, převrácený</a:t>
            </a:r>
          </a:p>
          <a:p>
            <a:pPr lvl="2"/>
            <a:r>
              <a:rPr lang="cs-CZ" dirty="0"/>
              <a:t>a</a:t>
            </a:r>
            <a:r>
              <a:rPr lang="cs-CZ" dirty="0" smtClean="0"/>
              <a:t>stronomické pozorování, v laboratořích ke čtení stupnic</a:t>
            </a:r>
          </a:p>
          <a:p>
            <a:pPr lvl="1"/>
            <a:r>
              <a:rPr lang="cs-CZ" dirty="0" smtClean="0"/>
              <a:t>Triedr</a:t>
            </a:r>
          </a:p>
          <a:p>
            <a:pPr lvl="2"/>
            <a:r>
              <a:rPr lang="cs-CZ" dirty="0"/>
              <a:t>p</a:t>
            </a:r>
            <a:r>
              <a:rPr lang="cs-CZ" dirty="0" smtClean="0"/>
              <a:t>omocí převratných pravoúhlých hranolů vytváří přímý obraz</a:t>
            </a:r>
          </a:p>
          <a:p>
            <a:pPr lvl="2"/>
            <a:r>
              <a:rPr lang="cs-CZ" dirty="0" smtClean="0"/>
              <a:t>pozemská pozorování</a:t>
            </a:r>
          </a:p>
          <a:p>
            <a:pPr lvl="1"/>
            <a:r>
              <a:rPr lang="cs-CZ" dirty="0" smtClean="0"/>
              <a:t>Galileův holandský</a:t>
            </a:r>
          </a:p>
          <a:p>
            <a:pPr lvl="2"/>
            <a:r>
              <a:rPr lang="cs-CZ" dirty="0"/>
              <a:t>o</a:t>
            </a:r>
            <a:r>
              <a:rPr lang="cs-CZ" dirty="0" smtClean="0"/>
              <a:t>bjektiv – spojka, okulár – rozptylka</a:t>
            </a:r>
          </a:p>
          <a:p>
            <a:pPr lvl="2"/>
            <a:r>
              <a:rPr lang="cs-CZ" dirty="0"/>
              <a:t>o</a:t>
            </a:r>
            <a:r>
              <a:rPr lang="cs-CZ" dirty="0" smtClean="0"/>
              <a:t>braz zvětšený, přímý, neskutečný</a:t>
            </a:r>
          </a:p>
          <a:p>
            <a:pPr lvl="2"/>
            <a:r>
              <a:rPr lang="cs-CZ" dirty="0"/>
              <a:t>d</a:t>
            </a:r>
            <a:r>
              <a:rPr lang="cs-CZ" dirty="0" smtClean="0"/>
              <a:t>ivadelní kukátko</a:t>
            </a:r>
          </a:p>
          <a:p>
            <a:r>
              <a:rPr lang="cs-CZ" b="1" dirty="0" smtClean="0"/>
              <a:t>Zrcadlové – reflektory</a:t>
            </a:r>
          </a:p>
          <a:p>
            <a:pPr lvl="1"/>
            <a:r>
              <a:rPr lang="cs-CZ" dirty="0" smtClean="0"/>
              <a:t>Newtonův hvězdářský</a:t>
            </a:r>
          </a:p>
          <a:p>
            <a:pPr lvl="2"/>
            <a:r>
              <a:rPr lang="cs-CZ" dirty="0"/>
              <a:t>o</a:t>
            </a:r>
            <a:r>
              <a:rPr lang="cs-CZ" dirty="0" smtClean="0"/>
              <a:t>bjektiv tvoří duté kulové nebo parabolické zrcadlo</a:t>
            </a:r>
          </a:p>
          <a:p>
            <a:pPr lvl="2"/>
            <a:r>
              <a:rPr lang="cs-CZ" dirty="0"/>
              <a:t>a</a:t>
            </a:r>
            <a:r>
              <a:rPr lang="cs-CZ" dirty="0" smtClean="0"/>
              <a:t>stronomické pozorování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348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6237312"/>
            <a:ext cx="3272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Hvězdářský Keplerův dalekohled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94627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9101"/>
            <a:ext cx="4246711" cy="433176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711" y="1772815"/>
            <a:ext cx="4851361" cy="260833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587320" y="5661248"/>
            <a:ext cx="733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Triedr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4610" y="4801820"/>
            <a:ext cx="1815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divadelní kukátko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056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48" t="9564" r="13786" b="8343"/>
          <a:stretch/>
        </p:blipFill>
        <p:spPr>
          <a:xfrm>
            <a:off x="5652120" y="904874"/>
            <a:ext cx="2943225" cy="512445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-633614" y="1656710"/>
            <a:ext cx="5822414" cy="318804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53519" y="6309320"/>
            <a:ext cx="3320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Newtonův hvězdářský dalekohled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828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3633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upload.wikimedia.org/wikipedia/commons/c/c6/Mag_glass_request.jpg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en.wikipedia.org/wiki/File:Magnifying_glass2.jpg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upload.wikimedia.org/wikipedia/commons/5/54/Brennglas.jpg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http://upload.wikimedia.org/wikipedia/commons/b/b1/Optical_microscope_nikon_alphaphot_%</a:t>
            </a:r>
            <a:r>
              <a:rPr lang="cs-CZ" dirty="0" smtClean="0">
                <a:hlinkClick r:id="rId5"/>
              </a:rPr>
              <a:t>2B.jpg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upload.wikimedia.org/wikipedia/commons/6/6c/Microscope-letters.svg?uselang=ru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commons.wikimedia.org/wiki/File:SmallAltAzMount.jpg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cs.wikipedia.org/wiki/Soubor:Porro_binocular.jpg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upload.wikimedia.org/wikipedia/commons/f/f5/Fernglas%28alt%29.JPG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upload.wikimedia.org/wikipedia/de/d/d0/Newton-Reflektor_4.5_inch.jpg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upload.wikimedia.org/wikipedia/commons/f/f4/Newtontelescope.png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1978</TotalTime>
  <Words>556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Optické přístroje I.</vt:lpstr>
      <vt:lpstr>Optické přístroje</vt:lpstr>
      <vt:lpstr>Parametry optických soustav </vt:lpstr>
      <vt:lpstr>Subjektivní optické přístroje</vt:lpstr>
      <vt:lpstr>Lupa</vt:lpstr>
      <vt:lpstr>Použití lupy</vt:lpstr>
      <vt:lpstr>Mikroskop</vt:lpstr>
      <vt:lpstr>Dalekohledy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233</cp:revision>
  <dcterms:created xsi:type="dcterms:W3CDTF">2011-09-26T11:24:10Z</dcterms:created>
  <dcterms:modified xsi:type="dcterms:W3CDTF">2013-05-16T07:03:10Z</dcterms:modified>
</cp:coreProperties>
</file>