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3" r:id="rId6"/>
    <p:sldId id="262" r:id="rId7"/>
    <p:sldId id="265" r:id="rId8"/>
    <p:sldId id="266" r:id="rId9"/>
    <p:sldId id="25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4844A21-FFA2-4ED0-9D96-D0DCB8F26AAD}"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1197484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4844A21-FFA2-4ED0-9D96-D0DCB8F26AAD}"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2892209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4844A21-FFA2-4ED0-9D96-D0DCB8F26AAD}"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2908270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4844A21-FFA2-4ED0-9D96-D0DCB8F26AAD}" type="datetimeFigureOut">
              <a:rPr lang="cs-CZ" smtClean="0"/>
              <a:t>16.5.2013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3080116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4844A21-FFA2-4ED0-9D96-D0DCB8F26AAD}" type="datetimeFigureOut">
              <a:rPr lang="cs-CZ" smtClean="0"/>
              <a:t>16.5.2013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482895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4844A21-FFA2-4ED0-9D96-D0DCB8F26AAD}" type="datetimeFigureOut">
              <a:rPr lang="cs-CZ" smtClean="0"/>
              <a:t>16.5.2013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1556738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4844A21-FFA2-4ED0-9D96-D0DCB8F26AAD}" type="datetimeFigureOut">
              <a:rPr lang="cs-CZ" smtClean="0"/>
              <a:t>16.5.2013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2587193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4844A21-FFA2-4ED0-9D96-D0DCB8F26AAD}" type="datetimeFigureOut">
              <a:rPr lang="cs-CZ" smtClean="0"/>
              <a:t>16.5.2013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2893296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4844A21-FFA2-4ED0-9D96-D0DCB8F26AAD}" type="datetimeFigureOut">
              <a:rPr lang="cs-CZ" smtClean="0"/>
              <a:t>16.5.2013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3261387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4844A21-FFA2-4ED0-9D96-D0DCB8F26AAD}"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3283945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4844A21-FFA2-4ED0-9D96-D0DCB8F26AAD}"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70E24E7-B9C6-48FF-A741-BC958764C479}" type="slidenum">
              <a:rPr lang="cs-CZ" smtClean="0"/>
              <a:t>‹#›</a:t>
            </a:fld>
            <a:endParaRPr lang="cs-CZ"/>
          </a:p>
        </p:txBody>
      </p:sp>
    </p:spTree>
    <p:extLst>
      <p:ext uri="{BB962C8B-B14F-4D97-AF65-F5344CB8AC3E}">
        <p14:creationId xmlns:p14="http://schemas.microsoft.com/office/powerpoint/2010/main" val="166817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844A21-FFA2-4ED0-9D96-D0DCB8F26AAD}" type="datetimeFigureOut">
              <a:rPr lang="cs-CZ" smtClean="0"/>
              <a:t>16.5.2013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0E24E7-B9C6-48FF-A741-BC958764C479}" type="slidenum">
              <a:rPr lang="cs-CZ" smtClean="0"/>
              <a:t>‹#›</a:t>
            </a:fld>
            <a:endParaRPr lang="cs-CZ"/>
          </a:p>
        </p:txBody>
      </p:sp>
    </p:spTree>
    <p:extLst>
      <p:ext uri="{BB962C8B-B14F-4D97-AF65-F5344CB8AC3E}">
        <p14:creationId xmlns:p14="http://schemas.microsoft.com/office/powerpoint/2010/main" val="1175539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cs.wikipedia.org/wiki/Soubor:Diaphragm_shutter_opening.jpg" TargetMode="External"/><Relationship Id="rId3" Type="http://schemas.openxmlformats.org/officeDocument/2006/relationships/hyperlink" Target="http://upload.wikimedia.org/wikipedia/commons/b/b3/Praktica.jpg" TargetMode="External"/><Relationship Id="rId7" Type="http://schemas.openxmlformats.org/officeDocument/2006/relationships/hyperlink" Target="http://cs.wikipedia.org/wiki/Soubor:Muss_ich_haben_-)_Canon_EOS_1D.jpg" TargetMode="External"/><Relationship Id="rId12" Type="http://schemas.openxmlformats.org/officeDocument/2006/relationships/hyperlink" Target="http://cs.wikipedia.org/wiki/Soubor:Pozytyw_i_negatyw.jpg" TargetMode="External"/><Relationship Id="rId2" Type="http://schemas.openxmlformats.org/officeDocument/2006/relationships/hyperlink" Target="http://cs.wikipedia.org/wiki/Soubor:Camara_de_fotos.svg" TargetMode="External"/><Relationship Id="rId1" Type="http://schemas.openxmlformats.org/officeDocument/2006/relationships/slideLayout" Target="../slideLayouts/slideLayout2.xml"/><Relationship Id="rId6" Type="http://schemas.openxmlformats.org/officeDocument/2006/relationships/hyperlink" Target="http://cs.wikipedia.org/wiki/Soubor:Peleng8.jpg" TargetMode="External"/><Relationship Id="rId11" Type="http://schemas.openxmlformats.org/officeDocument/2006/relationships/hyperlink" Target="http://fyzika.jreichl.com/data/optika/33_opticke_pristroje_soubory/film/image063.jpg" TargetMode="External"/><Relationship Id="rId5" Type="http://schemas.openxmlformats.org/officeDocument/2006/relationships/hyperlink" Target="http://cs.wikipedia.org/wiki/Soubor:Pinhole-camera.svg" TargetMode="External"/><Relationship Id="rId10" Type="http://schemas.openxmlformats.org/officeDocument/2006/relationships/hyperlink" Target="http://sk.wikipedia.org/wiki/S%C3%BAbor:Apertures.jpg" TargetMode="External"/><Relationship Id="rId4" Type="http://schemas.openxmlformats.org/officeDocument/2006/relationships/hyperlink" Target="http://cs.wikipedia.org/wiki/Soubor:Lens_Nikkor_18-70mm.jpg" TargetMode="External"/><Relationship Id="rId9" Type="http://schemas.openxmlformats.org/officeDocument/2006/relationships/hyperlink" Target="http://cs.wikipedia.org/wiki/Soubor:MigawkaSzczelinowa.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99592" y="1412776"/>
            <a:ext cx="7772400" cy="792089"/>
          </a:xfrm>
        </p:spPr>
        <p:txBody>
          <a:bodyPr>
            <a:normAutofit fontScale="90000"/>
          </a:bodyPr>
          <a:lstStyle/>
          <a:p>
            <a:r>
              <a:rPr lang="cs-CZ" sz="4800" b="1" dirty="0" smtClean="0">
                <a:effectLst>
                  <a:outerShdw sx="1000" sy="1000" algn="tl">
                    <a:schemeClr val="tx1"/>
                  </a:outerShdw>
                  <a:reflection endPos="0" dir="5400000" sy="-100000" algn="bl" rotWithShape="0"/>
                </a:effectLst>
              </a:rPr>
              <a:t>Optické přístroje II.</a:t>
            </a:r>
            <a:endParaRPr lang="cs-CZ" sz="4800" b="1" dirty="0">
              <a:effectLst>
                <a:outerShdw sx="1000" sy="1000" algn="tl">
                  <a:schemeClr val="tx1">
                    <a:alpha val="51000"/>
                  </a:schemeClr>
                </a:outerShdw>
                <a:reflection endPos="0" dir="5400000" sy="-100000" algn="bl" rotWithShape="0"/>
              </a:effectLst>
            </a:endParaRPr>
          </a:p>
        </p:txBody>
      </p:sp>
      <p:pic>
        <p:nvPicPr>
          <p:cNvPr id="1026" name="Picture 2" descr="C:\Users\Uživatel\Pictures\logo.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5029" y="5589240"/>
            <a:ext cx="3603242" cy="934591"/>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043608" y="620687"/>
            <a:ext cx="7128792" cy="338554"/>
          </a:xfrm>
          <a:prstGeom prst="rect">
            <a:avLst/>
          </a:prstGeom>
          <a:noFill/>
        </p:spPr>
        <p:txBody>
          <a:bodyPr wrap="square" rtlCol="0">
            <a:spAutoFit/>
          </a:bodyPr>
          <a:lstStyle/>
          <a:p>
            <a:pPr algn="ctr"/>
            <a:r>
              <a:rPr lang="cs-CZ" sz="1600" dirty="0" smtClean="0"/>
              <a:t>Základní škola a Mateřská škola, Liberec, Barvířská 38/6, příspěvková organizace</a:t>
            </a:r>
            <a:endParaRPr lang="cs-CZ" sz="1600" dirty="0"/>
          </a:p>
        </p:txBody>
      </p:sp>
      <p:sp>
        <p:nvSpPr>
          <p:cNvPr id="6" name="TextovéPole 5"/>
          <p:cNvSpPr txBox="1"/>
          <p:nvPr/>
        </p:nvSpPr>
        <p:spPr>
          <a:xfrm>
            <a:off x="677205" y="2750799"/>
            <a:ext cx="7848872" cy="1569660"/>
          </a:xfrm>
          <a:prstGeom prst="rect">
            <a:avLst/>
          </a:prstGeom>
          <a:noFill/>
        </p:spPr>
        <p:txBody>
          <a:bodyPr wrap="square" rtlCol="0">
            <a:spAutoFit/>
          </a:bodyPr>
          <a:lstStyle/>
          <a:p>
            <a:r>
              <a:rPr lang="cs-CZ" sz="1600" dirty="0" smtClean="0"/>
              <a:t>Název :       </a:t>
            </a:r>
            <a:r>
              <a:rPr lang="cs-CZ" sz="1600" b="1" dirty="0" smtClean="0"/>
              <a:t>VY_32_inovace_16 Fyzika - optické přístroje objektivní</a:t>
            </a:r>
          </a:p>
          <a:p>
            <a:r>
              <a:rPr lang="cs-CZ" sz="1600" dirty="0" smtClean="0"/>
              <a:t>Autor:         Jana Pěničková</a:t>
            </a:r>
          </a:p>
          <a:p>
            <a:r>
              <a:rPr lang="cs-CZ" sz="1600" dirty="0" smtClean="0"/>
              <a:t>Období:      Únor 2013</a:t>
            </a:r>
          </a:p>
          <a:p>
            <a:r>
              <a:rPr lang="cs-CZ" sz="1600" dirty="0" smtClean="0"/>
              <a:t>Věková skupina:    8. ročník</a:t>
            </a:r>
          </a:p>
          <a:p>
            <a:r>
              <a:rPr lang="cs-CZ" sz="1600" dirty="0" smtClean="0"/>
              <a:t>Tematická oblast:  Fyzika - optika</a:t>
            </a:r>
          </a:p>
          <a:p>
            <a:r>
              <a:rPr lang="cs-CZ" sz="1600" dirty="0" smtClean="0"/>
              <a:t>Anotace:    Základní pojmy z optiky</a:t>
            </a:r>
            <a:endParaRPr lang="cs-CZ" sz="1600" dirty="0"/>
          </a:p>
        </p:txBody>
      </p:sp>
    </p:spTree>
    <p:extLst>
      <p:ext uri="{BB962C8B-B14F-4D97-AF65-F5344CB8AC3E}">
        <p14:creationId xmlns:p14="http://schemas.microsoft.com/office/powerpoint/2010/main" val="19529359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143000"/>
          </a:xfrm>
        </p:spPr>
        <p:txBody>
          <a:bodyPr/>
          <a:lstStyle/>
          <a:p>
            <a:r>
              <a:rPr lang="cs-CZ" b="1" dirty="0" smtClean="0"/>
              <a:t>Fotografický přístroj</a:t>
            </a:r>
            <a:endParaRPr lang="cs-CZ" b="1" dirty="0"/>
          </a:p>
        </p:txBody>
      </p:sp>
      <p:sp>
        <p:nvSpPr>
          <p:cNvPr id="3" name="Zástupný symbol pro obsah 2"/>
          <p:cNvSpPr>
            <a:spLocks noGrp="1"/>
          </p:cNvSpPr>
          <p:nvPr>
            <p:ph idx="1"/>
          </p:nvPr>
        </p:nvSpPr>
        <p:spPr>
          <a:xfrm>
            <a:off x="457200" y="980728"/>
            <a:ext cx="8229600" cy="4525963"/>
          </a:xfrm>
        </p:spPr>
        <p:txBody>
          <a:bodyPr>
            <a:normAutofit/>
          </a:bodyPr>
          <a:lstStyle/>
          <a:p>
            <a:r>
              <a:rPr lang="cs-CZ" dirty="0"/>
              <a:t>p</a:t>
            </a:r>
            <a:r>
              <a:rPr lang="cs-CZ" dirty="0" smtClean="0"/>
              <a:t>řístroj k zaznamenání obrazu</a:t>
            </a:r>
          </a:p>
          <a:p>
            <a:r>
              <a:rPr lang="cs-CZ" dirty="0" smtClean="0"/>
              <a:t>základní části:</a:t>
            </a:r>
          </a:p>
          <a:p>
            <a:pPr lvl="1"/>
            <a:r>
              <a:rPr lang="cs-CZ" dirty="0"/>
              <a:t>o</a:t>
            </a:r>
            <a:r>
              <a:rPr lang="cs-CZ" dirty="0" smtClean="0"/>
              <a:t>bjektiv</a:t>
            </a:r>
          </a:p>
          <a:p>
            <a:pPr lvl="1"/>
            <a:r>
              <a:rPr lang="cs-CZ" dirty="0"/>
              <a:t>c</a:t>
            </a:r>
            <a:r>
              <a:rPr lang="cs-CZ" dirty="0" smtClean="0"/>
              <a:t>lona</a:t>
            </a:r>
          </a:p>
          <a:p>
            <a:pPr lvl="1"/>
            <a:r>
              <a:rPr lang="cs-CZ" dirty="0"/>
              <a:t>z</a:t>
            </a:r>
            <a:r>
              <a:rPr lang="cs-CZ" dirty="0" smtClean="0"/>
              <a:t>ávěrka</a:t>
            </a:r>
          </a:p>
          <a:p>
            <a:pPr lvl="1"/>
            <a:r>
              <a:rPr lang="cs-CZ" dirty="0" smtClean="0"/>
              <a:t>film</a:t>
            </a:r>
          </a:p>
          <a:p>
            <a:pPr marL="0" indent="0">
              <a:buNone/>
            </a:pPr>
            <a:endParaRPr lang="cs-CZ" dirty="0"/>
          </a:p>
        </p:txBody>
      </p:sp>
      <p:pic>
        <p:nvPicPr>
          <p:cNvPr id="6" name="Obrázek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65966" y="4483057"/>
            <a:ext cx="3143704" cy="2357778"/>
          </a:xfrm>
          <a:prstGeom prst="rect">
            <a:avLst/>
          </a:prstGeom>
        </p:spPr>
      </p:pic>
      <p:pic>
        <p:nvPicPr>
          <p:cNvPr id="7" name="Obráze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987824" y="3068960"/>
            <a:ext cx="3144655" cy="2342768"/>
          </a:xfrm>
          <a:prstGeom prst="rect">
            <a:avLst/>
          </a:prstGeom>
        </p:spPr>
      </p:pic>
    </p:spTree>
    <p:extLst>
      <p:ext uri="{BB962C8B-B14F-4D97-AF65-F5344CB8AC3E}">
        <p14:creationId xmlns:p14="http://schemas.microsoft.com/office/powerpoint/2010/main" val="2814903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8229600" cy="1143000"/>
          </a:xfrm>
        </p:spPr>
        <p:txBody>
          <a:bodyPr/>
          <a:lstStyle/>
          <a:p>
            <a:r>
              <a:rPr lang="cs-CZ" dirty="0" smtClean="0"/>
              <a:t>Objektiv</a:t>
            </a:r>
            <a:endParaRPr lang="cs-CZ" dirty="0"/>
          </a:p>
        </p:txBody>
      </p:sp>
      <p:sp>
        <p:nvSpPr>
          <p:cNvPr id="3" name="Zástupný symbol pro obsah 2"/>
          <p:cNvSpPr>
            <a:spLocks noGrp="1"/>
          </p:cNvSpPr>
          <p:nvPr>
            <p:ph idx="1"/>
          </p:nvPr>
        </p:nvSpPr>
        <p:spPr>
          <a:xfrm>
            <a:off x="467544" y="980729"/>
            <a:ext cx="8229600" cy="2160240"/>
          </a:xfrm>
        </p:spPr>
        <p:txBody>
          <a:bodyPr/>
          <a:lstStyle/>
          <a:p>
            <a:r>
              <a:rPr lang="cs-CZ" dirty="0"/>
              <a:t>soustava čoček – jako celek má vlastnosti spojné čočky (k omezení optických vad</a:t>
            </a:r>
            <a:r>
              <a:rPr lang="cs-CZ" dirty="0" smtClean="0"/>
              <a:t>)</a:t>
            </a:r>
          </a:p>
          <a:p>
            <a:r>
              <a:rPr lang="cs-CZ" dirty="0"/>
              <a:t>n</a:t>
            </a:r>
            <a:r>
              <a:rPr lang="cs-CZ" dirty="0" smtClean="0"/>
              <a:t>a filmu vytvoří skutečný, převrácený a zmenšený obraz</a:t>
            </a:r>
            <a:endParaRPr lang="cs-CZ" dirty="0"/>
          </a:p>
        </p:txBody>
      </p:sp>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600" y="3429000"/>
            <a:ext cx="3113362" cy="2450596"/>
          </a:xfrm>
          <a:prstGeom prst="rect">
            <a:avLst/>
          </a:prstGeo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4088" y="3696919"/>
            <a:ext cx="2808312" cy="1914758"/>
          </a:xfrm>
          <a:prstGeom prst="rect">
            <a:avLst/>
          </a:prstGeom>
        </p:spPr>
      </p:pic>
    </p:spTree>
    <p:extLst>
      <p:ext uri="{BB962C8B-B14F-4D97-AF65-F5344CB8AC3E}">
        <p14:creationId xmlns:p14="http://schemas.microsoft.com/office/powerpoint/2010/main" val="153880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2998"/>
            <a:ext cx="8229600" cy="1143000"/>
          </a:xfrm>
        </p:spPr>
        <p:txBody>
          <a:bodyPr/>
          <a:lstStyle/>
          <a:p>
            <a:r>
              <a:rPr lang="cs-CZ" dirty="0" smtClean="0"/>
              <a:t>Typy objektivů</a:t>
            </a:r>
            <a:endParaRPr lang="cs-CZ" dirty="0"/>
          </a:p>
        </p:txBody>
      </p:sp>
      <p:sp>
        <p:nvSpPr>
          <p:cNvPr id="3" name="Zástupný symbol pro obsah 2"/>
          <p:cNvSpPr>
            <a:spLocks noGrp="1"/>
          </p:cNvSpPr>
          <p:nvPr>
            <p:ph idx="1"/>
          </p:nvPr>
        </p:nvSpPr>
        <p:spPr>
          <a:xfrm>
            <a:off x="457200" y="980729"/>
            <a:ext cx="8229600" cy="3672408"/>
          </a:xfrm>
        </p:spPr>
        <p:txBody>
          <a:bodyPr>
            <a:noAutofit/>
          </a:bodyPr>
          <a:lstStyle/>
          <a:p>
            <a:pPr marL="0" indent="0">
              <a:buNone/>
            </a:pPr>
            <a:r>
              <a:rPr lang="cs-CZ" sz="1800" dirty="0" smtClean="0"/>
              <a:t>Podle </a:t>
            </a:r>
            <a:r>
              <a:rPr lang="cs-CZ" sz="1800" dirty="0"/>
              <a:t>své ohniskové vzdálenosti (nebo spíše úhlu záběru) se fotografické objektivy rozlišují na tři základní skupiny:</a:t>
            </a:r>
          </a:p>
          <a:p>
            <a:r>
              <a:rPr lang="cs-CZ" sz="1800" b="1" dirty="0"/>
              <a:t>normální objektiv </a:t>
            </a:r>
            <a:r>
              <a:rPr lang="cs-CZ" sz="1800" dirty="0"/>
              <a:t>– úhel záběru je asi 50°, což je zhruba stejně jako úhel vnímání lidského oka. Jejich účelem je obvykle obraz, který se co nejvíce podobá vnímání situace člověkem. Snímky pořízené takovým objektivem mají pro člověka nejpřirozenější perspektivu</a:t>
            </a:r>
          </a:p>
          <a:p>
            <a:r>
              <a:rPr lang="cs-CZ" sz="1800" b="1" dirty="0"/>
              <a:t>širokoúhlý objektiv </a:t>
            </a:r>
            <a:r>
              <a:rPr lang="cs-CZ" sz="1800" dirty="0"/>
              <a:t>– ohnisková vzdálenost je kratší než u normálního objektivu, snímek má tím pádem širší záběr; extrémním případem jsou objektivy typu „rybí oko“, které mají úhel záběru až 180°. Důsledkem bývá zmenšení objektů v obraze a deformace jejich zobrazení.</a:t>
            </a:r>
          </a:p>
          <a:p>
            <a:r>
              <a:rPr lang="cs-CZ" sz="1800" b="1" dirty="0"/>
              <a:t>teleobjektiv</a:t>
            </a:r>
            <a:r>
              <a:rPr lang="cs-CZ" sz="1800" dirty="0"/>
              <a:t> – zorný úhel je užší, umožňuje vyplnit celý snímek i poměrně vzdáleným předmětem, obraz předmětů je zvětšený.</a:t>
            </a:r>
          </a:p>
        </p:txBody>
      </p:sp>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4725144"/>
            <a:ext cx="3035829" cy="1707654"/>
          </a:xfrm>
          <a:prstGeom prst="rect">
            <a:avLst/>
          </a:prstGeo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2" y="4725144"/>
            <a:ext cx="2463983" cy="1771278"/>
          </a:xfrm>
          <a:prstGeom prst="rect">
            <a:avLst/>
          </a:prstGeom>
        </p:spPr>
      </p:pic>
      <p:pic>
        <p:nvPicPr>
          <p:cNvPr id="6" name="Obrázek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3528" y="4716735"/>
            <a:ext cx="2592288" cy="2040447"/>
          </a:xfrm>
          <a:prstGeom prst="rect">
            <a:avLst/>
          </a:prstGeom>
        </p:spPr>
      </p:pic>
    </p:spTree>
    <p:extLst>
      <p:ext uri="{BB962C8B-B14F-4D97-AF65-F5344CB8AC3E}">
        <p14:creationId xmlns:p14="http://schemas.microsoft.com/office/powerpoint/2010/main" val="918313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8229600" cy="1143000"/>
          </a:xfrm>
        </p:spPr>
        <p:txBody>
          <a:bodyPr/>
          <a:lstStyle/>
          <a:p>
            <a:r>
              <a:rPr lang="cs-CZ" dirty="0" smtClean="0"/>
              <a:t>Clona</a:t>
            </a:r>
            <a:endParaRPr lang="cs-CZ" dirty="0"/>
          </a:p>
        </p:txBody>
      </p:sp>
      <p:sp>
        <p:nvSpPr>
          <p:cNvPr id="3" name="Zástupný symbol pro obsah 2"/>
          <p:cNvSpPr>
            <a:spLocks noGrp="1"/>
          </p:cNvSpPr>
          <p:nvPr>
            <p:ph idx="1"/>
          </p:nvPr>
        </p:nvSpPr>
        <p:spPr>
          <a:xfrm>
            <a:off x="107504" y="980729"/>
            <a:ext cx="8856984" cy="2448272"/>
          </a:xfrm>
        </p:spPr>
        <p:txBody>
          <a:bodyPr>
            <a:normAutofit/>
          </a:bodyPr>
          <a:lstStyle/>
          <a:p>
            <a:r>
              <a:rPr lang="cs-CZ" sz="1800" dirty="0"/>
              <a:t>r</a:t>
            </a:r>
            <a:r>
              <a:rPr lang="cs-CZ" sz="1800" dirty="0" smtClean="0"/>
              <a:t>eguluje množství vstupujícího světla</a:t>
            </a:r>
          </a:p>
          <a:p>
            <a:r>
              <a:rPr lang="cs-CZ" sz="1800" dirty="0"/>
              <a:t>l</a:t>
            </a:r>
            <a:r>
              <a:rPr lang="cs-CZ" sz="1800" dirty="0" smtClean="0"/>
              <a:t>ze měnit dle velikosti kruhové otvoru a tím vpouštět širší či užší  svazek světla</a:t>
            </a:r>
          </a:p>
          <a:p>
            <a:r>
              <a:rPr lang="cs-CZ" sz="1800" dirty="0"/>
              <a:t>v</a:t>
            </a:r>
            <a:r>
              <a:rPr lang="cs-CZ" sz="1800" dirty="0" smtClean="0"/>
              <a:t>zhledem </a:t>
            </a:r>
            <a:r>
              <a:rPr lang="cs-CZ" sz="1800" dirty="0"/>
              <a:t>k tomu, že množství dopadajícího světla závisí i na ohniskové vzdálenosti objektivu (ta v praxi určuje „přiblížení“, neboli prostorový úhel, který bude fotoaparát snímat), neuvádí se clona v absolutních jednotkách, ale používá se tzv. </a:t>
            </a:r>
            <a:r>
              <a:rPr lang="cs-CZ" sz="1800" b="1" dirty="0"/>
              <a:t>clonové číslo</a:t>
            </a:r>
            <a:r>
              <a:rPr lang="cs-CZ" sz="1800" dirty="0"/>
              <a:t>, které vyjadřuje poměr ohniskové vzdálenosti </a:t>
            </a:r>
            <a:r>
              <a:rPr lang="cs-CZ" sz="1800" dirty="0" smtClean="0"/>
              <a:t>a </a:t>
            </a:r>
            <a:r>
              <a:rPr lang="cs-CZ" sz="1800" dirty="0"/>
              <a:t>otevření </a:t>
            </a:r>
            <a:r>
              <a:rPr lang="cs-CZ" sz="1800" dirty="0" smtClean="0"/>
              <a:t>clony</a:t>
            </a:r>
          </a:p>
          <a:p>
            <a:r>
              <a:rPr lang="cs-CZ" sz="1800" dirty="0" smtClean="0"/>
              <a:t>minimální </a:t>
            </a:r>
            <a:r>
              <a:rPr lang="cs-CZ" sz="1800" dirty="0"/>
              <a:t>hodnota clonového čísla se označuje jako </a:t>
            </a:r>
            <a:r>
              <a:rPr lang="cs-CZ" sz="1800" b="1" dirty="0"/>
              <a:t>světelnost </a:t>
            </a:r>
            <a:r>
              <a:rPr lang="cs-CZ" sz="1800" b="1" dirty="0" smtClean="0"/>
              <a:t>objektivu</a:t>
            </a:r>
            <a:endParaRPr lang="cs-CZ" sz="1800" b="1" dirty="0"/>
          </a:p>
        </p:txBody>
      </p:sp>
      <p:pic>
        <p:nvPicPr>
          <p:cNvPr id="4" name="Obrázek 3"/>
          <p:cNvPicPr>
            <a:picLocks noChangeAspect="1"/>
          </p:cNvPicPr>
          <p:nvPr/>
        </p:nvPicPr>
        <p:blipFill rotWithShape="1">
          <a:blip r:embed="rId2">
            <a:extLst>
              <a:ext uri="{28A0092B-C50C-407E-A947-70E740481C1C}">
                <a14:useLocalDpi xmlns:a14="http://schemas.microsoft.com/office/drawing/2010/main" val="0"/>
              </a:ext>
            </a:extLst>
          </a:blip>
          <a:srcRect l="5536" t="3349" r="14574" b="51884"/>
          <a:stretch/>
        </p:blipFill>
        <p:spPr>
          <a:xfrm>
            <a:off x="958677" y="3768054"/>
            <a:ext cx="3314700" cy="3070102"/>
          </a:xfrm>
          <a:prstGeom prst="rect">
            <a:avLst/>
          </a:prstGeom>
        </p:spPr>
      </p:pic>
      <p:pic>
        <p:nvPicPr>
          <p:cNvPr id="5" name="Obrázek 4"/>
          <p:cNvPicPr>
            <a:picLocks noChangeAspect="1"/>
          </p:cNvPicPr>
          <p:nvPr/>
        </p:nvPicPr>
        <p:blipFill rotWithShape="1">
          <a:blip r:embed="rId2">
            <a:extLst>
              <a:ext uri="{28A0092B-C50C-407E-A947-70E740481C1C}">
                <a14:useLocalDpi xmlns:a14="http://schemas.microsoft.com/office/drawing/2010/main" val="0"/>
              </a:ext>
            </a:extLst>
          </a:blip>
          <a:srcRect l="3473" t="51728" r="15031" b="2039"/>
          <a:stretch/>
        </p:blipFill>
        <p:spPr>
          <a:xfrm>
            <a:off x="5076056" y="3662883"/>
            <a:ext cx="3381375" cy="3170684"/>
          </a:xfrm>
          <a:prstGeom prst="rect">
            <a:avLst/>
          </a:prstGeom>
        </p:spPr>
      </p:pic>
    </p:spTree>
    <p:extLst>
      <p:ext uri="{BB962C8B-B14F-4D97-AF65-F5344CB8AC3E}">
        <p14:creationId xmlns:p14="http://schemas.microsoft.com/office/powerpoint/2010/main" val="2872427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8229600" cy="1143000"/>
          </a:xfrm>
        </p:spPr>
        <p:txBody>
          <a:bodyPr/>
          <a:lstStyle/>
          <a:p>
            <a:r>
              <a:rPr lang="cs-CZ" dirty="0" smtClean="0"/>
              <a:t>Závěrka</a:t>
            </a:r>
            <a:endParaRPr lang="cs-CZ" dirty="0"/>
          </a:p>
        </p:txBody>
      </p:sp>
      <p:sp>
        <p:nvSpPr>
          <p:cNvPr id="3" name="Zástupný symbol pro obsah 2"/>
          <p:cNvSpPr>
            <a:spLocks noGrp="1"/>
          </p:cNvSpPr>
          <p:nvPr>
            <p:ph idx="1"/>
          </p:nvPr>
        </p:nvSpPr>
        <p:spPr>
          <a:xfrm>
            <a:off x="467544" y="908721"/>
            <a:ext cx="8229600" cy="2160240"/>
          </a:xfrm>
        </p:spPr>
        <p:txBody>
          <a:bodyPr>
            <a:normAutofit/>
          </a:bodyPr>
          <a:lstStyle/>
          <a:p>
            <a:r>
              <a:rPr lang="cs-CZ" sz="2400" dirty="0"/>
              <a:t>Závěrka fotoaparátu je zařízení umožňující vstup světla na film </a:t>
            </a:r>
            <a:r>
              <a:rPr lang="cs-CZ" sz="2400" dirty="0" smtClean="0"/>
              <a:t>po </a:t>
            </a:r>
            <a:r>
              <a:rPr lang="cs-CZ" sz="2400" dirty="0"/>
              <a:t>přesně určenou dobu (tzv. </a:t>
            </a:r>
            <a:r>
              <a:rPr lang="cs-CZ" sz="2400" b="1" dirty="0"/>
              <a:t>doba expozice</a:t>
            </a:r>
            <a:r>
              <a:rPr lang="cs-CZ" sz="2400" dirty="0" smtClean="0"/>
              <a:t>).</a:t>
            </a:r>
          </a:p>
          <a:p>
            <a:r>
              <a:rPr lang="cs-CZ" sz="2400" dirty="0" smtClean="0"/>
              <a:t>u </a:t>
            </a:r>
            <a:r>
              <a:rPr lang="cs-CZ" sz="2400" dirty="0"/>
              <a:t>klasického fotoaparátu se používá </a:t>
            </a:r>
            <a:r>
              <a:rPr lang="cs-CZ" sz="2400" dirty="0" smtClean="0"/>
              <a:t>závěrka:</a:t>
            </a:r>
          </a:p>
          <a:p>
            <a:pPr lvl="1"/>
            <a:r>
              <a:rPr lang="cs-CZ" sz="2000" b="1" dirty="0" smtClean="0"/>
              <a:t>mechanická </a:t>
            </a:r>
            <a:r>
              <a:rPr lang="cs-CZ" sz="2000" b="1" dirty="0"/>
              <a:t>centrální </a:t>
            </a:r>
            <a:r>
              <a:rPr lang="cs-CZ" sz="2000" dirty="0"/>
              <a:t>(ve formě rozevíracích </a:t>
            </a:r>
            <a:r>
              <a:rPr lang="cs-CZ" sz="2000" dirty="0" smtClean="0"/>
              <a:t>clonek)</a:t>
            </a:r>
          </a:p>
          <a:p>
            <a:pPr lvl="1"/>
            <a:r>
              <a:rPr lang="cs-CZ" sz="2000" b="1" dirty="0" smtClean="0"/>
              <a:t>mechanická </a:t>
            </a:r>
            <a:r>
              <a:rPr lang="cs-CZ" sz="2000" b="1" dirty="0"/>
              <a:t>štěrbinová </a:t>
            </a:r>
            <a:r>
              <a:rPr lang="cs-CZ" sz="2000" dirty="0"/>
              <a:t>(provedením bývá plátěná nebo plechová).</a:t>
            </a:r>
          </a:p>
        </p:txBody>
      </p:sp>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59474" y="3332236"/>
            <a:ext cx="3148717" cy="2385391"/>
          </a:xfrm>
          <a:prstGeom prst="rect">
            <a:avLst/>
          </a:prstGeo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3295438"/>
            <a:ext cx="3647949" cy="2458988"/>
          </a:xfrm>
          <a:prstGeom prst="rect">
            <a:avLst/>
          </a:prstGeom>
        </p:spPr>
      </p:pic>
    </p:spTree>
    <p:extLst>
      <p:ext uri="{BB962C8B-B14F-4D97-AF65-F5344CB8AC3E}">
        <p14:creationId xmlns:p14="http://schemas.microsoft.com/office/powerpoint/2010/main" val="4144407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23850" y="260648"/>
            <a:ext cx="8229600" cy="1143000"/>
          </a:xfrm>
        </p:spPr>
        <p:txBody>
          <a:bodyPr/>
          <a:lstStyle/>
          <a:p>
            <a:r>
              <a:rPr lang="cs-CZ" dirty="0" smtClean="0"/>
              <a:t>Zachycení obrazu </a:t>
            </a:r>
            <a:endParaRPr lang="cs-CZ" dirty="0"/>
          </a:p>
        </p:txBody>
      </p:sp>
      <p:sp>
        <p:nvSpPr>
          <p:cNvPr id="3" name="Zástupný symbol pro obsah 2"/>
          <p:cNvSpPr>
            <a:spLocks noGrp="1"/>
          </p:cNvSpPr>
          <p:nvPr>
            <p:ph idx="1"/>
          </p:nvPr>
        </p:nvSpPr>
        <p:spPr>
          <a:xfrm>
            <a:off x="419944" y="1484784"/>
            <a:ext cx="5904656" cy="4526261"/>
          </a:xfrm>
        </p:spPr>
        <p:txBody>
          <a:bodyPr>
            <a:normAutofit fontScale="70000" lnSpcReduction="20000"/>
          </a:bodyPr>
          <a:lstStyle/>
          <a:p>
            <a:r>
              <a:rPr lang="cs-CZ" dirty="0"/>
              <a:t>d</a:t>
            </a:r>
            <a:r>
              <a:rPr lang="cs-CZ" dirty="0" smtClean="0"/>
              <a:t>opadající světlo působí na některé soli stříbra (bromid stříbrný – </a:t>
            </a:r>
            <a:r>
              <a:rPr lang="cs-CZ" dirty="0" err="1" smtClean="0"/>
              <a:t>AgBr</a:t>
            </a:r>
            <a:r>
              <a:rPr lang="cs-CZ" dirty="0" smtClean="0"/>
              <a:t>) a vylučuje z nich v místech, kde dopadne, stříbro</a:t>
            </a:r>
          </a:p>
          <a:p>
            <a:r>
              <a:rPr lang="cs-CZ" dirty="0"/>
              <a:t>t</a:t>
            </a:r>
            <a:r>
              <a:rPr lang="cs-CZ" dirty="0" smtClean="0"/>
              <a:t>ímto vznikne ve filmu </a:t>
            </a:r>
            <a:r>
              <a:rPr lang="cs-CZ" b="1" dirty="0" smtClean="0"/>
              <a:t>latentní (skrytý) obraz</a:t>
            </a:r>
            <a:endParaRPr lang="cs-CZ" dirty="0" smtClean="0"/>
          </a:p>
          <a:p>
            <a:r>
              <a:rPr lang="cs-CZ" dirty="0"/>
              <a:t>a</a:t>
            </a:r>
            <a:r>
              <a:rPr lang="cs-CZ" dirty="0" smtClean="0"/>
              <a:t>by </a:t>
            </a:r>
            <a:r>
              <a:rPr lang="cs-CZ" dirty="0"/>
              <a:t>se stal latentní obraz viditelným pro lidské oko, je třeba počet atomů stříbra mnohonásobně zvýšit tak, že film ponoříme v naprosté tmě do </a:t>
            </a:r>
            <a:r>
              <a:rPr lang="cs-CZ" b="1" dirty="0" smtClean="0"/>
              <a:t>vývojky</a:t>
            </a:r>
            <a:r>
              <a:rPr lang="cs-CZ" dirty="0" smtClean="0"/>
              <a:t> (</a:t>
            </a:r>
            <a:r>
              <a:rPr lang="pt-BR" dirty="0" smtClean="0"/>
              <a:t>heptahydrát </a:t>
            </a:r>
            <a:r>
              <a:rPr lang="pt-BR" dirty="0"/>
              <a:t>siňčitanu sodného Na</a:t>
            </a:r>
            <a:r>
              <a:rPr lang="pt-BR" baseline="-25000" dirty="0"/>
              <a:t>2</a:t>
            </a:r>
            <a:r>
              <a:rPr lang="pt-BR" dirty="0"/>
              <a:t>SO</a:t>
            </a:r>
            <a:r>
              <a:rPr lang="pt-BR" baseline="-25000" dirty="0"/>
              <a:t>3</a:t>
            </a:r>
            <a:r>
              <a:rPr lang="pt-BR" dirty="0"/>
              <a:t> • </a:t>
            </a:r>
            <a:r>
              <a:rPr lang="pt-BR" dirty="0" smtClean="0"/>
              <a:t>7H</a:t>
            </a:r>
            <a:r>
              <a:rPr lang="pt-BR" baseline="-25000" dirty="0" smtClean="0"/>
              <a:t>2</a:t>
            </a:r>
            <a:r>
              <a:rPr lang="pt-BR" dirty="0" smtClean="0"/>
              <a:t>O</a:t>
            </a:r>
            <a:r>
              <a:rPr lang="cs-CZ" dirty="0" smtClean="0"/>
              <a:t>)</a:t>
            </a:r>
          </a:p>
          <a:p>
            <a:r>
              <a:rPr lang="cs-CZ" dirty="0" smtClean="0"/>
              <a:t>pak </a:t>
            </a:r>
            <a:r>
              <a:rPr lang="cs-CZ" dirty="0"/>
              <a:t>se zbývající krystaly </a:t>
            </a:r>
            <a:r>
              <a:rPr lang="cs-CZ" dirty="0" err="1"/>
              <a:t>AgBr</a:t>
            </a:r>
            <a:r>
              <a:rPr lang="cs-CZ" dirty="0"/>
              <a:t> vymyjí působením chemického </a:t>
            </a:r>
            <a:r>
              <a:rPr lang="cs-CZ" b="1" dirty="0" smtClean="0"/>
              <a:t>ustalovače</a:t>
            </a:r>
            <a:r>
              <a:rPr lang="cs-CZ" dirty="0" smtClean="0"/>
              <a:t> (</a:t>
            </a:r>
            <a:r>
              <a:rPr lang="cs-CZ" dirty="0" err="1"/>
              <a:t>t</a:t>
            </a:r>
            <a:r>
              <a:rPr lang="cs-CZ" dirty="0" err="1" smtClean="0"/>
              <a:t>hiosíran</a:t>
            </a:r>
            <a:r>
              <a:rPr lang="cs-CZ" dirty="0" smtClean="0"/>
              <a:t> </a:t>
            </a:r>
            <a:r>
              <a:rPr lang="cs-CZ" dirty="0"/>
              <a:t>sodný </a:t>
            </a:r>
            <a:r>
              <a:rPr lang="cs-CZ" dirty="0" smtClean="0"/>
              <a:t>Na</a:t>
            </a:r>
            <a:r>
              <a:rPr lang="cs-CZ" baseline="-25000" dirty="0" smtClean="0"/>
              <a:t>2</a:t>
            </a:r>
            <a:r>
              <a:rPr lang="cs-CZ" dirty="0" smtClean="0"/>
              <a:t>S</a:t>
            </a:r>
            <a:r>
              <a:rPr lang="cs-CZ" baseline="-25000" dirty="0" smtClean="0"/>
              <a:t>2</a:t>
            </a:r>
            <a:r>
              <a:rPr lang="cs-CZ" dirty="0" smtClean="0"/>
              <a:t>O</a:t>
            </a:r>
            <a:r>
              <a:rPr lang="cs-CZ" baseline="-25000" dirty="0" smtClean="0"/>
              <a:t>3</a:t>
            </a:r>
            <a:r>
              <a:rPr lang="cs-CZ" dirty="0" smtClean="0"/>
              <a:t>)</a:t>
            </a:r>
          </a:p>
          <a:p>
            <a:r>
              <a:rPr lang="cs-CZ" dirty="0"/>
              <a:t>p</a:t>
            </a:r>
            <a:r>
              <a:rPr lang="cs-CZ" dirty="0" smtClean="0"/>
              <a:t>o </a:t>
            </a:r>
            <a:r>
              <a:rPr lang="cs-CZ" dirty="0"/>
              <a:t>tomto zpracování se stává film necitlivým na světlo a zůstává tak stabilní po velmi dlouhou </a:t>
            </a:r>
            <a:r>
              <a:rPr lang="cs-CZ" dirty="0" smtClean="0"/>
              <a:t>dobu - získali jsme </a:t>
            </a:r>
            <a:r>
              <a:rPr lang="cs-CZ" b="1" dirty="0" smtClean="0"/>
              <a:t>negativ</a:t>
            </a:r>
            <a:r>
              <a:rPr lang="cs-CZ" dirty="0" smtClean="0"/>
              <a:t> filmu</a:t>
            </a:r>
            <a:endParaRPr lang="cs-CZ"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2204864"/>
            <a:ext cx="2381250" cy="2962275"/>
          </a:xfrm>
          <a:prstGeom prst="rect">
            <a:avLst/>
          </a:prstGeom>
        </p:spPr>
      </p:pic>
    </p:spTree>
    <p:extLst>
      <p:ext uri="{BB962C8B-B14F-4D97-AF65-F5344CB8AC3E}">
        <p14:creationId xmlns:p14="http://schemas.microsoft.com/office/powerpoint/2010/main" val="4036444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2998"/>
            <a:ext cx="8229600" cy="1143000"/>
          </a:xfrm>
        </p:spPr>
        <p:txBody>
          <a:bodyPr/>
          <a:lstStyle/>
          <a:p>
            <a:r>
              <a:rPr lang="cs-CZ" dirty="0" smtClean="0"/>
              <a:t>Fotografie</a:t>
            </a:r>
            <a:endParaRPr lang="cs-CZ" dirty="0"/>
          </a:p>
        </p:txBody>
      </p:sp>
      <p:sp>
        <p:nvSpPr>
          <p:cNvPr id="3" name="Zástupný symbol pro obsah 2"/>
          <p:cNvSpPr>
            <a:spLocks noGrp="1"/>
          </p:cNvSpPr>
          <p:nvPr>
            <p:ph idx="1"/>
          </p:nvPr>
        </p:nvSpPr>
        <p:spPr>
          <a:xfrm>
            <a:off x="467544" y="1052737"/>
            <a:ext cx="8229600" cy="2664296"/>
          </a:xfrm>
        </p:spPr>
        <p:txBody>
          <a:bodyPr>
            <a:normAutofit/>
          </a:bodyPr>
          <a:lstStyle/>
          <a:p>
            <a:r>
              <a:rPr lang="cs-CZ" sz="2000" dirty="0"/>
              <a:t>Postup vyvolání </a:t>
            </a:r>
            <a:r>
              <a:rPr lang="cs-CZ" sz="2000" b="1" dirty="0"/>
              <a:t>pozitiv</a:t>
            </a:r>
            <a:r>
              <a:rPr lang="cs-CZ" sz="2000" dirty="0"/>
              <a:t>u je naprosto stejný jako u negativu. Světlá místa na pozitivu odpovídají tmavým místům negativu, která odpovídají světlým místům fotografovaného předmětu. Takže pozitiv zobrazuje přesně to, co jsme fotografovali.</a:t>
            </a:r>
          </a:p>
          <a:p>
            <a:r>
              <a:rPr lang="cs-CZ" sz="2000" dirty="0"/>
              <a:t>Vyvolání pozitivu může probíhat už v částečně osvětlené místnosti červeným světlem. Červené světlo má totiž ze spektra viditelného lidským okem nejmenší frekvenci a tedy i jeho fotony mají nejmenší energii. Proto nehrozí velké ovlivnění zpracovávaného materiálu.</a:t>
            </a:r>
          </a:p>
          <a:p>
            <a:endParaRPr lang="cs-CZ" dirty="0"/>
          </a:p>
        </p:txBody>
      </p:sp>
      <p:pic>
        <p:nvPicPr>
          <p:cNvPr id="5" name="Obrázek 4"/>
          <p:cNvPicPr>
            <a:picLocks noChangeAspect="1"/>
          </p:cNvPicPr>
          <p:nvPr/>
        </p:nvPicPr>
        <p:blipFill rotWithShape="1">
          <a:blip r:embed="rId2">
            <a:extLst>
              <a:ext uri="{28A0092B-C50C-407E-A947-70E740481C1C}">
                <a14:useLocalDpi xmlns:a14="http://schemas.microsoft.com/office/drawing/2010/main" val="0"/>
              </a:ext>
            </a:extLst>
          </a:blip>
          <a:srcRect b="50000"/>
          <a:stretch/>
        </p:blipFill>
        <p:spPr>
          <a:xfrm>
            <a:off x="651141" y="3863313"/>
            <a:ext cx="3737263" cy="2492896"/>
          </a:xfrm>
          <a:prstGeom prst="rect">
            <a:avLst/>
          </a:prstGeom>
        </p:spPr>
      </p:pic>
      <p:pic>
        <p:nvPicPr>
          <p:cNvPr id="6" name="Obrázek 5"/>
          <p:cNvPicPr>
            <a:picLocks noChangeAspect="1"/>
          </p:cNvPicPr>
          <p:nvPr/>
        </p:nvPicPr>
        <p:blipFill rotWithShape="1">
          <a:blip r:embed="rId2">
            <a:extLst>
              <a:ext uri="{28A0092B-C50C-407E-A947-70E740481C1C}">
                <a14:useLocalDpi xmlns:a14="http://schemas.microsoft.com/office/drawing/2010/main" val="0"/>
              </a:ext>
            </a:extLst>
          </a:blip>
          <a:srcRect t="50000"/>
          <a:stretch/>
        </p:blipFill>
        <p:spPr>
          <a:xfrm>
            <a:off x="4932040" y="3863313"/>
            <a:ext cx="3737263" cy="2492896"/>
          </a:xfrm>
          <a:prstGeom prst="rect">
            <a:avLst/>
          </a:prstGeom>
        </p:spPr>
      </p:pic>
    </p:spTree>
    <p:extLst>
      <p:ext uri="{BB962C8B-B14F-4D97-AF65-F5344CB8AC3E}">
        <p14:creationId xmlns:p14="http://schemas.microsoft.com/office/powerpoint/2010/main" val="3830873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53633"/>
            <a:ext cx="8229600" cy="1143000"/>
          </a:xfrm>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70000" lnSpcReduction="20000"/>
          </a:bodyPr>
          <a:lstStyle/>
          <a:p>
            <a:pPr marL="0" indent="0">
              <a:buNone/>
            </a:pPr>
            <a:r>
              <a:rPr lang="cs-CZ" dirty="0">
                <a:hlinkClick r:id="rId2"/>
              </a:rPr>
              <a:t>http://</a:t>
            </a:r>
            <a:r>
              <a:rPr lang="cs-CZ" dirty="0" smtClean="0">
                <a:hlinkClick r:id="rId2"/>
              </a:rPr>
              <a:t>cs.wikipedia.org/wiki/Soubor:Camara_de_fotos.svg</a:t>
            </a:r>
            <a:endParaRPr lang="cs-CZ" dirty="0" smtClean="0"/>
          </a:p>
          <a:p>
            <a:pPr marL="0" indent="0">
              <a:buNone/>
            </a:pPr>
            <a:r>
              <a:rPr lang="cs-CZ" dirty="0">
                <a:hlinkClick r:id="rId3"/>
              </a:rPr>
              <a:t>http://</a:t>
            </a:r>
            <a:r>
              <a:rPr lang="cs-CZ" dirty="0" smtClean="0">
                <a:hlinkClick r:id="rId3"/>
              </a:rPr>
              <a:t>upload.wikimedia.org/wikipedia/commons/b/b3/Praktica.jpg</a:t>
            </a:r>
            <a:endParaRPr lang="cs-CZ" dirty="0" smtClean="0"/>
          </a:p>
          <a:p>
            <a:pPr marL="0" indent="0">
              <a:buNone/>
            </a:pPr>
            <a:r>
              <a:rPr lang="cs-CZ" dirty="0">
                <a:hlinkClick r:id="rId4"/>
              </a:rPr>
              <a:t>http://</a:t>
            </a:r>
            <a:r>
              <a:rPr lang="cs-CZ" dirty="0" smtClean="0">
                <a:hlinkClick r:id="rId4"/>
              </a:rPr>
              <a:t>cs.wikipedia.org/wiki/Soubor:Lens_Nikkor_18-70mm.jpg</a:t>
            </a:r>
            <a:endParaRPr lang="cs-CZ" dirty="0" smtClean="0"/>
          </a:p>
          <a:p>
            <a:pPr marL="0" indent="0">
              <a:buNone/>
            </a:pPr>
            <a:r>
              <a:rPr lang="cs-CZ" dirty="0" smtClean="0">
                <a:hlinkClick r:id="rId5"/>
              </a:rPr>
              <a:t>http</a:t>
            </a:r>
            <a:r>
              <a:rPr lang="cs-CZ" dirty="0">
                <a:hlinkClick r:id="rId5"/>
              </a:rPr>
              <a:t>://</a:t>
            </a:r>
            <a:r>
              <a:rPr lang="cs-CZ" dirty="0" smtClean="0">
                <a:hlinkClick r:id="rId5"/>
              </a:rPr>
              <a:t>cs.wikipedia.org/wiki/Soubor:Pinhole-camera.svg</a:t>
            </a:r>
            <a:endParaRPr lang="cs-CZ" dirty="0" smtClean="0"/>
          </a:p>
          <a:p>
            <a:pPr marL="0" indent="0">
              <a:buNone/>
            </a:pPr>
            <a:r>
              <a:rPr lang="cs-CZ" dirty="0">
                <a:hlinkClick r:id="rId6"/>
              </a:rPr>
              <a:t>http://</a:t>
            </a:r>
            <a:r>
              <a:rPr lang="cs-CZ" dirty="0" smtClean="0">
                <a:hlinkClick r:id="rId6"/>
              </a:rPr>
              <a:t>cs.wikipedia.org/wiki/Soubor:Peleng8.jpg</a:t>
            </a:r>
            <a:endParaRPr lang="cs-CZ" dirty="0" smtClean="0"/>
          </a:p>
          <a:p>
            <a:pPr marL="0" indent="0">
              <a:buNone/>
            </a:pPr>
            <a:r>
              <a:rPr lang="cs-CZ" dirty="0">
                <a:hlinkClick r:id="rId7"/>
              </a:rPr>
              <a:t>http://cs.wikipedia.org/wiki/Soubor:Muss_ich_haben_-)_</a:t>
            </a:r>
            <a:r>
              <a:rPr lang="cs-CZ" dirty="0" smtClean="0">
                <a:hlinkClick r:id="rId7"/>
              </a:rPr>
              <a:t>Canon_EOS_1D.jpg</a:t>
            </a:r>
            <a:endParaRPr lang="cs-CZ" dirty="0" smtClean="0"/>
          </a:p>
          <a:p>
            <a:pPr marL="0" indent="0">
              <a:buNone/>
            </a:pPr>
            <a:r>
              <a:rPr lang="cs-CZ" dirty="0">
                <a:hlinkClick r:id="rId8"/>
              </a:rPr>
              <a:t>http://</a:t>
            </a:r>
            <a:r>
              <a:rPr lang="cs-CZ" dirty="0" smtClean="0">
                <a:hlinkClick r:id="rId8"/>
              </a:rPr>
              <a:t>cs.wikipedia.org/wiki/Soubor:Diaphragm_shutter_opening.jpg</a:t>
            </a:r>
            <a:endParaRPr lang="cs-CZ" dirty="0" smtClean="0"/>
          </a:p>
          <a:p>
            <a:pPr marL="0" indent="0">
              <a:buNone/>
            </a:pPr>
            <a:r>
              <a:rPr lang="cs-CZ" dirty="0">
                <a:hlinkClick r:id="rId9"/>
              </a:rPr>
              <a:t>http://</a:t>
            </a:r>
            <a:r>
              <a:rPr lang="cs-CZ" dirty="0" smtClean="0">
                <a:hlinkClick r:id="rId9"/>
              </a:rPr>
              <a:t>cs.wikipedia.org/wiki/Soubor:MigawkaSzczelinowa.jpg</a:t>
            </a:r>
            <a:endParaRPr lang="cs-CZ" dirty="0" smtClean="0"/>
          </a:p>
          <a:p>
            <a:pPr marL="0" indent="0">
              <a:buNone/>
            </a:pPr>
            <a:r>
              <a:rPr lang="cs-CZ" dirty="0">
                <a:hlinkClick r:id="rId10"/>
              </a:rPr>
              <a:t>http://</a:t>
            </a:r>
            <a:r>
              <a:rPr lang="cs-CZ" dirty="0" smtClean="0">
                <a:hlinkClick r:id="rId10"/>
              </a:rPr>
              <a:t>sk.wikipedia.org/wiki/S%C3%BAbor:Apertures.jpg</a:t>
            </a:r>
            <a:endParaRPr lang="cs-CZ" dirty="0" smtClean="0"/>
          </a:p>
          <a:p>
            <a:pPr marL="0" indent="0">
              <a:buNone/>
            </a:pPr>
            <a:r>
              <a:rPr lang="cs-CZ" dirty="0">
                <a:hlinkClick r:id="rId11"/>
              </a:rPr>
              <a:t>http://</a:t>
            </a:r>
            <a:r>
              <a:rPr lang="cs-CZ" dirty="0" smtClean="0">
                <a:hlinkClick r:id="rId11"/>
              </a:rPr>
              <a:t>fyzika.jreichl.com/data/optika/33_opticke_pristroje_soubory/film/image063.jpg</a:t>
            </a:r>
            <a:endParaRPr lang="cs-CZ" dirty="0" smtClean="0"/>
          </a:p>
          <a:p>
            <a:pPr marL="0" indent="0">
              <a:buNone/>
            </a:pPr>
            <a:r>
              <a:rPr lang="cs-CZ" dirty="0">
                <a:hlinkClick r:id="rId12"/>
              </a:rPr>
              <a:t>http://</a:t>
            </a:r>
            <a:r>
              <a:rPr lang="cs-CZ" dirty="0" smtClean="0">
                <a:hlinkClick r:id="rId12"/>
              </a:rPr>
              <a:t>cs.wikipedia.org/wiki/Soubor:Pozytyw_i_negatyw.jpg</a:t>
            </a: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pPr marL="0" indent="0">
              <a:buNone/>
            </a:pP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279211081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1946</TotalTime>
  <Words>434</Words>
  <Application>Microsoft Office PowerPoint</Application>
  <PresentationFormat>Předvádění na obrazovce (4:3)</PresentationFormat>
  <Paragraphs>84</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Optické přístroje II.</vt:lpstr>
      <vt:lpstr>Fotografický přístroj</vt:lpstr>
      <vt:lpstr>Objektiv</vt:lpstr>
      <vt:lpstr>Typy objektivů</vt:lpstr>
      <vt:lpstr>Clona</vt:lpstr>
      <vt:lpstr>Závěrka</vt:lpstr>
      <vt:lpstr>Zachycení obrazu </vt:lpstr>
      <vt:lpstr>Fotografie</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Basketbal</dc:title>
  <dc:creator>Uživatel</dc:creator>
  <cp:lastModifiedBy>Uživatel</cp:lastModifiedBy>
  <cp:revision>217</cp:revision>
  <dcterms:created xsi:type="dcterms:W3CDTF">2011-09-26T11:24:10Z</dcterms:created>
  <dcterms:modified xsi:type="dcterms:W3CDTF">2013-05-16T07:03:31Z</dcterms:modified>
</cp:coreProperties>
</file>