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ris_(Blue_eye_cose-up).jpg" TargetMode="External"/><Relationship Id="rId7" Type="http://schemas.openxmlformats.org/officeDocument/2006/relationships/hyperlink" Target="http://upload.wikimedia.org/wikipedia/commons/1/1e/Cones_SMJ2_E.svg" TargetMode="External"/><Relationship Id="rId2" Type="http://schemas.openxmlformats.org/officeDocument/2006/relationships/hyperlink" Target="http://upload.wikimedia.org/wikipedia/commons/a/a3/Schematic_diagram_of_the_human_eye_c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eft_Retina_description_cs.jpg" TargetMode="External"/><Relationship Id="rId5" Type="http://schemas.openxmlformats.org/officeDocument/2006/relationships/hyperlink" Target="http://upload.wikimedia.org/wikipedia/commons/1/15/Iris_of_the_Human_Eye.jpg" TargetMode="External"/><Relationship Id="rId4" Type="http://schemas.openxmlformats.org/officeDocument/2006/relationships/hyperlink" Target="http://cs.wikipedia.org/wiki/Soubor:Retina-diagram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Lidské oko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VY_32_inovace_17 Fyzika - lidské oko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Únor 2013</a:t>
            </a:r>
          </a:p>
          <a:p>
            <a:r>
              <a:rPr lang="cs-CZ" sz="1600" dirty="0" smtClean="0"/>
              <a:t>Věková skupina:    8. ročník</a:t>
            </a:r>
          </a:p>
          <a:p>
            <a:r>
              <a:rPr lang="cs-CZ" sz="1600" dirty="0" smtClean="0"/>
              <a:t>Tematická oblast: 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73"/>
            <a:ext cx="8229600" cy="1143000"/>
          </a:xfrm>
        </p:spPr>
        <p:txBody>
          <a:bodyPr/>
          <a:lstStyle/>
          <a:p>
            <a:r>
              <a:rPr lang="cs-CZ" dirty="0" smtClean="0"/>
              <a:t>Lidské oko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743" y="964261"/>
            <a:ext cx="6051585" cy="5777107"/>
          </a:xfrm>
        </p:spPr>
      </p:pic>
    </p:spTree>
    <p:extLst>
      <p:ext uri="{BB962C8B-B14F-4D97-AF65-F5344CB8AC3E}">
        <p14:creationId xmlns:p14="http://schemas.microsoft.com/office/powerpoint/2010/main" val="275574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Lidské 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Kulový tvar, obaleno bílou blánou – </a:t>
            </a:r>
            <a:r>
              <a:rPr lang="cs-CZ" b="1" dirty="0" smtClean="0"/>
              <a:t>bělima</a:t>
            </a:r>
            <a:r>
              <a:rPr lang="cs-CZ" dirty="0" smtClean="0"/>
              <a:t>, ta vpředu přechází ve vypuklou průhlednou </a:t>
            </a:r>
            <a:r>
              <a:rPr lang="cs-CZ" b="1" dirty="0" smtClean="0"/>
              <a:t>rohovku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 bělimou je blána </a:t>
            </a:r>
            <a:r>
              <a:rPr lang="cs-CZ" b="1" dirty="0" smtClean="0"/>
              <a:t>cévnatka</a:t>
            </a:r>
            <a:r>
              <a:rPr lang="cs-CZ" dirty="0" smtClean="0"/>
              <a:t>, která je tvořena cévkami vyživujícími oko.</a:t>
            </a:r>
          </a:p>
          <a:p>
            <a:r>
              <a:rPr lang="cs-CZ" dirty="0" smtClean="0"/>
              <a:t>Cévnatka vpředu přechází v barevnou </a:t>
            </a:r>
            <a:r>
              <a:rPr lang="cs-CZ" b="1" dirty="0" smtClean="0"/>
              <a:t>duhovku</a:t>
            </a:r>
            <a:r>
              <a:rPr lang="cs-CZ" dirty="0" smtClean="0"/>
              <a:t>, uprostřed ní je otvor zvaný </a:t>
            </a:r>
            <a:r>
              <a:rPr lang="cs-CZ" b="1" dirty="0" smtClean="0"/>
              <a:t>zornice</a:t>
            </a:r>
            <a:r>
              <a:rPr lang="cs-CZ" dirty="0" smtClean="0"/>
              <a:t> (</a:t>
            </a:r>
            <a:r>
              <a:rPr lang="cs-CZ" b="1" dirty="0" smtClean="0"/>
              <a:t>panenka</a:t>
            </a:r>
            <a:r>
              <a:rPr lang="cs-CZ" dirty="0" smtClean="0"/>
              <a:t>).</a:t>
            </a:r>
          </a:p>
          <a:p>
            <a:r>
              <a:rPr lang="cs-CZ" dirty="0" smtClean="0"/>
              <a:t>Pod cévnatkou je třetí blána – </a:t>
            </a:r>
            <a:r>
              <a:rPr lang="cs-CZ" b="1" dirty="0" smtClean="0"/>
              <a:t>sítnice</a:t>
            </a:r>
            <a:r>
              <a:rPr lang="cs-CZ" dirty="0" smtClean="0"/>
              <a:t>, na ní jsou orgány citlivé na světlo.</a:t>
            </a:r>
          </a:p>
          <a:p>
            <a:r>
              <a:rPr lang="cs-CZ" dirty="0" smtClean="0"/>
              <a:t>Vnitřek oka je vyplněn rosolovitým </a:t>
            </a:r>
            <a:r>
              <a:rPr lang="cs-CZ" b="1" dirty="0" smtClean="0"/>
              <a:t>sklivcem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Mezi rohovkou a duhovkou je </a:t>
            </a:r>
            <a:r>
              <a:rPr lang="cs-CZ" b="1" dirty="0" smtClean="0"/>
              <a:t>komorová tekutina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 duhovkou je umístěna </a:t>
            </a:r>
            <a:r>
              <a:rPr lang="cs-CZ" b="1" dirty="0" smtClean="0"/>
              <a:t>oční čočka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Všechny součásti vnitřního oka jsou průhledné.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0838" y="44624"/>
            <a:ext cx="2533650" cy="2199986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6834"/>
            <a:ext cx="2197710" cy="2098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82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998"/>
            <a:ext cx="8229600" cy="1143000"/>
          </a:xfrm>
        </p:spPr>
        <p:txBody>
          <a:bodyPr/>
          <a:lstStyle/>
          <a:p>
            <a:r>
              <a:rPr lang="cs-CZ" dirty="0" smtClean="0"/>
              <a:t>Mechanismus vidění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9"/>
            <a:ext cx="9144000" cy="25202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Množství světla dopadajícího do oka se </a:t>
            </a:r>
            <a:r>
              <a:rPr lang="cs-CZ" sz="2400" b="1" dirty="0" smtClean="0"/>
              <a:t>reguluje duhovkou</a:t>
            </a:r>
            <a:r>
              <a:rPr lang="cs-CZ" sz="2400" dirty="0" smtClean="0"/>
              <a:t>, která zvětšuje nebo zmenšuje otvor zornice.</a:t>
            </a:r>
          </a:p>
          <a:p>
            <a:r>
              <a:rPr lang="cs-CZ" sz="2400" dirty="0" smtClean="0"/>
              <a:t>Vnitřní oko tvoří </a:t>
            </a:r>
            <a:r>
              <a:rPr lang="cs-CZ" sz="2400" b="1" dirty="0" smtClean="0"/>
              <a:t>spojnou soustavu </a:t>
            </a:r>
            <a:r>
              <a:rPr lang="cs-CZ" sz="2400" dirty="0" smtClean="0"/>
              <a:t>(rohovka, čočka, sklivec).</a:t>
            </a:r>
          </a:p>
          <a:p>
            <a:r>
              <a:rPr lang="cs-CZ" sz="2400" dirty="0" smtClean="0"/>
              <a:t>Světlo dopadá na sítnici – obraz je </a:t>
            </a:r>
            <a:r>
              <a:rPr lang="cs-CZ" sz="2400" b="1" dirty="0" smtClean="0"/>
              <a:t>skutečný, zmenšený a převrácený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Zaostření obrazu na sítnici se děje díky </a:t>
            </a:r>
            <a:r>
              <a:rPr lang="cs-CZ" sz="2400" b="1" dirty="0" smtClean="0"/>
              <a:t>akomodaci oční čočky</a:t>
            </a:r>
            <a:r>
              <a:rPr lang="cs-CZ" sz="2400" dirty="0" smtClean="0"/>
              <a:t> (čočka mění své vyklenutí).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356992"/>
            <a:ext cx="3412100" cy="341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06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Oční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680" y="980728"/>
            <a:ext cx="8686800" cy="252028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Žlutá skvrna </a:t>
            </a:r>
            <a:r>
              <a:rPr lang="cs-CZ" sz="2400" dirty="0"/>
              <a:t>–</a:t>
            </a:r>
            <a:r>
              <a:rPr lang="cs-CZ" sz="2400" dirty="0" smtClean="0"/>
              <a:t>  na sítnici – místo nejostřejšího vidění</a:t>
            </a:r>
          </a:p>
          <a:p>
            <a:r>
              <a:rPr lang="cs-CZ" sz="2400" b="1" dirty="0" smtClean="0"/>
              <a:t>Slepá skvrna </a:t>
            </a:r>
            <a:r>
              <a:rPr lang="cs-CZ" sz="2400" dirty="0" smtClean="0"/>
              <a:t>– na sítnici – místo, kde do oka vstupuje zrakový nerv, místo je málo citlivé na světlo</a:t>
            </a:r>
          </a:p>
          <a:p>
            <a:r>
              <a:rPr lang="cs-CZ" sz="2400" b="1" dirty="0" smtClean="0"/>
              <a:t>Konvenční zraková vzdálenost </a:t>
            </a:r>
            <a:r>
              <a:rPr lang="cs-CZ" sz="2400" dirty="0" smtClean="0"/>
              <a:t>– d = 25 cm, nejvhodnější vzdálenost oka od předmětu (nejmenší akomodace oka)</a:t>
            </a:r>
          </a:p>
          <a:p>
            <a:r>
              <a:rPr lang="cs-CZ" sz="2400" b="1" dirty="0" smtClean="0"/>
              <a:t>Zornicový reflex </a:t>
            </a:r>
            <a:r>
              <a:rPr lang="cs-CZ" sz="2400" dirty="0" smtClean="0"/>
              <a:t>– chrání sítnici před přílišným světlem a naopak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56"/>
          <a:stretch/>
        </p:blipFill>
        <p:spPr>
          <a:xfrm>
            <a:off x="2699792" y="3573016"/>
            <a:ext cx="3657600" cy="315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6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998"/>
            <a:ext cx="8229600" cy="1143000"/>
          </a:xfrm>
        </p:spPr>
        <p:txBody>
          <a:bodyPr/>
          <a:lstStyle/>
          <a:p>
            <a:r>
              <a:rPr lang="cs-CZ" dirty="0" smtClean="0"/>
              <a:t>Zrakový vjem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5336" y="1052737"/>
            <a:ext cx="8697144" cy="396044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Orgány citlivé na světlo – tyčinky a čípky - na sítnici.</a:t>
            </a:r>
          </a:p>
          <a:p>
            <a:r>
              <a:rPr lang="cs-CZ" dirty="0" smtClean="0"/>
              <a:t>Dopadne-li světlo na sítnici, přenáší se podráždění čípků a tyčinek očním nervem do mozku, kde vzniká </a:t>
            </a:r>
            <a:r>
              <a:rPr lang="cs-CZ" b="1" dirty="0" smtClean="0"/>
              <a:t>zrakový vjem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Čípky</a:t>
            </a:r>
            <a:r>
              <a:rPr lang="cs-CZ" dirty="0" smtClean="0"/>
              <a:t> (cca 6 milionů) – vnímání barev (červená, modrá, zelená)</a:t>
            </a:r>
          </a:p>
          <a:p>
            <a:r>
              <a:rPr lang="cs-CZ" b="1" dirty="0" smtClean="0"/>
              <a:t>Tyčinky</a:t>
            </a:r>
            <a:r>
              <a:rPr lang="cs-CZ" dirty="0" smtClean="0"/>
              <a:t> (cca 120 milionů) – vnímání světla </a:t>
            </a:r>
          </a:p>
          <a:p>
            <a:r>
              <a:rPr lang="cs-CZ" dirty="0" smtClean="0"/>
              <a:t>Klesne-li osvětlení pod určitou hodnotu, vidíme šedě, tj. jen pomocí tyčinek.</a:t>
            </a:r>
          </a:p>
          <a:p>
            <a:r>
              <a:rPr lang="cs-CZ" dirty="0" smtClean="0"/>
              <a:t>Přílišné osvětlení – oslnění – poškození sítnice.</a:t>
            </a:r>
          </a:p>
          <a:p>
            <a:r>
              <a:rPr lang="cs-CZ" dirty="0" smtClean="0"/>
              <a:t>Oko není pro všechny barvy stejně citlivé (nejvíce je citlivé na žlutozelenou).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743061"/>
            <a:ext cx="4283397" cy="190968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14465" y="5013176"/>
            <a:ext cx="843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tyčinky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10695" y="5513235"/>
            <a:ext cx="676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čípek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437112"/>
            <a:ext cx="2592288" cy="195977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876256" y="6481893"/>
            <a:ext cx="1364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typy čípků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0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3633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upload.wikimedia.org/wikipedia/commons/a/a3/Schematic_diagram_of_the_human_eye_cs.svg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http://cs.wikipedia.org/wiki/Soubor:Iris_(Blue_eye_cose-up).</a:t>
            </a:r>
            <a:r>
              <a:rPr lang="cs-CZ" dirty="0" smtClean="0">
                <a:hlinkClick r:id="rId3"/>
              </a:rPr>
              <a:t>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cs.wikipedia.org/wiki/Soubor:Retina-diagram.svg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upload.wikimedia.org/wikipedia/commons/1/15/Iris_of_the_Human_Eye.jpg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cs.wikipedia.org/wiki/Soubor:Left_Retina_description_cs.jpg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upload.wikimedia.org/wikipedia/commons/1/1e/Cones_SMJ2_E.svg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2098</TotalTime>
  <Words>388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Lidské oko</vt:lpstr>
      <vt:lpstr>Lidské oko</vt:lpstr>
      <vt:lpstr>Lidské oko</vt:lpstr>
      <vt:lpstr>Mechanismus vidění</vt:lpstr>
      <vt:lpstr>Oční parametry</vt:lpstr>
      <vt:lpstr>Zrakový vjem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236</cp:revision>
  <dcterms:created xsi:type="dcterms:W3CDTF">2011-09-26T11:24:10Z</dcterms:created>
  <dcterms:modified xsi:type="dcterms:W3CDTF">2013-05-16T07:03:56Z</dcterms:modified>
</cp:coreProperties>
</file>