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74840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2209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82707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01166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28954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6738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871933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3296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61387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3945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844A21-FFA2-4ED0-9D96-D0DCB8F26AAD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E24E7-B9C6-48FF-A741-BC958764C4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681784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844A21-FFA2-4ED0-9D96-D0DCB8F26AAD}" type="datetimeFigureOut">
              <a:rPr lang="cs-CZ" smtClean="0"/>
              <a:t>16.5.2013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E24E7-B9C6-48FF-A741-BC958764C479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553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gif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b/ba/Cataract_in_human_eye.png" TargetMode="External"/><Relationship Id="rId3" Type="http://schemas.openxmlformats.org/officeDocument/2006/relationships/hyperlink" Target="http://upload.wikimedia.org/wikipedia/commons/e/e3/Human_eyesight_two_children_and_ball_with_myopia.jpg" TargetMode="External"/><Relationship Id="rId7" Type="http://schemas.openxmlformats.org/officeDocument/2006/relationships/hyperlink" Target="http://commons.wikimedia.org/wiki/File:Astig.gif" TargetMode="External"/><Relationship Id="rId12" Type="http://schemas.openxmlformats.org/officeDocument/2006/relationships/hyperlink" Target="http://upload.wikimedia.org/wikipedia/commons/8/8a/Barvoslepost74-21.png" TargetMode="External"/><Relationship Id="rId2" Type="http://schemas.openxmlformats.org/officeDocument/2006/relationships/hyperlink" Target="http://upload.wikimedia.org/wikipedia/commons/1/13/Myopia.pn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2/2a/Astigmatisme_B.jpg" TargetMode="External"/><Relationship Id="rId11" Type="http://schemas.openxmlformats.org/officeDocument/2006/relationships/hyperlink" Target="http://upload.wikimedia.org/wikipedia/commons/8/82/Esotropia-uncorrected.jpg" TargetMode="External"/><Relationship Id="rId5" Type="http://schemas.openxmlformats.org/officeDocument/2006/relationships/hyperlink" Target="http://upload.wikimedia.org/wikipedia/commons/6/60/Hypermetropia.png" TargetMode="External"/><Relationship Id="rId10" Type="http://schemas.openxmlformats.org/officeDocument/2006/relationships/hyperlink" Target="http://upload.wikimedia.org/wikipedia/commons/8/8c/Grauerstar-2.jpg" TargetMode="External"/><Relationship Id="rId4" Type="http://schemas.openxmlformats.org/officeDocument/2006/relationships/hyperlink" Target="http://upload.wikimedia.org/wikipedia/commons/9/9d/Human_eyesight_two_children_and_ball_normal_vision_color.jpg" TargetMode="External"/><Relationship Id="rId9" Type="http://schemas.openxmlformats.org/officeDocument/2006/relationships/hyperlink" Target="http://upload.wikimedia.org/wikipedia/commons/2/20/Grauerstar-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412776"/>
            <a:ext cx="7772400" cy="792089"/>
          </a:xfrm>
        </p:spPr>
        <p:txBody>
          <a:bodyPr>
            <a:normAutofit fontScale="90000"/>
          </a:bodyPr>
          <a:lstStyle/>
          <a:p>
            <a:r>
              <a:rPr lang="cs-CZ" sz="4800" b="1" dirty="0" smtClean="0">
                <a:effectLst>
                  <a:outerShdw sx="1000" sy="1000" algn="tl">
                    <a:schemeClr val="tx1"/>
                  </a:outerShdw>
                  <a:reflection endPos="0" dir="5400000" sy="-100000" algn="bl" rotWithShape="0"/>
                </a:effectLst>
              </a:rPr>
              <a:t>Vady oka</a:t>
            </a:r>
            <a:endParaRPr lang="cs-CZ" sz="4800" b="1" dirty="0">
              <a:effectLst>
                <a:outerShdw sx="1000" sy="1000" algn="tl">
                  <a:schemeClr val="tx1">
                    <a:alpha val="51000"/>
                  </a:schemeClr>
                </a:outerShdw>
                <a:reflection endPos="0" dir="5400000" sy="-100000" algn="bl" rotWithShape="0"/>
              </a:effectLst>
            </a:endParaRPr>
          </a:p>
        </p:txBody>
      </p:sp>
      <p:pic>
        <p:nvPicPr>
          <p:cNvPr id="1026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043608" y="620687"/>
            <a:ext cx="712879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Základní škola a Mateřská škola, Liberec, Barvířská 38/6, příspěvková organizace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7205" y="2750799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Název :      </a:t>
            </a:r>
            <a:r>
              <a:rPr lang="cs-CZ" sz="1600" b="1" dirty="0" smtClean="0"/>
              <a:t>VY_32_inovace_19 Fyzika - vady oka</a:t>
            </a:r>
          </a:p>
          <a:p>
            <a:r>
              <a:rPr lang="cs-CZ" sz="1600" dirty="0" smtClean="0"/>
              <a:t>Autor:        Jana Pěničková</a:t>
            </a:r>
          </a:p>
          <a:p>
            <a:r>
              <a:rPr lang="cs-CZ" sz="1600" dirty="0" smtClean="0"/>
              <a:t>Období:     Únor 2013</a:t>
            </a:r>
          </a:p>
          <a:p>
            <a:r>
              <a:rPr lang="cs-CZ" sz="1600" dirty="0" smtClean="0"/>
              <a:t>Věková skupina:   8. ročník</a:t>
            </a:r>
          </a:p>
          <a:p>
            <a:r>
              <a:rPr lang="cs-CZ" sz="1600" dirty="0" smtClean="0"/>
              <a:t>Tematická oblast: Fyzika - optika</a:t>
            </a:r>
          </a:p>
          <a:p>
            <a:r>
              <a:rPr lang="cs-CZ" sz="1600" dirty="0" smtClean="0"/>
              <a:t>Anotace:    Základní pojmy z optiky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9529359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Vady oka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84784"/>
            <a:ext cx="903649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Znesnadňují člověku vidění</a:t>
            </a:r>
          </a:p>
          <a:p>
            <a:r>
              <a:rPr lang="cs-CZ" b="1" dirty="0" smtClean="0"/>
              <a:t>Zdroje:</a:t>
            </a:r>
          </a:p>
          <a:p>
            <a:pPr lvl="1"/>
            <a:r>
              <a:rPr lang="cs-CZ" dirty="0"/>
              <a:t>d</a:t>
            </a:r>
            <a:r>
              <a:rPr lang="cs-CZ" dirty="0" smtClean="0"/>
              <a:t>ědičné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řílišné namáhání oka</a:t>
            </a:r>
          </a:p>
          <a:p>
            <a:pPr lvl="1"/>
            <a:r>
              <a:rPr lang="cs-CZ" dirty="0"/>
              <a:t>p</a:t>
            </a:r>
            <a:r>
              <a:rPr lang="cs-CZ" dirty="0" smtClean="0"/>
              <a:t>oškození oka</a:t>
            </a:r>
          </a:p>
          <a:p>
            <a:pPr lvl="1"/>
            <a:r>
              <a:rPr lang="cs-CZ" dirty="0" smtClean="0"/>
              <a:t>nemoci oka</a:t>
            </a:r>
          </a:p>
        </p:txBody>
      </p:sp>
    </p:spTree>
    <p:extLst>
      <p:ext uri="{BB962C8B-B14F-4D97-AF65-F5344CB8AC3E}">
        <p14:creationId xmlns:p14="http://schemas.microsoft.com/office/powerpoint/2010/main" val="254535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Typy očních vad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refrakční (dioptrické ) vady</a:t>
            </a:r>
          </a:p>
          <a:p>
            <a:pPr lvl="1"/>
            <a:r>
              <a:rPr lang="cs-CZ" dirty="0"/>
              <a:t>krátkozrakost, dalekozrakost, astigmatismus, presbyopie, …</a:t>
            </a:r>
          </a:p>
          <a:p>
            <a:r>
              <a:rPr lang="cs-CZ" b="1" dirty="0"/>
              <a:t>onemocnění čočky</a:t>
            </a:r>
          </a:p>
          <a:p>
            <a:pPr lvl="1"/>
            <a:r>
              <a:rPr lang="cs-CZ" dirty="0"/>
              <a:t>ektopie, rozštěp, </a:t>
            </a:r>
            <a:r>
              <a:rPr lang="cs-CZ" dirty="0" err="1"/>
              <a:t>sférofakie</a:t>
            </a:r>
            <a:r>
              <a:rPr lang="cs-CZ" dirty="0"/>
              <a:t>, </a:t>
            </a:r>
            <a:r>
              <a:rPr lang="cs-CZ" dirty="0" err="1"/>
              <a:t>mikrofakie</a:t>
            </a:r>
            <a:r>
              <a:rPr lang="cs-CZ" dirty="0"/>
              <a:t>, stařecká vetchozrakost, šedý zákal, ...</a:t>
            </a:r>
          </a:p>
          <a:p>
            <a:r>
              <a:rPr lang="cs-CZ" b="1" dirty="0"/>
              <a:t>další vady</a:t>
            </a:r>
          </a:p>
          <a:p>
            <a:pPr lvl="1"/>
            <a:r>
              <a:rPr lang="cs-CZ" dirty="0"/>
              <a:t>šilhání, strabismus, barvoslepost, 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01304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Akomodace oka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dirty="0" smtClean="0"/>
              <a:t>Rozsah </a:t>
            </a:r>
            <a:r>
              <a:rPr lang="cs-CZ" dirty="0"/>
              <a:t>vzdáleností, na které se může oko akomodovat, je určena dvěma body:</a:t>
            </a:r>
          </a:p>
          <a:p>
            <a:r>
              <a:rPr lang="cs-CZ" b="1" dirty="0" smtClean="0"/>
              <a:t>vzdálený </a:t>
            </a:r>
            <a:r>
              <a:rPr lang="cs-CZ" b="1" dirty="0"/>
              <a:t>bod oka </a:t>
            </a:r>
            <a:r>
              <a:rPr lang="cs-CZ" dirty="0"/>
              <a:t>- největší vzdálenost, při které se pozorovaný předmět zobrazí ostře. Pro zdravé oko se nachází v nekonečnu. Jeho poloha se může s rostoucím věkem měnit.</a:t>
            </a:r>
          </a:p>
          <a:p>
            <a:r>
              <a:rPr lang="cs-CZ" b="1" dirty="0" smtClean="0"/>
              <a:t>blízký </a:t>
            </a:r>
            <a:r>
              <a:rPr lang="cs-CZ" b="1" dirty="0"/>
              <a:t>bod oka </a:t>
            </a:r>
            <a:r>
              <a:rPr lang="cs-CZ" dirty="0"/>
              <a:t>- nejmenší vzdálenost pozorovaného předmětu, při níž se daný předmět zobrazí ostře a oko se přitom minimálně namáhá. Pro zdravé oko je tato vzdálenost maximálně 25 cm. Poloha blízkého bodu se s rostoucím věkem člověka mění tak, že blízký bod se posouvá dál od oka. S rostoucím věkem se totiž mění optická mohutnost oka, schopnost akomodace, složení a množství bílkovin v oku, …</a:t>
            </a:r>
          </a:p>
        </p:txBody>
      </p:sp>
    </p:spTree>
    <p:extLst>
      <p:ext uri="{BB962C8B-B14F-4D97-AF65-F5344CB8AC3E}">
        <p14:creationId xmlns:p14="http://schemas.microsoft.com/office/powerpoint/2010/main" val="35954931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473"/>
            <a:ext cx="8229600" cy="1143000"/>
          </a:xfrm>
        </p:spPr>
        <p:txBody>
          <a:bodyPr/>
          <a:lstStyle/>
          <a:p>
            <a:r>
              <a:rPr lang="cs-CZ" b="1" dirty="0" smtClean="0"/>
              <a:t>Krátkozrakost (myopie)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2908920"/>
          </a:xfrm>
        </p:spPr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Vzdálený </a:t>
            </a:r>
            <a:r>
              <a:rPr lang="cs-CZ" sz="2400" dirty="0"/>
              <a:t>bod je v konečné vzdálenosti a blízký bod je posunutý blíže k </a:t>
            </a:r>
            <a:r>
              <a:rPr lang="cs-CZ" sz="2400" dirty="0" smtClean="0"/>
              <a:t>oku.</a:t>
            </a:r>
          </a:p>
          <a:p>
            <a:r>
              <a:rPr lang="cs-CZ" sz="2400" dirty="0" smtClean="0"/>
              <a:t>Krátkozraký </a:t>
            </a:r>
            <a:r>
              <a:rPr lang="cs-CZ" sz="2400" dirty="0"/>
              <a:t>člověk tedy </a:t>
            </a:r>
            <a:r>
              <a:rPr lang="cs-CZ" sz="2400" b="1" dirty="0"/>
              <a:t>vidí špatně na </a:t>
            </a:r>
            <a:r>
              <a:rPr lang="cs-CZ" sz="2400" b="1" dirty="0" smtClean="0"/>
              <a:t>dálku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Nejčastější příčinou je „dlouhé oko“.</a:t>
            </a:r>
          </a:p>
          <a:p>
            <a:r>
              <a:rPr lang="cs-CZ" sz="2400" b="1" dirty="0" smtClean="0"/>
              <a:t>Obraz </a:t>
            </a:r>
            <a:r>
              <a:rPr lang="cs-CZ" sz="2400" b="1" dirty="0"/>
              <a:t>předmětu vzniká před sítnicí </a:t>
            </a:r>
            <a:r>
              <a:rPr lang="cs-CZ" sz="2400" dirty="0"/>
              <a:t>díky příliš velké optické mohutnosti oční čočky vzhledem k rozměrům </a:t>
            </a:r>
            <a:r>
              <a:rPr lang="cs-CZ" sz="2400" dirty="0" smtClean="0"/>
              <a:t>oka.</a:t>
            </a:r>
          </a:p>
          <a:p>
            <a:r>
              <a:rPr lang="cs-CZ" sz="2400" dirty="0" smtClean="0"/>
              <a:t>Korekcí </a:t>
            </a:r>
            <a:r>
              <a:rPr lang="cs-CZ" sz="2400" dirty="0"/>
              <a:t>je tedy třeba snížit optickou mohutnost celé soustavy (oko + další čočka), proto se používají </a:t>
            </a:r>
            <a:r>
              <a:rPr lang="cs-CZ" sz="2400" b="1" dirty="0"/>
              <a:t>rozptylky</a:t>
            </a:r>
            <a:r>
              <a:rPr lang="cs-CZ" sz="2400" dirty="0"/>
              <a:t>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33" t="2929" r="4237" b="2790"/>
          <a:stretch/>
        </p:blipFill>
        <p:spPr>
          <a:xfrm>
            <a:off x="395536" y="4010025"/>
            <a:ext cx="3048001" cy="24765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4213" y="4174207"/>
            <a:ext cx="2309955" cy="192644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03021" y="4233882"/>
            <a:ext cx="2238399" cy="18667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6480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2998"/>
            <a:ext cx="8229600" cy="1143000"/>
          </a:xfrm>
        </p:spPr>
        <p:txBody>
          <a:bodyPr/>
          <a:lstStyle/>
          <a:p>
            <a:r>
              <a:rPr lang="cs-CZ" b="1" dirty="0" smtClean="0"/>
              <a:t>Dalekozrakost (</a:t>
            </a:r>
            <a:r>
              <a:rPr lang="cs-CZ" b="1" dirty="0" err="1" smtClean="0"/>
              <a:t>hyperopie</a:t>
            </a:r>
            <a:r>
              <a:rPr lang="cs-CZ" b="1" dirty="0" smtClean="0"/>
              <a:t>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2008" y="1052736"/>
            <a:ext cx="9108504" cy="4525963"/>
          </a:xfrm>
        </p:spPr>
        <p:txBody>
          <a:bodyPr>
            <a:normAutofit/>
          </a:bodyPr>
          <a:lstStyle/>
          <a:p>
            <a:r>
              <a:rPr lang="cs-CZ" sz="2400" dirty="0"/>
              <a:t>V</a:t>
            </a:r>
            <a:r>
              <a:rPr lang="cs-CZ" sz="2400" dirty="0" smtClean="0"/>
              <a:t>zdálený </a:t>
            </a:r>
            <a:r>
              <a:rPr lang="cs-CZ" sz="2400" dirty="0"/>
              <a:t>bod je v nekonečnu a blízký bod ve větší vzdálenosti od oka než u zdravého </a:t>
            </a:r>
            <a:r>
              <a:rPr lang="cs-CZ" sz="2400" dirty="0" smtClean="0"/>
              <a:t>oka.</a:t>
            </a:r>
          </a:p>
          <a:p>
            <a:r>
              <a:rPr lang="cs-CZ" sz="2400" dirty="0" smtClean="0"/>
              <a:t>Dalekozraký </a:t>
            </a:r>
            <a:r>
              <a:rPr lang="cs-CZ" sz="2400" dirty="0"/>
              <a:t>člověk tedy vidí </a:t>
            </a:r>
            <a:r>
              <a:rPr lang="cs-CZ" sz="2400" b="1" dirty="0"/>
              <a:t>špatně blízké </a:t>
            </a:r>
            <a:r>
              <a:rPr lang="cs-CZ" sz="2400" b="1" dirty="0" smtClean="0"/>
              <a:t>předměty</a:t>
            </a:r>
            <a:r>
              <a:rPr lang="cs-CZ" sz="2400" dirty="0" smtClean="0"/>
              <a:t>.</a:t>
            </a:r>
          </a:p>
          <a:p>
            <a:r>
              <a:rPr lang="cs-CZ" sz="2400" dirty="0"/>
              <a:t>Nejčastější příčinou je </a:t>
            </a:r>
            <a:r>
              <a:rPr lang="cs-CZ" sz="2400" dirty="0" smtClean="0"/>
              <a:t>„krátké </a:t>
            </a:r>
            <a:r>
              <a:rPr lang="cs-CZ" sz="2400" dirty="0"/>
              <a:t>oko</a:t>
            </a:r>
            <a:r>
              <a:rPr lang="cs-CZ" sz="2400" dirty="0" smtClean="0"/>
              <a:t>“.</a:t>
            </a:r>
          </a:p>
          <a:p>
            <a:r>
              <a:rPr lang="cs-CZ" sz="2400" b="1" dirty="0" smtClean="0"/>
              <a:t>Obraz </a:t>
            </a:r>
            <a:r>
              <a:rPr lang="cs-CZ" sz="2400" b="1" dirty="0"/>
              <a:t>předmětu vzniká za sítnicí</a:t>
            </a:r>
            <a:r>
              <a:rPr lang="cs-CZ" sz="2400" dirty="0"/>
              <a:t> díky tomu, že optická mohutnost oční čočky je příliš malá vzhledem k rozměrům </a:t>
            </a:r>
            <a:r>
              <a:rPr lang="cs-CZ" sz="2400" dirty="0" smtClean="0"/>
              <a:t>oka.</a:t>
            </a:r>
          </a:p>
          <a:p>
            <a:r>
              <a:rPr lang="cs-CZ" sz="2400" dirty="0" smtClean="0"/>
              <a:t>Proto se jako korekce používají </a:t>
            </a:r>
            <a:r>
              <a:rPr lang="cs-CZ" sz="2400" b="1" dirty="0" smtClean="0"/>
              <a:t>spojky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11" t="3073" r="2488" b="3448"/>
          <a:stretch/>
        </p:blipFill>
        <p:spPr>
          <a:xfrm>
            <a:off x="3131840" y="4089252"/>
            <a:ext cx="3181350" cy="2533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11049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5577"/>
            <a:ext cx="8229600" cy="1143000"/>
          </a:xfrm>
        </p:spPr>
        <p:txBody>
          <a:bodyPr/>
          <a:lstStyle/>
          <a:p>
            <a:r>
              <a:rPr lang="cs-CZ" b="1" dirty="0" smtClean="0"/>
              <a:t>Astigmatismus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6"/>
            <a:ext cx="9108504" cy="4525963"/>
          </a:xfrm>
        </p:spPr>
        <p:txBody>
          <a:bodyPr>
            <a:noAutofit/>
          </a:bodyPr>
          <a:lstStyle/>
          <a:p>
            <a:r>
              <a:rPr lang="cs-CZ" sz="2000" dirty="0" smtClean="0"/>
              <a:t>Vada </a:t>
            </a:r>
            <a:r>
              <a:rPr lang="cs-CZ" sz="2000" dirty="0"/>
              <a:t>způsobená nepravidelným </a:t>
            </a:r>
            <a:r>
              <a:rPr lang="cs-CZ" sz="2000" b="1" dirty="0"/>
              <a:t>zakřivením oční rohovky </a:t>
            </a:r>
            <a:r>
              <a:rPr lang="cs-CZ" sz="2000" dirty="0"/>
              <a:t>nebo (ne tak často) </a:t>
            </a:r>
            <a:r>
              <a:rPr lang="cs-CZ" sz="2000" b="1" dirty="0"/>
              <a:t>oční </a:t>
            </a:r>
            <a:r>
              <a:rPr lang="cs-CZ" sz="2000" b="1" dirty="0" smtClean="0"/>
              <a:t>čočky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Toto </a:t>
            </a:r>
            <a:r>
              <a:rPr lang="cs-CZ" sz="2000" dirty="0"/>
              <a:t>zakřivení způsobuje, že světelné paprsky </a:t>
            </a:r>
            <a:r>
              <a:rPr lang="cs-CZ" sz="2000" b="1" dirty="0"/>
              <a:t>dopadají na sítnici pod různým </a:t>
            </a:r>
            <a:r>
              <a:rPr lang="cs-CZ" sz="2000" b="1" dirty="0" smtClean="0"/>
              <a:t>úhlem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Vidění </a:t>
            </a:r>
            <a:r>
              <a:rPr lang="cs-CZ" sz="2000" dirty="0"/>
              <a:t>je pak nejen </a:t>
            </a:r>
            <a:r>
              <a:rPr lang="cs-CZ" sz="2000" b="1" dirty="0"/>
              <a:t>neostré</a:t>
            </a:r>
            <a:r>
              <a:rPr lang="cs-CZ" sz="2000" dirty="0"/>
              <a:t>, nýbrž i </a:t>
            </a:r>
            <a:r>
              <a:rPr lang="cs-CZ" sz="2000" b="1" dirty="0" smtClean="0"/>
              <a:t>deformované.</a:t>
            </a:r>
            <a:endParaRPr lang="cs-CZ" sz="2000" dirty="0"/>
          </a:p>
          <a:p>
            <a:r>
              <a:rPr lang="cs-CZ" sz="2000" dirty="0" smtClean="0"/>
              <a:t>Část </a:t>
            </a:r>
            <a:r>
              <a:rPr lang="cs-CZ" sz="2000" dirty="0"/>
              <a:t>obrazu se totiž zobrazí před sítnici, část obrazu za </a:t>
            </a:r>
            <a:r>
              <a:rPr lang="cs-CZ" sz="2000" dirty="0" smtClean="0"/>
              <a:t>sítnici.</a:t>
            </a:r>
          </a:p>
          <a:p>
            <a:r>
              <a:rPr lang="cs-CZ" sz="2000" dirty="0" smtClean="0"/>
              <a:t>Astigmatismus </a:t>
            </a:r>
            <a:r>
              <a:rPr lang="cs-CZ" sz="2000" dirty="0"/>
              <a:t>vzniká většinou již v dětství, velký význam u této vady má </a:t>
            </a:r>
            <a:r>
              <a:rPr lang="cs-CZ" sz="2000" dirty="0" smtClean="0"/>
              <a:t>dědičnost.</a:t>
            </a:r>
          </a:p>
          <a:p>
            <a:r>
              <a:rPr lang="cs-CZ" sz="2000" dirty="0" smtClean="0"/>
              <a:t>Ke </a:t>
            </a:r>
            <a:r>
              <a:rPr lang="cs-CZ" sz="2000" dirty="0"/>
              <a:t>korekci astigmatismu se používají </a:t>
            </a:r>
            <a:r>
              <a:rPr lang="cs-CZ" sz="2000" b="1" dirty="0"/>
              <a:t>speciálně vybroušené čočky</a:t>
            </a:r>
            <a:r>
              <a:rPr lang="cs-CZ" sz="2000" dirty="0"/>
              <a:t>: tzv. </a:t>
            </a:r>
            <a:r>
              <a:rPr lang="cs-CZ" sz="2000" b="1" dirty="0"/>
              <a:t>cylindrické</a:t>
            </a:r>
            <a:r>
              <a:rPr lang="cs-CZ" sz="2000" dirty="0"/>
              <a:t> či torické.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507" t="2591" r="1642" b="21418"/>
          <a:stretch/>
        </p:blipFill>
        <p:spPr>
          <a:xfrm>
            <a:off x="179512" y="4293096"/>
            <a:ext cx="5705475" cy="219075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4399017"/>
            <a:ext cx="1998405" cy="19789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44308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8256"/>
            <a:ext cx="8229600" cy="1143000"/>
          </a:xfrm>
        </p:spPr>
        <p:txBody>
          <a:bodyPr/>
          <a:lstStyle/>
          <a:p>
            <a:r>
              <a:rPr lang="cs-CZ" b="1" dirty="0" smtClean="0"/>
              <a:t>Šedý zákal (katarakta)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052737"/>
            <a:ext cx="9144000" cy="4032447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Ztráta průhlednosti (transparence) </a:t>
            </a:r>
            <a:r>
              <a:rPr lang="cs-CZ" b="1" dirty="0"/>
              <a:t>čočky</a:t>
            </a:r>
            <a:r>
              <a:rPr lang="cs-CZ" dirty="0"/>
              <a:t> jako celku nebo jejích jednotlivých </a:t>
            </a:r>
            <a:r>
              <a:rPr lang="cs-CZ" dirty="0" smtClean="0"/>
              <a:t>vrstev.</a:t>
            </a:r>
          </a:p>
          <a:p>
            <a:r>
              <a:rPr lang="cs-CZ" dirty="0" smtClean="0"/>
              <a:t>Nejrozšířenější </a:t>
            </a:r>
            <a:r>
              <a:rPr lang="cs-CZ" dirty="0"/>
              <a:t>a tedy nejznámější je </a:t>
            </a:r>
            <a:r>
              <a:rPr lang="cs-CZ" b="1" dirty="0"/>
              <a:t>stařecká </a:t>
            </a:r>
            <a:r>
              <a:rPr lang="cs-CZ" b="1" dirty="0" smtClean="0"/>
              <a:t>katarakta </a:t>
            </a:r>
            <a:r>
              <a:rPr lang="cs-CZ" dirty="0" smtClean="0"/>
              <a:t>jako </a:t>
            </a:r>
            <a:r>
              <a:rPr lang="cs-CZ" dirty="0"/>
              <a:t>věkem podmíněné </a:t>
            </a:r>
            <a:r>
              <a:rPr lang="cs-CZ" dirty="0" smtClean="0"/>
              <a:t>onemocnění.</a:t>
            </a:r>
          </a:p>
          <a:p>
            <a:r>
              <a:rPr lang="cs-CZ" dirty="0" smtClean="0"/>
              <a:t>Další </a:t>
            </a:r>
            <a:r>
              <a:rPr lang="cs-CZ" dirty="0"/>
              <a:t>získanou formou šedého zákalu je </a:t>
            </a:r>
            <a:r>
              <a:rPr lang="cs-CZ" b="1" dirty="0"/>
              <a:t>traumatická katarakta</a:t>
            </a:r>
            <a:r>
              <a:rPr lang="cs-CZ" dirty="0"/>
              <a:t>. Vzniká buď </a:t>
            </a:r>
            <a:r>
              <a:rPr lang="cs-CZ" dirty="0" err="1"/>
              <a:t>kontúzí</a:t>
            </a:r>
            <a:r>
              <a:rPr lang="cs-CZ" dirty="0"/>
              <a:t> (stlačením oka) nebo postižením integrity pouzdra čočka (kapsuly</a:t>
            </a:r>
            <a:r>
              <a:rPr lang="cs-CZ" dirty="0" smtClean="0"/>
              <a:t>).</a:t>
            </a:r>
          </a:p>
          <a:p>
            <a:r>
              <a:rPr lang="cs-CZ" dirty="0" smtClean="0"/>
              <a:t>Vliv </a:t>
            </a:r>
            <a:r>
              <a:rPr lang="cs-CZ" dirty="0"/>
              <a:t>na tvorbu katarakty mají mnohá onemocnění žláz s vnitřní sekrecí - </a:t>
            </a:r>
            <a:r>
              <a:rPr lang="cs-CZ" b="1" dirty="0"/>
              <a:t>diabetická katarakta </a:t>
            </a:r>
            <a:r>
              <a:rPr lang="cs-CZ" dirty="0"/>
              <a:t>a </a:t>
            </a:r>
            <a:r>
              <a:rPr lang="cs-CZ" dirty="0" smtClean="0"/>
              <a:t>další.</a:t>
            </a:r>
          </a:p>
          <a:p>
            <a:r>
              <a:rPr lang="cs-CZ" dirty="0" smtClean="0"/>
              <a:t>Stejně </a:t>
            </a:r>
            <a:r>
              <a:rPr lang="cs-CZ" dirty="0"/>
              <a:t>jako člověk kataraktou onemocní i jiní savci - pes, kočka, kůň, slon </a:t>
            </a:r>
            <a:r>
              <a:rPr lang="cs-CZ" dirty="0" smtClean="0"/>
              <a:t>atd.</a:t>
            </a:r>
          </a:p>
          <a:p>
            <a:r>
              <a:rPr lang="cs-CZ" b="1" dirty="0" smtClean="0"/>
              <a:t>Léčba</a:t>
            </a:r>
            <a:r>
              <a:rPr lang="cs-CZ" dirty="0" smtClean="0"/>
              <a:t> </a:t>
            </a:r>
            <a:r>
              <a:rPr lang="cs-CZ" dirty="0"/>
              <a:t>katarakty je pouze </a:t>
            </a:r>
            <a:r>
              <a:rPr lang="cs-CZ" b="1" dirty="0"/>
              <a:t>chirurgická</a:t>
            </a:r>
            <a:r>
              <a:rPr lang="cs-CZ" dirty="0"/>
              <a:t>, konzervativní metody pomocí kapek nebo jiných doplňků stravy nebyly úspěšné. 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4797152"/>
            <a:ext cx="2687126" cy="1950474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94101" y="5157192"/>
            <a:ext cx="1524000" cy="1143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6256" y="5129758"/>
            <a:ext cx="1524000" cy="1143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7987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/>
              <a:t>Stařecká vetchozrakost </a:t>
            </a:r>
            <a:r>
              <a:rPr lang="cs-CZ" b="1" dirty="0" smtClean="0"/>
              <a:t>(</a:t>
            </a:r>
            <a:r>
              <a:rPr lang="cs-CZ" b="1" i="1" dirty="0" err="1" smtClean="0"/>
              <a:t>presbyopia</a:t>
            </a:r>
            <a:r>
              <a:rPr lang="cs-CZ" b="1" dirty="0"/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4525963"/>
          </a:xfr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Věkem </a:t>
            </a:r>
            <a:r>
              <a:rPr lang="cs-CZ" dirty="0"/>
              <a:t>podmíněná získaná ztráta elasticity čočky a s tím spojená </a:t>
            </a:r>
            <a:r>
              <a:rPr lang="cs-CZ" b="1" dirty="0"/>
              <a:t>ztráta </a:t>
            </a:r>
            <a:r>
              <a:rPr lang="cs-CZ" b="1" dirty="0" smtClean="0"/>
              <a:t>akomodace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Presbyopické </a:t>
            </a:r>
            <a:r>
              <a:rPr lang="cs-CZ" dirty="0"/>
              <a:t>oko </a:t>
            </a:r>
            <a:r>
              <a:rPr lang="cs-CZ" b="1" dirty="0"/>
              <a:t>nedokáže</a:t>
            </a:r>
            <a:r>
              <a:rPr lang="cs-CZ" dirty="0"/>
              <a:t> zvětšit předozadní rozměr čočky a </a:t>
            </a:r>
            <a:r>
              <a:rPr lang="cs-CZ" b="1" dirty="0"/>
              <a:t>zaměřit se na blízké předměty</a:t>
            </a:r>
            <a:r>
              <a:rPr lang="cs-CZ" dirty="0"/>
              <a:t> (blíže než </a:t>
            </a:r>
            <a:r>
              <a:rPr lang="cs-CZ" dirty="0" smtClean="0"/>
              <a:t>6 m </a:t>
            </a:r>
            <a:r>
              <a:rPr lang="cs-CZ" dirty="0"/>
              <a:t>před okem</a:t>
            </a:r>
            <a:r>
              <a:rPr lang="cs-CZ" dirty="0" smtClean="0"/>
              <a:t>).</a:t>
            </a:r>
          </a:p>
          <a:p>
            <a:r>
              <a:rPr lang="cs-CZ" dirty="0" smtClean="0"/>
              <a:t>Jedná </a:t>
            </a:r>
            <a:r>
              <a:rPr lang="cs-CZ" dirty="0"/>
              <a:t>se o celý </a:t>
            </a:r>
            <a:r>
              <a:rPr lang="cs-CZ" dirty="0" smtClean="0"/>
              <a:t>komplex </a:t>
            </a:r>
            <a:r>
              <a:rPr lang="cs-CZ" dirty="0"/>
              <a:t>dějů: tvrdnutí jádra vlivem ukládání endogenních pigmentů, zvětšování zevního průměru i předozadního rozměru vlivem přirůstání </a:t>
            </a:r>
            <a:r>
              <a:rPr lang="cs-CZ" dirty="0" smtClean="0"/>
              <a:t>čočky.</a:t>
            </a:r>
          </a:p>
          <a:p>
            <a:r>
              <a:rPr lang="cs-CZ" dirty="0" smtClean="0"/>
              <a:t>Lze </a:t>
            </a:r>
            <a:r>
              <a:rPr lang="cs-CZ" dirty="0"/>
              <a:t>ji do jisté míry a doby léčit okohybným cvičením, dříve či později vyžaduje </a:t>
            </a:r>
            <a:r>
              <a:rPr lang="cs-CZ" b="1" dirty="0"/>
              <a:t>brýle </a:t>
            </a:r>
            <a:r>
              <a:rPr lang="cs-CZ" b="1" dirty="0" smtClean="0"/>
              <a:t>do blízka</a:t>
            </a:r>
            <a:r>
              <a:rPr lang="cs-CZ" dirty="0" smtClean="0"/>
              <a:t> </a:t>
            </a:r>
            <a:r>
              <a:rPr lang="cs-CZ" dirty="0"/>
              <a:t>či kontaktní čočku popřípadě laserový nebo chirurgický výkon s implantací multifokální (bifokální) umělé nitrooční </a:t>
            </a:r>
            <a:r>
              <a:rPr lang="cs-CZ" dirty="0" smtClean="0"/>
              <a:t>čočky.</a:t>
            </a:r>
          </a:p>
          <a:p>
            <a:r>
              <a:rPr lang="cs-CZ" dirty="0" smtClean="0"/>
              <a:t>Většina </a:t>
            </a:r>
            <a:r>
              <a:rPr lang="cs-CZ" dirty="0"/>
              <a:t>chirurgů chirurgické výkony indikuje až při počínající kataraktě.</a:t>
            </a:r>
          </a:p>
        </p:txBody>
      </p:sp>
    </p:spTree>
    <p:extLst>
      <p:ext uri="{BB962C8B-B14F-4D97-AF65-F5344CB8AC3E}">
        <p14:creationId xmlns:p14="http://schemas.microsoft.com/office/powerpoint/2010/main" val="3626897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Šilhání (strabismus)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oči nehledí rovnoběžně a jedno se odchyluje od běžného směru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852936"/>
            <a:ext cx="4599384" cy="1533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699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25760"/>
            <a:ext cx="8229600" cy="1143000"/>
          </a:xfrm>
        </p:spPr>
        <p:txBody>
          <a:bodyPr/>
          <a:lstStyle/>
          <a:p>
            <a:r>
              <a:rPr lang="cs-CZ" b="1" dirty="0" smtClean="0"/>
              <a:t>Barvoslepost (daltonismus)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312168"/>
            <a:ext cx="9144000" cy="2620888"/>
          </a:xfrm>
        </p:spPr>
        <p:txBody>
          <a:bodyPr>
            <a:normAutofit/>
          </a:bodyPr>
          <a:lstStyle/>
          <a:p>
            <a:r>
              <a:rPr lang="cs-CZ" sz="2400" dirty="0"/>
              <a:t>Barvoslepost má několik typů podle toho, jakou barvu člověk </a:t>
            </a:r>
            <a:r>
              <a:rPr lang="cs-CZ" sz="2400" dirty="0" smtClean="0"/>
              <a:t>nevnímá.</a:t>
            </a:r>
          </a:p>
          <a:p>
            <a:r>
              <a:rPr lang="cs-CZ" sz="2400" dirty="0" smtClean="0"/>
              <a:t>Zřídka </a:t>
            </a:r>
            <a:r>
              <a:rPr lang="cs-CZ" sz="2400" dirty="0"/>
              <a:t>se vyskytuje barvoslepost na všechny barvy (černobílé vidění</a:t>
            </a:r>
            <a:r>
              <a:rPr lang="cs-CZ" sz="2400" dirty="0" smtClean="0"/>
              <a:t>).</a:t>
            </a:r>
          </a:p>
          <a:p>
            <a:r>
              <a:rPr lang="cs-CZ" sz="2400" dirty="0" smtClean="0"/>
              <a:t>Nejčastějším </a:t>
            </a:r>
            <a:r>
              <a:rPr lang="cs-CZ" sz="2400" dirty="0"/>
              <a:t>případem je neschopnost rozlišit červenou a zelenou barvu, méně častá je barvoslepost na žlutou a modrou</a:t>
            </a:r>
            <a:r>
              <a:rPr lang="cs-CZ" sz="2400" dirty="0" smtClean="0"/>
              <a:t>.</a:t>
            </a:r>
            <a:endParaRPr lang="cs-CZ" sz="2400" dirty="0"/>
          </a:p>
          <a:p>
            <a:r>
              <a:rPr lang="cs-CZ" sz="2400" dirty="0"/>
              <a:t>Barvoslepost se dá odhalit pomocí speciálních tabulek.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3933056"/>
            <a:ext cx="2560320" cy="251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02292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253633"/>
            <a:ext cx="8229600" cy="1143000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upload.wikimedia.org/wikipedia/commons/1/13/Myopia.png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upload.wikimedia.org/wikipedia/commons/e/e3/Human_eyesight_two_children_and_ball_with_myopia.jpg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upload.wikimedia.org/wikipedia/commons/9/9d/Human_eyesight_two_children_and_ball_normal_vision_color.jpg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upload.wikimedia.org/wikipedia/commons/6/60/Hypermetropia.png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upload.wikimedia.org/wikipedia/commons/2/2a/Astigmatisme_B.jpg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commons.wikimedia.org/wiki/File:Astig.gif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upload.wikimedia.org/wikipedia/commons/b/ba/Cataract_in_human_eye.png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upload.wikimedia.org/wikipedia/commons/2/20/Grauerstar-1.jpg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upload.wikimedia.org/wikipedia/commons/8/8c/Grauerstar-2.jpg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upload.wikimedia.org/wikipedia/commons/8/82/Esotropia-uncorrected.jpg</a:t>
            </a:r>
            <a:endParaRPr lang="cs-CZ" dirty="0" smtClean="0"/>
          </a:p>
          <a:p>
            <a:pPr marL="0" indent="0">
              <a:buNone/>
            </a:pP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upload.wikimedia.org/wikipedia/commons/8/8a/Barvoslepost74-21.png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21108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2074</TotalTime>
  <Words>762</Words>
  <Application>Microsoft Office PowerPoint</Application>
  <PresentationFormat>Předvádění na obrazovce (4:3)</PresentationFormat>
  <Paragraphs>114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Vady oka</vt:lpstr>
      <vt:lpstr>Vady oka</vt:lpstr>
      <vt:lpstr>Typy očních vad</vt:lpstr>
      <vt:lpstr>Akomodace oka</vt:lpstr>
      <vt:lpstr>Krátkozrakost (myopie)</vt:lpstr>
      <vt:lpstr>Dalekozrakost (hyperopie)</vt:lpstr>
      <vt:lpstr>Astigmatismus</vt:lpstr>
      <vt:lpstr>Šedý zákal (katarakta)</vt:lpstr>
      <vt:lpstr>Stařecká vetchozrakost (presbyopia)</vt:lpstr>
      <vt:lpstr>Šilhání (strabismus)</vt:lpstr>
      <vt:lpstr>Barvoslepost (daltonismus)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Basketbal</dc:title>
  <dc:creator>Uživatel</dc:creator>
  <cp:lastModifiedBy>Uživatel</cp:lastModifiedBy>
  <cp:revision>258</cp:revision>
  <dcterms:created xsi:type="dcterms:W3CDTF">2011-09-26T11:24:10Z</dcterms:created>
  <dcterms:modified xsi:type="dcterms:W3CDTF">2013-05-16T07:05:10Z</dcterms:modified>
</cp:coreProperties>
</file>