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2" r:id="rId5"/>
    <p:sldId id="263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290" autoAdjust="0"/>
  </p:normalViewPr>
  <p:slideViewPr>
    <p:cSldViewPr>
      <p:cViewPr>
        <p:scale>
          <a:sx n="90" d="100"/>
          <a:sy n="90" d="100"/>
        </p:scale>
        <p:origin x="-816" y="4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7484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209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8270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116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2895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738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7193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3296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387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3945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8178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539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Procenta - úvod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Základní škola a Mateřská škola, Liberec, Barvířská 38/6, příspěvková organizace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Název :      </a:t>
            </a:r>
            <a:r>
              <a:rPr lang="cs-CZ" sz="1600" b="1" dirty="0" smtClean="0"/>
              <a:t>VY_32_inovace_01 Matematika – procenta úvod</a:t>
            </a:r>
          </a:p>
          <a:p>
            <a:r>
              <a:rPr lang="cs-CZ" sz="1600" dirty="0" smtClean="0"/>
              <a:t>Autor:        Jana Pěničková</a:t>
            </a:r>
          </a:p>
          <a:p>
            <a:r>
              <a:rPr lang="cs-CZ" sz="1600" dirty="0" smtClean="0"/>
              <a:t>Období</a:t>
            </a:r>
            <a:r>
              <a:rPr lang="cs-CZ" sz="1600" smtClean="0"/>
              <a:t>:     </a:t>
            </a:r>
            <a:r>
              <a:rPr lang="cs-CZ" sz="1600" smtClean="0"/>
              <a:t>Duben </a:t>
            </a:r>
            <a:r>
              <a:rPr lang="cs-CZ" sz="1600" dirty="0" smtClean="0"/>
              <a:t>2013</a:t>
            </a:r>
          </a:p>
          <a:p>
            <a:r>
              <a:rPr lang="cs-CZ" sz="1600" dirty="0" smtClean="0"/>
              <a:t>Věková skupina:      7. ročník</a:t>
            </a:r>
          </a:p>
          <a:p>
            <a:r>
              <a:rPr lang="cs-CZ" sz="1600" dirty="0" smtClean="0"/>
              <a:t>Tematická oblast:    Matematika</a:t>
            </a:r>
          </a:p>
          <a:p>
            <a:r>
              <a:rPr lang="cs-CZ" sz="1600" dirty="0" smtClean="0"/>
              <a:t>Anotace:    Procento – zavedení pojmu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952935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Procento</a:t>
            </a:r>
            <a:endParaRPr lang="cs-CZ" dirty="0"/>
          </a:p>
        </p:txBody>
      </p:sp>
      <p:pic>
        <p:nvPicPr>
          <p:cNvPr id="3" name="Picture 2" descr="C:\Users\penda\AppData\Local\Microsoft\Windows\Temporary Internet Files\Content.IE5\W1ZNGJ8H\MC9000535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89" y="2204864"/>
            <a:ext cx="2131466" cy="1045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26" y="3645024"/>
            <a:ext cx="2477791" cy="218045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396480"/>
            <a:ext cx="2270373" cy="3429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0" r="35020"/>
          <a:stretch/>
        </p:blipFill>
        <p:spPr>
          <a:xfrm>
            <a:off x="6732506" y="1556792"/>
            <a:ext cx="1693776" cy="469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25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Procento - % 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Procenta jsou způsobem, jak vyjádřit část celku (setiny, tzn. zlomek).</a:t>
                </a:r>
              </a:p>
              <a:p>
                <a:r>
                  <a:rPr lang="cs-CZ" dirty="0"/>
                  <a:t>Zápis </a:t>
                </a:r>
                <a:r>
                  <a:rPr lang="cs-CZ" dirty="0" smtClean="0"/>
                  <a:t>například „75 </a:t>
                </a:r>
                <a:r>
                  <a:rPr lang="cs-CZ" dirty="0"/>
                  <a:t>%“ </a:t>
                </a:r>
                <a:r>
                  <a:rPr lang="cs-CZ" dirty="0" smtClean="0"/>
                  <a:t>(75 </a:t>
                </a:r>
                <a:r>
                  <a:rPr lang="cs-CZ" dirty="0"/>
                  <a:t>procent) je ve skutečnosti jenom zkratkou pro zlomek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cs-CZ" i="1" smtClean="0">
                            <a:latin typeface="Cambria Math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</a:rPr>
                              <m:t>75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/>
                              </a:rPr>
                              <m:t>100</m:t>
                            </m:r>
                          </m:den>
                        </m:f>
                      </m:e>
                    </m:box>
                  </m:oMath>
                </a14:m>
                <a:r>
                  <a:rPr lang="cs-CZ" dirty="0" smtClean="0"/>
                  <a:t>, </a:t>
                </a:r>
                <a:r>
                  <a:rPr lang="cs-CZ" dirty="0"/>
                  <a:t>tzn. desetinné číslo </a:t>
                </a:r>
                <a:r>
                  <a:rPr lang="cs-CZ" dirty="0" smtClean="0"/>
                  <a:t>0,75.</a:t>
                </a:r>
              </a:p>
              <a:p>
                <a:r>
                  <a:rPr lang="cs-CZ" dirty="0" smtClean="0"/>
                  <a:t>Označení </a:t>
                </a:r>
                <a:r>
                  <a:rPr lang="cs-CZ" dirty="0"/>
                  <a:t>pochází z </a:t>
                </a:r>
                <a:r>
                  <a:rPr lang="cs-CZ" b="1" dirty="0"/>
                  <a:t>per </a:t>
                </a:r>
                <a:r>
                  <a:rPr lang="cs-CZ" b="1" dirty="0" err="1" smtClean="0"/>
                  <a:t>cento</a:t>
                </a:r>
                <a:r>
                  <a:rPr lang="cs-CZ" dirty="0" smtClean="0"/>
                  <a:t> znamenajícího v latině </a:t>
                </a:r>
                <a:r>
                  <a:rPr lang="cs-CZ" b="1" dirty="0"/>
                  <a:t>na sto</a:t>
                </a:r>
                <a:r>
                  <a:rPr lang="cs-CZ" dirty="0"/>
                  <a:t>.</a:t>
                </a:r>
                <a:endParaRPr lang="cs-CZ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 r="-14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315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Použití procent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00200"/>
            <a:ext cx="8856984" cy="4525963"/>
          </a:xfrm>
        </p:spPr>
        <p:txBody>
          <a:bodyPr>
            <a:normAutofit fontScale="70000" lnSpcReduction="20000"/>
          </a:bodyPr>
          <a:lstStyle/>
          <a:p>
            <a:r>
              <a:rPr lang="cs-CZ" b="1" i="1" dirty="0"/>
              <a:t>40% alkohol</a:t>
            </a:r>
            <a:r>
              <a:rPr lang="cs-CZ" dirty="0"/>
              <a:t> ... V každém litru této tekutiny je 0,4 litru alkoholu (a zbytek jiných látek)</a:t>
            </a:r>
          </a:p>
          <a:p>
            <a:r>
              <a:rPr lang="cs-CZ" b="1" i="1" dirty="0"/>
              <a:t>15% nárůst ceny</a:t>
            </a:r>
            <a:r>
              <a:rPr lang="cs-CZ" dirty="0"/>
              <a:t> ... Po tomto nárůstu stojí daná věc 1,15násobek původní ceny; pokud byla předtím cena 100 Kč, po nárůstu bude stát 115 Kč.</a:t>
            </a:r>
          </a:p>
          <a:p>
            <a:r>
              <a:rPr lang="cs-CZ" b="1" i="1" dirty="0"/>
              <a:t>15% sleva</a:t>
            </a:r>
            <a:r>
              <a:rPr lang="cs-CZ" dirty="0"/>
              <a:t> ... Po slevě stojí věc 0,85násobek (= 1 − 0,15) původní ceny; pokud před slevou stála 100 Kč, po slevě stojí 85 Kč.</a:t>
            </a:r>
          </a:p>
          <a:p>
            <a:r>
              <a:rPr lang="cs-CZ" b="1" i="1" dirty="0"/>
              <a:t>125 % </a:t>
            </a:r>
            <a:r>
              <a:rPr lang="cs-CZ" i="1" dirty="0"/>
              <a:t>průměru</a:t>
            </a:r>
            <a:r>
              <a:rPr lang="cs-CZ" dirty="0"/>
              <a:t> ... Daný parametr má hodnotu </a:t>
            </a:r>
            <a:r>
              <a:rPr lang="cs-CZ" dirty="0" smtClean="0"/>
              <a:t>rovnu </a:t>
            </a:r>
            <a:r>
              <a:rPr lang="cs-CZ" dirty="0"/>
              <a:t>1,25násobku průměrné hodnoty; pokud je průměr 200, má tento parametr hodnotu 250.</a:t>
            </a:r>
          </a:p>
          <a:p>
            <a:r>
              <a:rPr lang="cs-CZ" b="1" i="1" dirty="0"/>
              <a:t>10 % lidí</a:t>
            </a:r>
            <a:r>
              <a:rPr lang="cs-CZ" b="1" dirty="0"/>
              <a:t> </a:t>
            </a:r>
            <a:r>
              <a:rPr lang="cs-CZ" dirty="0"/>
              <a:t>... Na každých 100 lidí připadá 10 lidí, kteří…</a:t>
            </a:r>
          </a:p>
          <a:p>
            <a:r>
              <a:rPr lang="cs-CZ" b="1" i="1" dirty="0"/>
              <a:t>100% jistota</a:t>
            </a:r>
            <a:r>
              <a:rPr lang="cs-CZ" dirty="0"/>
              <a:t> ... Úplná jistota, sto ze sta pokusů dopadne podle očekávání.</a:t>
            </a:r>
          </a:p>
          <a:p>
            <a:r>
              <a:rPr lang="cs-CZ" b="1" i="1" dirty="0"/>
              <a:t>50 %</a:t>
            </a:r>
            <a:r>
              <a:rPr lang="cs-CZ" dirty="0"/>
              <a:t> ... 50/100 = 1/2 = polovina</a:t>
            </a:r>
          </a:p>
          <a:p>
            <a:r>
              <a:rPr lang="cs-CZ" b="1" i="1" dirty="0"/>
              <a:t>200 %</a:t>
            </a:r>
            <a:r>
              <a:rPr lang="cs-CZ" dirty="0"/>
              <a:t> ... 200/100 = </a:t>
            </a:r>
            <a:r>
              <a:rPr lang="cs-CZ" dirty="0" smtClean="0"/>
              <a:t>dvojnásobek</a:t>
            </a:r>
          </a:p>
          <a:p>
            <a:r>
              <a:rPr lang="cs-CZ" dirty="0"/>
              <a:t>d</a:t>
            </a:r>
            <a:r>
              <a:rPr lang="cs-CZ" dirty="0" smtClean="0"/>
              <a:t>ále například úroky v bance …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885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0581" y="1124744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50 </a:t>
            </a:r>
            <a:r>
              <a:rPr lang="cs-CZ" dirty="0" smtClean="0"/>
              <a:t>% z </a:t>
            </a:r>
            <a:r>
              <a:rPr lang="cs-CZ" dirty="0" smtClean="0">
                <a:solidFill>
                  <a:srgbClr val="00B050"/>
                </a:solidFill>
              </a:rPr>
              <a:t>400</a:t>
            </a:r>
            <a:r>
              <a:rPr lang="cs-CZ" dirty="0" smtClean="0"/>
              <a:t> = </a:t>
            </a:r>
            <a:r>
              <a:rPr lang="cs-CZ" dirty="0" smtClean="0">
                <a:solidFill>
                  <a:schemeClr val="accent1"/>
                </a:solidFill>
              </a:rPr>
              <a:t>200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b="1" dirty="0">
                <a:solidFill>
                  <a:srgbClr val="00B050"/>
                </a:solidFill>
              </a:rPr>
              <a:t>Základ</a:t>
            </a:r>
            <a:r>
              <a:rPr lang="cs-CZ" dirty="0"/>
              <a:t> – celek, ze kterého počítáme část, základ je vždy 100%.</a:t>
            </a:r>
          </a:p>
          <a:p>
            <a:r>
              <a:rPr lang="cs-CZ" b="1" dirty="0">
                <a:solidFill>
                  <a:srgbClr val="FF0000"/>
                </a:solidFill>
              </a:rPr>
              <a:t>Počet procent </a:t>
            </a:r>
            <a:r>
              <a:rPr lang="cs-CZ"/>
              <a:t>– </a:t>
            </a:r>
            <a:r>
              <a:rPr lang="cs-CZ" smtClean="0"/>
              <a:t>udává, </a:t>
            </a:r>
            <a:r>
              <a:rPr lang="cs-CZ" dirty="0"/>
              <a:t>kolik setin ze základu tvoří procentová část</a:t>
            </a:r>
            <a:r>
              <a:rPr lang="cs-CZ" dirty="0" smtClean="0"/>
              <a:t>.</a:t>
            </a:r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Procentová </a:t>
            </a:r>
            <a:r>
              <a:rPr lang="cs-CZ" b="1" dirty="0">
                <a:solidFill>
                  <a:srgbClr val="0070C0"/>
                </a:solidFill>
              </a:rPr>
              <a:t>část </a:t>
            </a:r>
            <a:r>
              <a:rPr lang="cs-CZ" dirty="0"/>
              <a:t>– část základu.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47149" y="1832774"/>
            <a:ext cx="1500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p</a:t>
            </a:r>
            <a:r>
              <a:rPr lang="cs-CZ" b="1" dirty="0" smtClean="0">
                <a:solidFill>
                  <a:srgbClr val="FF0000"/>
                </a:solidFill>
              </a:rPr>
              <a:t>očet procent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03333" y="1832774"/>
            <a:ext cx="790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základ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255461" y="1832774"/>
            <a:ext cx="1693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p</a:t>
            </a:r>
            <a:r>
              <a:rPr lang="cs-CZ" b="1" dirty="0" smtClean="0">
                <a:solidFill>
                  <a:srgbClr val="0070C0"/>
                </a:solidFill>
              </a:rPr>
              <a:t>rocentová část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632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268760"/>
            <a:ext cx="8784976" cy="4525963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628800"/>
            <a:ext cx="104677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http://</a:t>
            </a:r>
            <a:r>
              <a:rPr lang="cs-CZ" dirty="0" smtClean="0"/>
              <a:t>upload.wikimedia.org/wikipedia/commons/c/ca/Ten_percent_slope.svg</a:t>
            </a:r>
          </a:p>
          <a:p>
            <a:r>
              <a:rPr lang="cs-CZ" dirty="0"/>
              <a:t>http://</a:t>
            </a:r>
            <a:r>
              <a:rPr lang="cs-CZ" dirty="0" smtClean="0"/>
              <a:t>upload.wikimedia.org/wikipedia/commons/5/5c/Even_75%25_off_does_not_bring_in_the_crowds.jpg</a:t>
            </a:r>
          </a:p>
          <a:p>
            <a:r>
              <a:rPr lang="cs-CZ" dirty="0"/>
              <a:t>http://</a:t>
            </a:r>
            <a:r>
              <a:rPr lang="cs-CZ" dirty="0" smtClean="0"/>
              <a:t>en.wikipedia.org/wiki/File:Finlandia_vodka.jpg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211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2320</TotalTime>
  <Words>163</Words>
  <Application>Microsoft Office PowerPoint</Application>
  <PresentationFormat>Předvádění na obrazovce (4:3)</PresentationFormat>
  <Paragraphs>48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Procenta - úvod</vt:lpstr>
      <vt:lpstr>Procento</vt:lpstr>
      <vt:lpstr>Procento - % </vt:lpstr>
      <vt:lpstr>Použití procent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Basketbal</dc:title>
  <dc:creator>Uživatel</dc:creator>
  <cp:lastModifiedBy>Uživatel</cp:lastModifiedBy>
  <cp:revision>172</cp:revision>
  <dcterms:created xsi:type="dcterms:W3CDTF">2011-09-26T11:24:10Z</dcterms:created>
  <dcterms:modified xsi:type="dcterms:W3CDTF">2013-06-27T20:19:25Z</dcterms:modified>
</cp:coreProperties>
</file>