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63" r:id="rId4"/>
    <p:sldId id="264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290" autoAdjust="0"/>
  </p:normalViewPr>
  <p:slideViewPr>
    <p:cSldViewPr>
      <p:cViewPr>
        <p:scale>
          <a:sx n="90" d="100"/>
          <a:sy n="90" d="100"/>
        </p:scale>
        <p:origin x="-81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1 procento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213" y="2760002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VY_32_inovace_02 Matematika - 1 procento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</a:t>
            </a:r>
            <a:r>
              <a:rPr lang="cs-CZ" sz="1600" dirty="0" smtClean="0"/>
              <a:t>Duben </a:t>
            </a:r>
            <a:r>
              <a:rPr lang="cs-CZ" sz="1600" dirty="0" smtClean="0"/>
              <a:t>2013</a:t>
            </a:r>
          </a:p>
          <a:p>
            <a:r>
              <a:rPr lang="cs-CZ" sz="1600" dirty="0" smtClean="0"/>
              <a:t>Věková skupina:      7. ročník</a:t>
            </a:r>
          </a:p>
          <a:p>
            <a:r>
              <a:rPr lang="cs-CZ" sz="1600" dirty="0" smtClean="0"/>
              <a:t>Tematická oblast:    Matematika</a:t>
            </a:r>
          </a:p>
          <a:p>
            <a:r>
              <a:rPr lang="cs-CZ" sz="1600" dirty="0" smtClean="0"/>
              <a:t>Anotace:    </a:t>
            </a:r>
            <a:r>
              <a:rPr lang="cs-CZ" sz="1600" dirty="0"/>
              <a:t>V</a:t>
            </a:r>
            <a:r>
              <a:rPr lang="cs-CZ" sz="1600" dirty="0" smtClean="0"/>
              <a:t>ýpočet 1 %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1 %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57200" y="1600200"/>
                <a:ext cx="2602632" cy="4525963"/>
              </a:xfrm>
            </p:spPr>
            <p:txBody>
              <a:bodyPr/>
              <a:lstStyle/>
              <a:p>
                <a:r>
                  <a:rPr lang="cs-CZ" dirty="0" smtClean="0"/>
                  <a:t>1 procento</a:t>
                </a:r>
              </a:p>
              <a:p>
                <a:r>
                  <a:rPr lang="cs-CZ" dirty="0" smtClean="0"/>
                  <a:t>1 %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endParaRPr lang="cs-CZ" dirty="0" smtClean="0"/>
              </a:p>
              <a:p>
                <a:r>
                  <a:rPr lang="cs-CZ" dirty="0" smtClean="0"/>
                  <a:t>0,01</a:t>
                </a:r>
              </a:p>
              <a:p>
                <a:r>
                  <a:rPr lang="cs-CZ" dirty="0" smtClean="0"/>
                  <a:t>setina celku</a:t>
                </a: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57200" y="1600200"/>
                <a:ext cx="2602632" cy="4525963"/>
              </a:xfrm>
              <a:blipFill rotWithShape="1">
                <a:blip r:embed="rId2"/>
                <a:stretch>
                  <a:fillRect l="-5152" t="-1752" r="-70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3789200"/>
              </p:ext>
            </p:extLst>
          </p:nvPr>
        </p:nvGraphicFramePr>
        <p:xfrm>
          <a:off x="3275856" y="1412777"/>
          <a:ext cx="5544620" cy="475253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  <a:gridCol w="554462"/>
              </a:tblGrid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21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475253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94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95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96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98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99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9896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1 %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2304256"/>
          </a:xfrm>
        </p:spPr>
        <p:txBody>
          <a:bodyPr/>
          <a:lstStyle/>
          <a:p>
            <a:r>
              <a:rPr lang="cs-CZ" dirty="0"/>
              <a:t>Základ (celek) je vždy 100 </a:t>
            </a:r>
            <a:r>
              <a:rPr lang="cs-CZ" dirty="0" smtClean="0"/>
              <a:t>%.</a:t>
            </a:r>
          </a:p>
          <a:p>
            <a:r>
              <a:rPr lang="cs-CZ" dirty="0" smtClean="0"/>
              <a:t>Jedno </a:t>
            </a:r>
            <a:r>
              <a:rPr lang="cs-CZ" dirty="0"/>
              <a:t>procento je jednou setinou </a:t>
            </a:r>
            <a:r>
              <a:rPr lang="cs-CZ" dirty="0" smtClean="0"/>
              <a:t>základu.</a:t>
            </a:r>
          </a:p>
          <a:p>
            <a:r>
              <a:rPr lang="cs-CZ" dirty="0" smtClean="0"/>
              <a:t>Jedno </a:t>
            </a:r>
            <a:r>
              <a:rPr lang="cs-CZ" dirty="0"/>
              <a:t>procento ze základu vypočítáme tak, že základ dělíme stem.</a:t>
            </a:r>
          </a:p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39552" y="3861048"/>
                <a:ext cx="3560590" cy="4851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1 % z 200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200 = 200 : 100 = 2</a:t>
                </a:r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3861048"/>
                <a:ext cx="3560590" cy="485197"/>
              </a:xfrm>
              <a:prstGeom prst="rect">
                <a:avLst/>
              </a:prstGeom>
              <a:blipFill rotWithShape="1">
                <a:blip r:embed="rId2"/>
                <a:stretch>
                  <a:fillRect l="-1541" r="-514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39552" y="5157191"/>
                <a:ext cx="3560590" cy="4851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1 % z 500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500 = 500 : 100 = 5</a:t>
                </a: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157191"/>
                <a:ext cx="3560590" cy="485197"/>
              </a:xfrm>
              <a:prstGeom prst="rect">
                <a:avLst/>
              </a:prstGeom>
              <a:blipFill rotWithShape="1">
                <a:blip r:embed="rId3"/>
                <a:stretch>
                  <a:fillRect l="-1541" r="-514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788024" y="3853077"/>
                <a:ext cx="4028667" cy="4851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1 % z 1000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1000 = 1000 : 100 = 10</a:t>
                </a:r>
                <a:endParaRPr lang="cs-CZ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3853077"/>
                <a:ext cx="4028667" cy="485197"/>
              </a:xfrm>
              <a:prstGeom prst="rect">
                <a:avLst/>
              </a:prstGeom>
              <a:blipFill rotWithShape="1">
                <a:blip r:embed="rId4"/>
                <a:stretch>
                  <a:fillRect l="-1210" r="-454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788024" y="5157192"/>
                <a:ext cx="4028667" cy="48519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dirty="0" smtClean="0"/>
                  <a:t>1 % z 2500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z 2500 = 2500 : 100 = 25</a:t>
                </a:r>
                <a:endParaRPr lang="cs-CZ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4" y="5157192"/>
                <a:ext cx="4028667" cy="485197"/>
              </a:xfrm>
              <a:prstGeom prst="rect">
                <a:avLst/>
              </a:prstGeom>
              <a:blipFill rotWithShape="1">
                <a:blip r:embed="rId5"/>
                <a:stretch>
                  <a:fillRect l="-1210" r="-454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42393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1 %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92899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pl-PL" dirty="0"/>
              <a:t>ze    </a:t>
            </a:r>
            <a:r>
              <a:rPr lang="pl-PL" dirty="0" smtClean="0"/>
              <a:t>500		ze      </a:t>
            </a:r>
            <a:r>
              <a:rPr lang="pl-PL" dirty="0"/>
              <a:t>350 </a:t>
            </a:r>
            <a:r>
              <a:rPr lang="pl-PL" dirty="0" smtClean="0"/>
              <a:t>Kč		z       </a:t>
            </a:r>
            <a:r>
              <a:rPr lang="pl-PL" dirty="0"/>
              <a:t>600 l</a:t>
            </a:r>
          </a:p>
          <a:p>
            <a:pPr marL="0" indent="0">
              <a:buNone/>
            </a:pPr>
            <a:r>
              <a:rPr lang="pl-PL" dirty="0" smtClean="0"/>
              <a:t>ze    328		ze    7848 Kč</a:t>
            </a:r>
            <a:r>
              <a:rPr lang="pl-PL" dirty="0"/>
              <a:t>	</a:t>
            </a:r>
            <a:r>
              <a:rPr lang="pl-PL" dirty="0" smtClean="0"/>
              <a:t>	z     1532 </a:t>
            </a:r>
            <a:r>
              <a:rPr lang="pl-PL" dirty="0"/>
              <a:t>m</a:t>
            </a:r>
          </a:p>
          <a:p>
            <a:pPr marL="0" indent="0">
              <a:buNone/>
            </a:pPr>
            <a:r>
              <a:rPr lang="pl-PL" dirty="0"/>
              <a:t>ze   </a:t>
            </a:r>
            <a:r>
              <a:rPr lang="pl-PL" dirty="0" smtClean="0"/>
              <a:t>3510		ze  12560 Kč		z     105,7 </a:t>
            </a:r>
            <a:r>
              <a:rPr lang="pl-PL" dirty="0"/>
              <a:t>g</a:t>
            </a:r>
          </a:p>
          <a:p>
            <a:pPr marL="0" indent="0">
              <a:buNone/>
            </a:pPr>
            <a:r>
              <a:rPr lang="pl-PL" dirty="0"/>
              <a:t>ze </a:t>
            </a:r>
            <a:r>
              <a:rPr lang="pl-PL" dirty="0" smtClean="0"/>
              <a:t> 12,80		ze    </a:t>
            </a:r>
            <a:r>
              <a:rPr lang="pl-PL" dirty="0"/>
              <a:t>2400 </a:t>
            </a:r>
            <a:r>
              <a:rPr lang="pl-PL" dirty="0" smtClean="0"/>
              <a:t>Kč		z     20,8 </a:t>
            </a:r>
            <a:r>
              <a:rPr lang="pl-PL" dirty="0"/>
              <a:t>cm</a:t>
            </a:r>
          </a:p>
          <a:p>
            <a:pPr marL="0" indent="0">
              <a:buNone/>
            </a:pPr>
            <a:r>
              <a:rPr lang="pl-PL" dirty="0"/>
              <a:t>ze   </a:t>
            </a:r>
            <a:r>
              <a:rPr lang="pl-PL" dirty="0" smtClean="0"/>
              <a:t>4253		ze      </a:t>
            </a:r>
            <a:r>
              <a:rPr lang="pl-PL" dirty="0"/>
              <a:t>230 </a:t>
            </a:r>
            <a:r>
              <a:rPr lang="pl-PL" dirty="0" smtClean="0"/>
              <a:t>Kč		z     8,32 </a:t>
            </a:r>
            <a:r>
              <a:rPr lang="pl-PL" dirty="0"/>
              <a:t>g</a:t>
            </a:r>
          </a:p>
          <a:p>
            <a:pPr marL="0" indent="0">
              <a:buNone/>
            </a:pPr>
            <a:r>
              <a:rPr lang="pl-PL" dirty="0"/>
              <a:t>ze   </a:t>
            </a:r>
            <a:r>
              <a:rPr lang="pl-PL" dirty="0" smtClean="0"/>
              <a:t>6325		ze100000 Kč		z     7368 </a:t>
            </a:r>
            <a:r>
              <a:rPr lang="pl-PL" dirty="0"/>
              <a:t>km</a:t>
            </a:r>
          </a:p>
          <a:p>
            <a:pPr marL="0" indent="0">
              <a:buNone/>
            </a:pPr>
            <a:r>
              <a:rPr lang="pl-PL" dirty="0"/>
              <a:t>ze   </a:t>
            </a:r>
            <a:r>
              <a:rPr lang="pl-PL" dirty="0" smtClean="0"/>
              <a:t> 23,5		ze  25417 Kč</a:t>
            </a:r>
            <a:r>
              <a:rPr lang="pl-PL" dirty="0"/>
              <a:t>	</a:t>
            </a:r>
            <a:r>
              <a:rPr lang="pl-PL" dirty="0" smtClean="0"/>
              <a:t>	z       </a:t>
            </a:r>
            <a:r>
              <a:rPr lang="pl-PL" dirty="0"/>
              <a:t>450 min</a:t>
            </a:r>
          </a:p>
          <a:p>
            <a:pPr marL="0" indent="0">
              <a:buNone/>
            </a:pPr>
            <a:r>
              <a:rPr lang="pl-PL" dirty="0"/>
              <a:t>ze     </a:t>
            </a:r>
            <a:r>
              <a:rPr lang="pl-PL" dirty="0" smtClean="0"/>
              <a:t>662		ze  60012 Kč		</a:t>
            </a:r>
            <a:r>
              <a:rPr lang="pl-PL" smtClean="0"/>
              <a:t>z        0,5 </a:t>
            </a:r>
            <a:r>
              <a:rPr lang="pl-PL" dirty="0"/>
              <a:t>hl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223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2317</TotalTime>
  <Words>265</Words>
  <Application>Microsoft Office PowerPoint</Application>
  <PresentationFormat>Předvádění na obrazovce (4:3)</PresentationFormat>
  <Paragraphs>131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1 procento</vt:lpstr>
      <vt:lpstr>1 %</vt:lpstr>
      <vt:lpstr>1 %</vt:lpstr>
      <vt:lpstr>Vypočítej 1 %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173</cp:revision>
  <dcterms:created xsi:type="dcterms:W3CDTF">2011-09-26T11:24:10Z</dcterms:created>
  <dcterms:modified xsi:type="dcterms:W3CDTF">2013-06-27T20:19:46Z</dcterms:modified>
</cp:coreProperties>
</file>