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Výpočet procentové části II.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VY_32_inovace_04 </a:t>
            </a:r>
            <a:r>
              <a:rPr lang="cs-CZ" sz="1600" b="1" dirty="0" smtClean="0"/>
              <a:t>Matematika - výpočet </a:t>
            </a:r>
            <a:r>
              <a:rPr lang="cs-CZ" sz="1600" b="1" dirty="0" smtClean="0"/>
              <a:t>procentové části </a:t>
            </a:r>
            <a:r>
              <a:rPr lang="cs-CZ" sz="1600" b="1" dirty="0" smtClean="0"/>
              <a:t>II.</a:t>
            </a:r>
            <a:endParaRPr lang="cs-CZ" sz="1600" b="1" dirty="0" smtClean="0"/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Duben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Procentová část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229600" cy="1224135"/>
          </a:xfrm>
        </p:spPr>
        <p:txBody>
          <a:bodyPr/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Základ</a:t>
            </a:r>
            <a:r>
              <a:rPr lang="cs-CZ" sz="2000" dirty="0"/>
              <a:t> – celek, ze kterého počítáme část, základ je vždy 100%.</a:t>
            </a:r>
          </a:p>
          <a:p>
            <a:r>
              <a:rPr lang="cs-CZ" sz="2000" b="1" dirty="0">
                <a:solidFill>
                  <a:srgbClr val="0070C0"/>
                </a:solidFill>
              </a:rPr>
              <a:t>Procentová část </a:t>
            </a:r>
            <a:r>
              <a:rPr lang="cs-CZ" sz="2000" dirty="0"/>
              <a:t>– část základu.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Počet procent </a:t>
            </a:r>
            <a:r>
              <a:rPr lang="cs-CZ" sz="2000" dirty="0"/>
              <a:t>– </a:t>
            </a:r>
            <a:r>
              <a:rPr lang="cs-CZ" sz="2000" dirty="0" smtClean="0"/>
              <a:t>udává, </a:t>
            </a:r>
            <a:r>
              <a:rPr lang="cs-CZ" sz="2000" dirty="0"/>
              <a:t>kolik setin ze základu tvoří procentová část.</a:t>
            </a:r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23528" y="2136222"/>
                <a:ext cx="8640960" cy="49968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15</a:t>
                </a:r>
                <a:r>
                  <a:rPr lang="cs-CZ" sz="2400" b="1" dirty="0" smtClean="0"/>
                  <a:t> </a:t>
                </a:r>
                <a:r>
                  <a:rPr lang="cs-CZ" sz="2400" b="1" dirty="0"/>
                  <a:t>% z </a:t>
                </a:r>
                <a:r>
                  <a:rPr lang="cs-CZ" sz="2400" b="1" dirty="0" smtClean="0">
                    <a:solidFill>
                      <a:srgbClr val="00B050"/>
                    </a:solidFill>
                  </a:rPr>
                  <a:t>200</a:t>
                </a:r>
                <a:r>
                  <a:rPr lang="cs-CZ" sz="2400" b="1" dirty="0" smtClean="0"/>
                  <a:t> </a:t>
                </a:r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15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/>
                  <a:t> z </a:t>
                </a:r>
                <a:r>
                  <a:rPr lang="cs-CZ" sz="2400" dirty="0">
                    <a:solidFill>
                      <a:srgbClr val="00B050"/>
                    </a:solidFill>
                  </a:rPr>
                  <a:t>200</a:t>
                </a:r>
                <a:r>
                  <a:rPr lang="cs-CZ" sz="2400" dirty="0"/>
                  <a:t>  =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15</a:t>
                </a:r>
                <a:r>
                  <a:rPr lang="cs-CZ" sz="2400" dirty="0" smtClean="0"/>
                  <a:t> ∙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  <a:ea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dirty="0"/>
                  <a:t> z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200</a:t>
                </a:r>
                <a:r>
                  <a:rPr lang="cs-CZ" sz="2400" dirty="0" smtClean="0"/>
                  <a:t> =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15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∙ (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200</a:t>
                </a:r>
                <a:r>
                  <a:rPr lang="cs-CZ" sz="2400" dirty="0" smtClean="0"/>
                  <a:t> : 100) =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15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∙ </a:t>
                </a:r>
                <a:r>
                  <a:rPr lang="cs-CZ" sz="2400" dirty="0" smtClean="0"/>
                  <a:t>2 = </a:t>
                </a:r>
                <a:r>
                  <a:rPr lang="cs-CZ" sz="2400" b="1" dirty="0" smtClean="0">
                    <a:solidFill>
                      <a:srgbClr val="0070C0"/>
                    </a:solidFill>
                  </a:rPr>
                  <a:t>30</a:t>
                </a:r>
                <a:endParaRPr lang="cs-CZ" sz="24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136222"/>
                <a:ext cx="8640960" cy="499689"/>
              </a:xfrm>
              <a:prstGeom prst="rect">
                <a:avLst/>
              </a:prstGeom>
              <a:blipFill rotWithShape="1">
                <a:blip r:embed="rId2"/>
                <a:stretch>
                  <a:fillRect l="-1058" t="-8537" b="-207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07504" y="1573147"/>
            <a:ext cx="1500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očet procent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1573147"/>
            <a:ext cx="790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základ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4288" y="1556792"/>
            <a:ext cx="1693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p</a:t>
            </a:r>
            <a:r>
              <a:rPr lang="cs-CZ" b="1" dirty="0" smtClean="0">
                <a:solidFill>
                  <a:srgbClr val="0070C0"/>
                </a:solidFill>
              </a:rPr>
              <a:t>rocentová část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0869" y="2843644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429000"/>
            <a:ext cx="3805850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15 % z 200</a:t>
            </a:r>
          </a:p>
          <a:p>
            <a:r>
              <a:rPr lang="cs-CZ" dirty="0" smtClean="0"/>
              <a:t>	1 % ……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200 : 100 = </a:t>
            </a:r>
            <a:r>
              <a:rPr lang="cs-CZ" dirty="0" smtClean="0"/>
              <a:t>2</a:t>
            </a:r>
          </a:p>
          <a:p>
            <a:r>
              <a:rPr lang="cs-CZ" dirty="0" smtClean="0"/>
              <a:t>	15 % ….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15 · 1 % = </a:t>
            </a:r>
            <a:r>
              <a:rPr lang="cs-CZ" dirty="0" smtClean="0"/>
              <a:t>15</a:t>
            </a:r>
            <a:r>
              <a:rPr lang="cs-CZ" dirty="0"/>
              <a:t> · </a:t>
            </a:r>
            <a:r>
              <a:rPr lang="cs-CZ" dirty="0" smtClean="0"/>
              <a:t>2 = 30</a:t>
            </a:r>
          </a:p>
          <a:p>
            <a:r>
              <a:rPr lang="cs-CZ" dirty="0" smtClean="0"/>
              <a:t>	</a:t>
            </a:r>
            <a:r>
              <a:rPr lang="cs-CZ" b="1" dirty="0" smtClean="0"/>
              <a:t>15 % z 200 = 30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868" y="4941168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0869" y="5373216"/>
            <a:ext cx="36343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15 % z 200 </a:t>
            </a:r>
            <a:r>
              <a:rPr lang="cs-CZ" sz="2400" dirty="0" smtClean="0"/>
              <a:t>= 0,15 · 200 = </a:t>
            </a:r>
            <a:r>
              <a:rPr lang="cs-CZ" sz="2400" b="1" dirty="0" smtClean="0"/>
              <a:t>30</a:t>
            </a:r>
          </a:p>
        </p:txBody>
      </p:sp>
    </p:spTree>
    <p:extLst>
      <p:ext uri="{BB962C8B-B14F-4D97-AF65-F5344CB8AC3E}">
        <p14:creationId xmlns:p14="http://schemas.microsoft.com/office/powerpoint/2010/main" val="231026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procentovou část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28192"/>
            <a:ext cx="4248472" cy="492514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pl-PL" sz="5100" b="1" dirty="0" smtClean="0"/>
              <a:t>12 % ze 500		</a:t>
            </a:r>
          </a:p>
          <a:p>
            <a:pPr marL="0" indent="0">
              <a:buNone/>
            </a:pPr>
            <a:r>
              <a:rPr lang="pl-PL" sz="5100" b="1" dirty="0" smtClean="0"/>
              <a:t>27 % ze 368		</a:t>
            </a:r>
          </a:p>
          <a:p>
            <a:pPr marL="0" indent="0">
              <a:buNone/>
            </a:pPr>
            <a:r>
              <a:rPr lang="pl-PL" sz="5100" b="1" dirty="0" smtClean="0"/>
              <a:t>60 % ze 35,7		</a:t>
            </a:r>
          </a:p>
          <a:p>
            <a:pPr marL="0" indent="0">
              <a:buNone/>
            </a:pPr>
            <a:r>
              <a:rPr lang="pl-PL" sz="5100" b="1" dirty="0" smtClean="0"/>
              <a:t>5 % ze 12800		</a:t>
            </a:r>
          </a:p>
          <a:p>
            <a:pPr marL="0" indent="0">
              <a:buNone/>
            </a:pPr>
            <a:r>
              <a:rPr lang="pl-PL" sz="5100" b="1" dirty="0" smtClean="0"/>
              <a:t>36 % ze 4259		</a:t>
            </a:r>
          </a:p>
          <a:p>
            <a:pPr marL="0" indent="0">
              <a:buNone/>
            </a:pPr>
            <a:r>
              <a:rPr lang="pl-PL" sz="5100" b="1" dirty="0" smtClean="0"/>
              <a:t>2 % ze 6,325		</a:t>
            </a:r>
          </a:p>
          <a:p>
            <a:pPr marL="0" indent="0">
              <a:buNone/>
            </a:pPr>
            <a:r>
              <a:rPr lang="pl-PL" sz="5100" b="1" dirty="0" smtClean="0"/>
              <a:t>150 % ze 2325		</a:t>
            </a:r>
            <a:endParaRPr lang="pl-PL" sz="5100" b="1" dirty="0"/>
          </a:p>
          <a:p>
            <a:pPr marL="0" indent="0">
              <a:buNone/>
            </a:pPr>
            <a:r>
              <a:rPr lang="pl-PL" sz="5100" b="1" dirty="0" smtClean="0"/>
              <a:t>300% ze 662</a:t>
            </a:r>
            <a:endParaRPr lang="pl-PL" sz="5100" b="1" dirty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355976" y="1484784"/>
            <a:ext cx="4525004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pl-PL" dirty="0" smtClean="0"/>
              <a:t>12 % ze 500 = </a:t>
            </a:r>
            <a:r>
              <a:rPr lang="pl-PL" b="1" dirty="0" smtClean="0"/>
              <a:t>60</a:t>
            </a:r>
            <a:r>
              <a:rPr lang="pl-PL" dirty="0" smtClean="0"/>
              <a:t>	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27 % ze 368 = </a:t>
            </a:r>
            <a:r>
              <a:rPr lang="pl-PL" b="1" dirty="0"/>
              <a:t>99,36</a:t>
            </a:r>
            <a:r>
              <a:rPr lang="pl-PL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60 % ze 35,7 = </a:t>
            </a:r>
            <a:r>
              <a:rPr lang="pl-PL" b="1" dirty="0" smtClean="0"/>
              <a:t>21,42</a:t>
            </a:r>
            <a:r>
              <a:rPr lang="pl-PL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5 % ze 12800 = </a:t>
            </a:r>
            <a:r>
              <a:rPr lang="pl-PL" b="1" dirty="0" smtClean="0"/>
              <a:t>640</a:t>
            </a:r>
            <a:r>
              <a:rPr lang="pl-PL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36 % ze 4259 = </a:t>
            </a:r>
            <a:r>
              <a:rPr lang="pl-PL" b="1" dirty="0" smtClean="0"/>
              <a:t>1533,24</a:t>
            </a:r>
            <a:r>
              <a:rPr lang="pl-PL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2 % ze 6,325 = </a:t>
            </a:r>
            <a:r>
              <a:rPr lang="pl-PL" b="1" dirty="0" smtClean="0"/>
              <a:t>0,1265</a:t>
            </a:r>
            <a:r>
              <a:rPr lang="pl-PL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150 % ze 2325 =</a:t>
            </a:r>
            <a:r>
              <a:rPr lang="pl-PL" dirty="0"/>
              <a:t> </a:t>
            </a:r>
            <a:r>
              <a:rPr lang="pl-PL" b="1" dirty="0" smtClean="0"/>
              <a:t>3487,5</a:t>
            </a:r>
          </a:p>
          <a:p>
            <a:pPr marL="0" indent="0">
              <a:buFont typeface="Arial" pitchFamily="34" charset="0"/>
              <a:buNone/>
            </a:pPr>
            <a:r>
              <a:rPr lang="pl-PL" dirty="0" smtClean="0"/>
              <a:t>300% ze 662 = </a:t>
            </a:r>
            <a:r>
              <a:rPr lang="pl-PL" b="1" dirty="0" smtClean="0"/>
              <a:t>1986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60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2357</TotalTime>
  <Words>153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Výpočet procentové části II.</vt:lpstr>
      <vt:lpstr>Prezentace aplikace PowerPoint</vt:lpstr>
      <vt:lpstr>Vypočítej procentovou část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179</cp:revision>
  <dcterms:created xsi:type="dcterms:W3CDTF">2011-09-26T11:24:10Z</dcterms:created>
  <dcterms:modified xsi:type="dcterms:W3CDTF">2013-06-27T20:31:30Z</dcterms:modified>
</cp:coreProperties>
</file>