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reflection endPos="0" dir="5400000" sy="-100000" algn="bl" rotWithShape="0"/>
                </a:effectLst>
              </a:rPr>
              <a:t>Procenta v úlohách</a:t>
            </a:r>
            <a:endParaRPr lang="cs-CZ" sz="4800" b="1" dirty="0">
              <a:effectLst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VY_32_inovace_08 </a:t>
            </a:r>
            <a:r>
              <a:rPr lang="cs-CZ" sz="1600" b="1" dirty="0" smtClean="0"/>
              <a:t>Matematika - procenta </a:t>
            </a:r>
            <a:r>
              <a:rPr lang="cs-CZ" sz="1600" b="1" dirty="0" smtClean="0"/>
              <a:t>v úlohách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Duben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 smtClean="0"/>
              <a:t>Užití procent ve slovních úlohách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Výpočet </a:t>
            </a:r>
            <a:r>
              <a:rPr lang="cs-CZ" dirty="0" smtClean="0"/>
              <a:t>počtu procent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7"/>
            <a:ext cx="8229600" cy="1008112"/>
          </a:xfrm>
        </p:spPr>
        <p:txBody>
          <a:bodyPr/>
          <a:lstStyle/>
          <a:p>
            <a:pPr marL="0" indent="0">
              <a:buNone/>
            </a:pPr>
            <a:r>
              <a:rPr lang="cs-CZ" sz="2800" b="1" dirty="0"/>
              <a:t>Počet procent vypočítáme tak, že procentovou část dělíme setinou základu (jedním procentem).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525984" y="2204864"/>
                <a:ext cx="8208912" cy="150573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Ve třídě je 25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žáků, z toho je 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15 dívek.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Kolik </a:t>
                </a:r>
                <a:r>
                  <a:rPr lang="cs-CZ" b="1" dirty="0">
                    <a:latin typeface="Times New Roman" pitchFamily="18" charset="0"/>
                    <a:cs typeface="Times New Roman" pitchFamily="18" charset="0"/>
                  </a:rPr>
                  <a:t>je to procent z celkového počtu žáků</a:t>
                </a:r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?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1 % z  25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  <a:cs typeface="Times New Roman" pitchFamily="18" charset="0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z 25 = 25 : 100 = 0,25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15 : 0,25 = 1500 : 25 = 60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Ve třídě je 60 % dívek.</a:t>
                </a: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84" y="2204864"/>
                <a:ext cx="8208912" cy="1505733"/>
              </a:xfrm>
              <a:prstGeom prst="rect">
                <a:avLst/>
              </a:prstGeom>
              <a:blipFill rotWithShape="1">
                <a:blip r:embed="rId2"/>
                <a:stretch>
                  <a:fillRect l="-594" t="-2024" b="-56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525984" y="4005064"/>
                <a:ext cx="6984776" cy="17827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Původní cena mobilního telefonu byla 8 000 Kč.</a:t>
                </a: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Obchodník v akci slevil z původní ceny 2 000 Kč.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Kolika procentní slevu nabízí obchodník?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1 % z 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8000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>
                            <a:latin typeface="Cambria Math"/>
                            <a:cs typeface="Times New Roman" pitchFamily="18" charset="0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1</m:t>
                            </m:r>
                          </m:num>
                          <m:den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100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 z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8000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8000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: 100 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80 Kč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2000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: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200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: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8 </a:t>
                </a:r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= 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25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1" dirty="0" smtClean="0">
                    <a:latin typeface="Times New Roman" pitchFamily="18" charset="0"/>
                    <a:cs typeface="Times New Roman" pitchFamily="18" charset="0"/>
                  </a:rPr>
                  <a:t>Obchodník nabízí slevu 25 %.</a:t>
                </a:r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5984" y="4005064"/>
                <a:ext cx="6984776" cy="1782732"/>
              </a:xfrm>
              <a:prstGeom prst="rect">
                <a:avLst/>
              </a:prstGeom>
              <a:blipFill rotWithShape="1">
                <a:blip r:embed="rId3"/>
                <a:stretch>
                  <a:fillRect l="-698" t="-1712" b="-47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418644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7384"/>
            <a:ext cx="8229600" cy="854968"/>
          </a:xfrm>
        </p:spPr>
        <p:txBody>
          <a:bodyPr/>
          <a:lstStyle/>
          <a:p>
            <a:r>
              <a:rPr lang="cs-CZ" smtClean="0"/>
              <a:t>Výpočet </a:t>
            </a:r>
            <a:r>
              <a:rPr lang="cs-CZ" dirty="0" smtClean="0"/>
              <a:t>základu (celku)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72008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/>
              <a:t>Základ vypočítáme z dané procentové části a počtu procent tak, že procentovou část vydělíme příslušným počtem procent a podíl vynásobíme stem.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323528" y="1484784"/>
                <a:ext cx="8352928" cy="23651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b="1" dirty="0" smtClean="0"/>
                  <a:t>Ve třídě je 12 chlapců, což je 40 % </a:t>
                </a:r>
                <a:r>
                  <a:rPr lang="cs-CZ" b="1" dirty="0"/>
                  <a:t>z celkového počtu žáků ve </a:t>
                </a:r>
                <a:r>
                  <a:rPr lang="cs-CZ" b="1" dirty="0" smtClean="0"/>
                  <a:t>třídě.</a:t>
                </a:r>
              </a:p>
              <a:p>
                <a:r>
                  <a:rPr lang="cs-CZ" b="1" dirty="0" smtClean="0"/>
                  <a:t>Kolik </a:t>
                </a:r>
                <a:r>
                  <a:rPr lang="cs-CZ" b="1" dirty="0"/>
                  <a:t>je celkem žáků ve třídě</a:t>
                </a:r>
                <a:r>
                  <a:rPr lang="cs-CZ" b="1" dirty="0" smtClean="0"/>
                  <a:t>?</a:t>
                </a:r>
              </a:p>
              <a:p>
                <a:r>
                  <a:rPr lang="cs-CZ" dirty="0" smtClean="0"/>
                  <a:t>40 %  z celku (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40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z celku ) je 12</a:t>
                </a:r>
              </a:p>
              <a:p>
                <a:r>
                  <a:rPr lang="cs-CZ" dirty="0" smtClean="0"/>
                  <a:t>40 %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∼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12 →12 : 40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12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40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= 0,3</a:t>
                </a:r>
              </a:p>
              <a:p>
                <a:r>
                  <a:rPr lang="cs-CZ" dirty="0"/>
                  <a:t>1 %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∼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0,3</a:t>
                </a:r>
              </a:p>
              <a:p>
                <a:r>
                  <a:rPr lang="cs-CZ" dirty="0" smtClean="0"/>
                  <a:t>100 % = 100 . 1%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100 ∙ 0,3 = 30</a:t>
                </a:r>
              </a:p>
              <a:p>
                <a:r>
                  <a:rPr lang="cs-CZ" b="1" dirty="0" smtClean="0"/>
                  <a:t>Ve třídě je celkem 30 žáků.</a:t>
                </a:r>
                <a:endParaRPr lang="cs-CZ" b="1" dirty="0"/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1484784"/>
                <a:ext cx="8352928" cy="2365135"/>
              </a:xfrm>
              <a:prstGeom prst="rect">
                <a:avLst/>
              </a:prstGeom>
              <a:blipFill rotWithShape="1">
                <a:blip r:embed="rId2"/>
                <a:stretch>
                  <a:fillRect l="-584" t="-1289" b="-30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323528" y="4113102"/>
                <a:ext cx="8352928" cy="236513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b="1" dirty="0" smtClean="0"/>
                  <a:t>Tomáš vlastní 60 fotbalových kartiček, což je 30 % z celkového počtu jeho kartiček.</a:t>
                </a:r>
              </a:p>
              <a:p>
                <a:r>
                  <a:rPr lang="cs-CZ" b="1" dirty="0" smtClean="0"/>
                  <a:t>Kolik má Tomáš celkem kartiček?</a:t>
                </a:r>
              </a:p>
              <a:p>
                <a:r>
                  <a:rPr lang="cs-CZ" dirty="0" smtClean="0"/>
                  <a:t>30 %  z celku (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 </m:t>
                    </m:r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30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100</m:t>
                            </m:r>
                          </m:den>
                        </m:f>
                      </m:e>
                    </m:box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z celku ) je 60</a:t>
                </a:r>
              </a:p>
              <a:p>
                <a:r>
                  <a:rPr lang="cs-CZ" dirty="0" smtClean="0"/>
                  <a:t>30 %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∼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60</a:t>
                </a:r>
                <a:r>
                  <a:rPr lang="cs-CZ" dirty="0"/>
                  <a:t> → </a:t>
                </a:r>
                <a:r>
                  <a:rPr lang="cs-CZ" dirty="0" smtClean="0"/>
                  <a:t>60 : 30 = </a:t>
                </a:r>
                <a14:m>
                  <m:oMath xmlns:m="http://schemas.openxmlformats.org/officeDocument/2006/math">
                    <m:box>
                      <m:boxPr>
                        <m:ctrlPr>
                          <a:rPr lang="cs-CZ" i="1" smtClean="0">
                            <a:latin typeface="Cambria Math"/>
                          </a:rPr>
                        </m:ctrlPr>
                      </m:boxPr>
                      <m:e>
                        <m:argPr>
                          <m:argSz m:val="-1"/>
                        </m:argPr>
                        <m:f>
                          <m:fPr>
                            <m:ctrlPr>
                              <a:rPr lang="cs-CZ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0" i="1" smtClean="0">
                                <a:latin typeface="Cambria Math"/>
                              </a:rPr>
                              <m:t>60</m:t>
                            </m:r>
                          </m:num>
                          <m:den>
                            <m:r>
                              <a:rPr lang="cs-CZ" b="0" i="1" smtClean="0">
                                <a:latin typeface="Cambria Math"/>
                              </a:rPr>
                              <m:t>30</m:t>
                            </m:r>
                          </m:den>
                        </m:f>
                      </m:e>
                    </m:box>
                  </m:oMath>
                </a14:m>
                <a:r>
                  <a:rPr lang="cs-CZ" dirty="0" smtClean="0"/>
                  <a:t> = 2</a:t>
                </a:r>
              </a:p>
              <a:p>
                <a:r>
                  <a:rPr lang="cs-CZ" dirty="0"/>
                  <a:t>1 %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  <a:ea typeface="Cambria Math"/>
                      </a:rPr>
                      <m:t>∼</m:t>
                    </m:r>
                  </m:oMath>
                </a14:m>
                <a:r>
                  <a:rPr lang="cs-CZ" dirty="0"/>
                  <a:t> </a:t>
                </a:r>
                <a:r>
                  <a:rPr lang="cs-CZ" dirty="0" smtClean="0"/>
                  <a:t>2</a:t>
                </a:r>
              </a:p>
              <a:p>
                <a:r>
                  <a:rPr lang="cs-CZ" dirty="0" smtClean="0"/>
                  <a:t>100 % = 100 . 1%</a:t>
                </a:r>
              </a:p>
              <a:p>
                <a:r>
                  <a:rPr lang="cs-CZ" dirty="0"/>
                  <a:t> </a:t>
                </a:r>
                <a:r>
                  <a:rPr lang="cs-CZ" dirty="0" smtClean="0"/>
                  <a:t>              100 ∙ 2 = 200</a:t>
                </a:r>
              </a:p>
              <a:p>
                <a:r>
                  <a:rPr lang="cs-CZ" b="1" dirty="0" smtClean="0"/>
                  <a:t>Tomáš má celkem 200 kartiček.</a:t>
                </a:r>
                <a:endParaRPr lang="cs-CZ" b="1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113102"/>
                <a:ext cx="8352928" cy="2365135"/>
              </a:xfrm>
              <a:prstGeom prst="rect">
                <a:avLst/>
              </a:prstGeom>
              <a:blipFill rotWithShape="1">
                <a:blip r:embed="rId3"/>
                <a:stretch>
                  <a:fillRect l="-584" t="-1289" b="-309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7947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2304</TotalTime>
  <Words>364</Words>
  <Application>Microsoft Office PowerPoint</Application>
  <PresentationFormat>Předvádění na obrazovce (4:3)</PresentationFormat>
  <Paragraphs>39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Procenta v úlohách</vt:lpstr>
      <vt:lpstr>Výpočet počtu procent</vt:lpstr>
      <vt:lpstr>Výpočet základu (celku)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173</cp:revision>
  <dcterms:created xsi:type="dcterms:W3CDTF">2011-09-26T11:24:10Z</dcterms:created>
  <dcterms:modified xsi:type="dcterms:W3CDTF">2013-06-27T20:42:35Z</dcterms:modified>
</cp:coreProperties>
</file>