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90" d="100"/>
          <a:sy n="90" d="100"/>
        </p:scale>
        <p:origin x="-81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spPr>
            <a:ln w="28575">
              <a:noFill/>
            </a:ln>
          </c:spPr>
          <c:marker>
            <c:symbol val="plus"/>
            <c:size val="7"/>
            <c:spPr>
              <a:ln w="25400"/>
            </c:spPr>
          </c:marker>
          <c:xVal>
            <c:numRef>
              <c:f>List1!$A$2:$A$8</c:f>
              <c:numCache>
                <c:formatCode>General</c:formatCode>
                <c:ptCount val="7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</c:numCache>
            </c:numRef>
          </c:xVal>
          <c:yVal>
            <c:numRef>
              <c:f>List1!$B$2:$B$8</c:f>
              <c:numCache>
                <c:formatCode>General</c:formatCode>
                <c:ptCount val="7"/>
                <c:pt idx="0">
                  <c:v>20</c:v>
                </c:pt>
                <c:pt idx="1">
                  <c:v>40</c:v>
                </c:pt>
                <c:pt idx="2">
                  <c:v>60</c:v>
                </c:pt>
                <c:pt idx="3">
                  <c:v>80</c:v>
                </c:pt>
                <c:pt idx="4">
                  <c:v>100</c:v>
                </c:pt>
                <c:pt idx="5">
                  <c:v>120</c:v>
                </c:pt>
                <c:pt idx="6">
                  <c:v>140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2188800"/>
        <c:axId val="22190720"/>
      </c:scatterChart>
      <c:valAx>
        <c:axId val="22188800"/>
        <c:scaling>
          <c:orientation val="minMax"/>
          <c:max val="7"/>
          <c:min val="0"/>
        </c:scaling>
        <c:delete val="0"/>
        <c:axPos val="b"/>
        <c:minorGridlines/>
        <c:numFmt formatCode="General" sourceLinked="1"/>
        <c:majorTickMark val="out"/>
        <c:minorTickMark val="none"/>
        <c:tickLblPos val="nextTo"/>
        <c:spPr>
          <a:ln>
            <a:solidFill>
              <a:schemeClr val="tx1"/>
            </a:solidFill>
          </a:ln>
        </c:spPr>
        <c:crossAx val="22190720"/>
        <c:crosses val="autoZero"/>
        <c:crossBetween val="midCat"/>
        <c:majorUnit val="1"/>
      </c:valAx>
      <c:valAx>
        <c:axId val="22190720"/>
        <c:scaling>
          <c:orientation val="minMax"/>
          <c:max val="140"/>
          <c:min val="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spPr>
          <a:ln w="12700">
            <a:solidFill>
              <a:schemeClr val="tx1"/>
            </a:solidFill>
          </a:ln>
        </c:spPr>
        <c:crossAx val="22188800"/>
        <c:crosses val="autoZero"/>
        <c:crossBetween val="midCat"/>
        <c:majorUnit val="20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reflection endPos="0" dir="5400000" sy="-100000" algn="bl" rotWithShape="0"/>
                </a:effectLst>
              </a:rPr>
              <a:t>Přímá úměrnost</a:t>
            </a:r>
            <a:endParaRPr lang="cs-CZ" sz="4800" b="1" dirty="0">
              <a:effectLst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VY_32_inovace_14 Matematika - přímá </a:t>
            </a:r>
            <a:r>
              <a:rPr lang="cs-CZ" sz="1600" b="1" dirty="0" smtClean="0"/>
              <a:t>úměrnost</a:t>
            </a:r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</a:t>
            </a:r>
            <a:r>
              <a:rPr lang="cs-CZ" sz="1600" dirty="0" smtClean="0"/>
              <a:t>Květen </a:t>
            </a:r>
            <a:r>
              <a:rPr lang="cs-CZ" sz="1600" dirty="0" smtClean="0"/>
              <a:t>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Anotace:    </a:t>
            </a:r>
            <a:r>
              <a:rPr lang="cs-CZ" sz="1600" dirty="0" smtClean="0"/>
              <a:t>Přímá úměrnost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Přímá úměrnost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4"/>
          </a:xfrm>
        </p:spPr>
        <p:txBody>
          <a:bodyPr/>
          <a:lstStyle/>
          <a:p>
            <a:r>
              <a:rPr lang="cs-CZ" dirty="0" smtClean="0"/>
              <a:t>Kolik ujede Petr za 1 hodinu, 2 hodiny, … při rychlosti v = 20 km/h?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			s = v . t</a:t>
            </a:r>
          </a:p>
          <a:p>
            <a:pPr marL="0" indent="0">
              <a:buNone/>
            </a:pPr>
            <a:endParaRPr lang="cs-CZ" dirty="0" smtClean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647885"/>
              </p:ext>
            </p:extLst>
          </p:nvPr>
        </p:nvGraphicFramePr>
        <p:xfrm>
          <a:off x="899592" y="3356992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 [h]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[km]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Graf 8"/>
          <p:cNvGraphicFramePr/>
          <p:nvPr>
            <p:extLst>
              <p:ext uri="{D42A27DB-BD31-4B8C-83A1-F6EECF244321}">
                <p14:modId xmlns:p14="http://schemas.microsoft.com/office/powerpoint/2010/main" val="2847413168"/>
              </p:ext>
            </p:extLst>
          </p:nvPr>
        </p:nvGraphicFramePr>
        <p:xfrm>
          <a:off x="899592" y="4293096"/>
          <a:ext cx="5976664" cy="23762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cxnSp>
        <p:nvCxnSpPr>
          <p:cNvPr id="11" name="Přímá spojnice 10"/>
          <p:cNvCxnSpPr/>
          <p:nvPr/>
        </p:nvCxnSpPr>
        <p:spPr>
          <a:xfrm flipV="1">
            <a:off x="1547664" y="4149080"/>
            <a:ext cx="6120680" cy="2016224"/>
          </a:xfrm>
          <a:prstGeom prst="line">
            <a:avLst/>
          </a:prstGeom>
          <a:ln w="15875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1257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34553"/>
              </p:ext>
            </p:extLst>
          </p:nvPr>
        </p:nvGraphicFramePr>
        <p:xfrm>
          <a:off x="1547664" y="2636912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 [h]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[km]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25" name="Skupina 24"/>
          <p:cNvGrpSpPr/>
          <p:nvPr/>
        </p:nvGrpSpPr>
        <p:grpSpPr>
          <a:xfrm>
            <a:off x="2771800" y="2123564"/>
            <a:ext cx="2160240" cy="369332"/>
            <a:chOff x="2771800" y="2123564"/>
            <a:chExt cx="2160240" cy="369332"/>
          </a:xfrm>
        </p:grpSpPr>
        <p:cxnSp>
          <p:nvCxnSpPr>
            <p:cNvPr id="18" name="Přímá spojnice se šipkou 17"/>
            <p:cNvCxnSpPr/>
            <p:nvPr/>
          </p:nvCxnSpPr>
          <p:spPr>
            <a:xfrm>
              <a:off x="2771800" y="2492896"/>
              <a:ext cx="2160240" cy="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3347864" y="2123564"/>
              <a:ext cx="10081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solidFill>
                    <a:schemeClr val="accent1"/>
                  </a:solidFill>
                </a:rPr>
                <a:t>čtyřikrát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699792" y="3501008"/>
            <a:ext cx="2232248" cy="369332"/>
            <a:chOff x="2699792" y="3501008"/>
            <a:chExt cx="2232248" cy="369332"/>
          </a:xfrm>
        </p:grpSpPr>
        <p:cxnSp>
          <p:nvCxnSpPr>
            <p:cNvPr id="21" name="Přímá spojnice se šipkou 20"/>
            <p:cNvCxnSpPr/>
            <p:nvPr/>
          </p:nvCxnSpPr>
          <p:spPr>
            <a:xfrm>
              <a:off x="2699792" y="3501008"/>
              <a:ext cx="2232248" cy="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bdélník 25"/>
            <p:cNvSpPr/>
            <p:nvPr/>
          </p:nvSpPr>
          <p:spPr>
            <a:xfrm>
              <a:off x="3322415" y="3501008"/>
              <a:ext cx="98700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b="1" dirty="0">
                  <a:solidFill>
                    <a:schemeClr val="accent1"/>
                  </a:solidFill>
                </a:rPr>
                <a:t>čtyřikrát</a:t>
              </a: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419872" y="1547500"/>
            <a:ext cx="3096344" cy="369332"/>
            <a:chOff x="3419872" y="1547500"/>
            <a:chExt cx="3096344" cy="369332"/>
          </a:xfrm>
        </p:grpSpPr>
        <p:cxnSp>
          <p:nvCxnSpPr>
            <p:cNvPr id="29" name="Přímá spojnice se šipkou 28"/>
            <p:cNvCxnSpPr/>
            <p:nvPr/>
          </p:nvCxnSpPr>
          <p:spPr>
            <a:xfrm>
              <a:off x="3419872" y="1916832"/>
              <a:ext cx="3096344" cy="0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/>
            <p:nvPr/>
          </p:nvSpPr>
          <p:spPr>
            <a:xfrm>
              <a:off x="4577135" y="1547500"/>
              <a:ext cx="78181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třikrát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419871" y="4067780"/>
            <a:ext cx="3096344" cy="369332"/>
            <a:chOff x="3419871" y="4067780"/>
            <a:chExt cx="3096344" cy="369332"/>
          </a:xfrm>
        </p:grpSpPr>
        <p:cxnSp>
          <p:nvCxnSpPr>
            <p:cNvPr id="33" name="Přímá spojnice se šipkou 32"/>
            <p:cNvCxnSpPr/>
            <p:nvPr/>
          </p:nvCxnSpPr>
          <p:spPr>
            <a:xfrm>
              <a:off x="3419871" y="4086364"/>
              <a:ext cx="3096344" cy="0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/>
            <p:nvPr/>
          </p:nvSpPr>
          <p:spPr>
            <a:xfrm>
              <a:off x="4577134" y="4067780"/>
              <a:ext cx="78181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třikrát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1424733" y="692696"/>
            <a:ext cx="6420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Kolikrát se zvětší jedna hodnota, tolikrát se zvětší druhá hodnota.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127510" y="4869160"/>
            <a:ext cx="48127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Přímá úměrnost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159220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100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Za 5 hodin ujede Petr 100 km.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3728" y="2104256"/>
            <a:ext cx="5050904" cy="3196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 hodiny …………….. 40 km</a:t>
            </a:r>
          </a:p>
          <a:p>
            <a:pPr marL="0" indent="0">
              <a:buNone/>
            </a:pPr>
            <a:r>
              <a:rPr lang="cs-CZ" dirty="0" smtClean="0"/>
              <a:t>5 hodin ………………. x km</a:t>
            </a:r>
          </a:p>
          <a:p>
            <a:pPr marL="0" indent="0">
              <a:buNone/>
            </a:pPr>
            <a:r>
              <a:rPr lang="cs-CZ" dirty="0"/>
              <a:t>2 : 5 = 40 : </a:t>
            </a:r>
            <a:r>
              <a:rPr lang="cs-CZ" dirty="0" smtClean="0"/>
              <a:t>x	</a:t>
            </a:r>
            <a:r>
              <a:rPr lang="cs-CZ" sz="2000" dirty="0" smtClean="0"/>
              <a:t>trojčlenka</a:t>
            </a:r>
          </a:p>
          <a:p>
            <a:pPr marL="0" indent="0">
              <a:buNone/>
            </a:pPr>
            <a:r>
              <a:rPr lang="cs-CZ" sz="2000" dirty="0" smtClean="0"/>
              <a:t>       2 · x = 5 · 40</a:t>
            </a:r>
          </a:p>
          <a:p>
            <a:pPr marL="0" indent="0">
              <a:buNone/>
            </a:pPr>
            <a:r>
              <a:rPr lang="cs-CZ" sz="2000" dirty="0" smtClean="0"/>
              <a:t>       2 · x = 200</a:t>
            </a:r>
          </a:p>
          <a:p>
            <a:pPr marL="0" indent="0">
              <a:buNone/>
            </a:pPr>
            <a:r>
              <a:rPr lang="cs-CZ" sz="2000" dirty="0" smtClean="0"/>
              <a:t>            x = 200 : 2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x = 100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9223346"/>
              </p:ext>
            </p:extLst>
          </p:nvPr>
        </p:nvGraphicFramePr>
        <p:xfrm>
          <a:off x="1691680" y="952128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 [h]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[km]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1966451" y="2241199"/>
            <a:ext cx="0" cy="7920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660232" y="2248272"/>
            <a:ext cx="0" cy="792088"/>
          </a:xfrm>
          <a:prstGeom prst="straightConnector1">
            <a:avLst/>
          </a:prstGeom>
          <a:ln w="190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18048" y="3212975"/>
            <a:ext cx="51125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843808" y="5013176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843808" y="5085184"/>
            <a:ext cx="93610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66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MS Office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2350</TotalTime>
  <Words>177</Words>
  <Application>Microsoft Office PowerPoint</Application>
  <PresentationFormat>Předvádění na obrazovce (4:3)</PresentationFormat>
  <Paragraphs>86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Přímá úměrnost</vt:lpstr>
      <vt:lpstr>Přímá úměrnost</vt:lpstr>
      <vt:lpstr>Prezentace aplikace PowerPoint</vt:lpstr>
      <vt:lpstr>Za 5 hodin ujede Petr 100 km.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176</cp:revision>
  <dcterms:created xsi:type="dcterms:W3CDTF">2011-09-26T11:24:10Z</dcterms:created>
  <dcterms:modified xsi:type="dcterms:W3CDTF">2013-06-27T21:23:53Z</dcterms:modified>
</cp:coreProperties>
</file>