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90" d="100"/>
          <a:sy n="90" d="100"/>
        </p:scale>
        <p:origin x="-81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plus"/>
            <c:size val="7"/>
            <c:spPr>
              <a:ln w="25400"/>
            </c:spPr>
          </c:marker>
          <c:xVal>
            <c:numRef>
              <c:f>List1!$A$2:$A$7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6</c:v>
                </c:pt>
                <c:pt idx="5">
                  <c:v>12</c:v>
                </c:pt>
              </c:numCache>
            </c:numRef>
          </c:xVal>
          <c:yVal>
            <c:numRef>
              <c:f>List1!$B$2:$B$7</c:f>
              <c:numCache>
                <c:formatCode>General</c:formatCode>
                <c:ptCount val="6"/>
                <c:pt idx="0">
                  <c:v>12</c:v>
                </c:pt>
                <c:pt idx="1">
                  <c:v>6</c:v>
                </c:pt>
                <c:pt idx="2">
                  <c:v>4</c:v>
                </c:pt>
                <c:pt idx="3">
                  <c:v>3</c:v>
                </c:pt>
                <c:pt idx="4">
                  <c:v>2</c:v>
                </c:pt>
                <c:pt idx="5">
                  <c:v>1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5149824"/>
        <c:axId val="25151744"/>
      </c:scatterChart>
      <c:valAx>
        <c:axId val="25149824"/>
        <c:scaling>
          <c:orientation val="minMax"/>
          <c:max val="12"/>
          <c:min val="0"/>
        </c:scaling>
        <c:delete val="0"/>
        <c:axPos val="b"/>
        <c:minorGridlines/>
        <c:numFmt formatCode="General" sourceLinked="1"/>
        <c:majorTickMark val="out"/>
        <c:minorTickMark val="none"/>
        <c:tickLblPos val="nextTo"/>
        <c:spPr>
          <a:ln>
            <a:solidFill>
              <a:schemeClr val="tx1"/>
            </a:solidFill>
          </a:ln>
        </c:spPr>
        <c:crossAx val="25151744"/>
        <c:crosses val="autoZero"/>
        <c:crossBetween val="midCat"/>
        <c:majorUnit val="1"/>
      </c:valAx>
      <c:valAx>
        <c:axId val="25151744"/>
        <c:scaling>
          <c:orientation val="minMax"/>
          <c:max val="12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spPr>
          <a:ln w="12700">
            <a:solidFill>
              <a:schemeClr val="tx1"/>
            </a:solidFill>
          </a:ln>
        </c:spPr>
        <c:crossAx val="25149824"/>
        <c:crosses val="autoZero"/>
        <c:crossBetween val="midCat"/>
        <c:majorUnit val="1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0.14042</cdr:x>
      <cdr:y>0.01117</cdr:y>
    </cdr:from>
    <cdr:to>
      <cdr:x>0.99683</cdr:x>
      <cdr:y>0.7488</cdr:y>
    </cdr:to>
    <cdr:sp macro="" textlink="">
      <cdr:nvSpPr>
        <cdr:cNvPr id="3" name="Volný tvar 2"/>
        <cdr:cNvSpPr/>
      </cdr:nvSpPr>
      <cdr:spPr>
        <a:xfrm xmlns:a="http://schemas.openxmlformats.org/drawingml/2006/main">
          <a:off x="940378" y="29756"/>
          <a:ext cx="5735158" cy="1965260"/>
        </a:xfrm>
        <a:custGeom xmlns:a="http://schemas.openxmlformats.org/drawingml/2006/main">
          <a:avLst/>
          <a:gdLst>
            <a:gd name="connsiteX0" fmla="*/ 0 w 6800757"/>
            <a:gd name="connsiteY0" fmla="*/ 0 h 1632645"/>
            <a:gd name="connsiteX1" fmla="*/ 1498600 w 6800757"/>
            <a:gd name="connsiteY1" fmla="*/ 1473200 h 1632645"/>
            <a:gd name="connsiteX2" fmla="*/ 5554134 w 6800757"/>
            <a:gd name="connsiteY2" fmla="*/ 1608667 h 1632645"/>
            <a:gd name="connsiteX3" fmla="*/ 6620934 w 6800757"/>
            <a:gd name="connsiteY3" fmla="*/ 1617134 h 1632645"/>
            <a:gd name="connsiteX4" fmla="*/ 6790267 w 6800757"/>
            <a:gd name="connsiteY4" fmla="*/ 1625600 h 1632645"/>
            <a:gd name="connsiteX0" fmla="*/ 0 w 6800757"/>
            <a:gd name="connsiteY0" fmla="*/ 0 h 1634642"/>
            <a:gd name="connsiteX1" fmla="*/ 1381321 w 6800757"/>
            <a:gd name="connsiteY1" fmla="*/ 1289232 h 1634642"/>
            <a:gd name="connsiteX2" fmla="*/ 5554134 w 6800757"/>
            <a:gd name="connsiteY2" fmla="*/ 1608667 h 1634642"/>
            <a:gd name="connsiteX3" fmla="*/ 6620934 w 6800757"/>
            <a:gd name="connsiteY3" fmla="*/ 1617134 h 1634642"/>
            <a:gd name="connsiteX4" fmla="*/ 6790267 w 6800757"/>
            <a:gd name="connsiteY4" fmla="*/ 1625600 h 1634642"/>
            <a:gd name="connsiteX0" fmla="*/ 0 w 6791600"/>
            <a:gd name="connsiteY0" fmla="*/ 0 h 1637836"/>
            <a:gd name="connsiteX1" fmla="*/ 1381321 w 6791600"/>
            <a:gd name="connsiteY1" fmla="*/ 1289232 h 1637836"/>
            <a:gd name="connsiteX2" fmla="*/ 5554134 w 6791600"/>
            <a:gd name="connsiteY2" fmla="*/ 1608667 h 1637836"/>
            <a:gd name="connsiteX3" fmla="*/ 6429022 w 6791600"/>
            <a:gd name="connsiteY3" fmla="*/ 1625132 h 1637836"/>
            <a:gd name="connsiteX4" fmla="*/ 6790267 w 6791600"/>
            <a:gd name="connsiteY4" fmla="*/ 1625600 h 1637836"/>
            <a:gd name="connsiteX0" fmla="*/ 0 w 6790266"/>
            <a:gd name="connsiteY0" fmla="*/ 0 h 1637836"/>
            <a:gd name="connsiteX1" fmla="*/ 1381321 w 6790266"/>
            <a:gd name="connsiteY1" fmla="*/ 1289232 h 1637836"/>
            <a:gd name="connsiteX2" fmla="*/ 5554134 w 6790266"/>
            <a:gd name="connsiteY2" fmla="*/ 1608667 h 1637836"/>
            <a:gd name="connsiteX3" fmla="*/ 6429022 w 6790266"/>
            <a:gd name="connsiteY3" fmla="*/ 1625132 h 1637836"/>
            <a:gd name="connsiteX4" fmla="*/ 6790267 w 6790266"/>
            <a:gd name="connsiteY4" fmla="*/ 1625600 h 1637836"/>
            <a:gd name="connsiteX0" fmla="*/ 0 w 6790267"/>
            <a:gd name="connsiteY0" fmla="*/ 0 h 1637831"/>
            <a:gd name="connsiteX1" fmla="*/ 1381321 w 6790267"/>
            <a:gd name="connsiteY1" fmla="*/ 1289232 h 1637831"/>
            <a:gd name="connsiteX2" fmla="*/ 5554134 w 6790267"/>
            <a:gd name="connsiteY2" fmla="*/ 1608667 h 1637831"/>
            <a:gd name="connsiteX3" fmla="*/ 6790267 w 6790267"/>
            <a:gd name="connsiteY3" fmla="*/ 1625600 h 1637831"/>
            <a:gd name="connsiteX0" fmla="*/ 0 w 6790267"/>
            <a:gd name="connsiteY0" fmla="*/ 0 h 1625600"/>
            <a:gd name="connsiteX1" fmla="*/ 1381321 w 6790267"/>
            <a:gd name="connsiteY1" fmla="*/ 1289232 h 1625600"/>
            <a:gd name="connsiteX2" fmla="*/ 6790267 w 6790267"/>
            <a:gd name="connsiteY2" fmla="*/ 1625600 h 1625600"/>
            <a:gd name="connsiteX0" fmla="*/ 0 w 6790267"/>
            <a:gd name="connsiteY0" fmla="*/ 0 h 1625600"/>
            <a:gd name="connsiteX1" fmla="*/ 1381321 w 6790267"/>
            <a:gd name="connsiteY1" fmla="*/ 1289232 h 1625600"/>
            <a:gd name="connsiteX2" fmla="*/ 2288867 w 6790267"/>
            <a:gd name="connsiteY2" fmla="*/ 1427315 h 1625600"/>
            <a:gd name="connsiteX3" fmla="*/ 6790267 w 6790267"/>
            <a:gd name="connsiteY3" fmla="*/ 1625600 h 1625600"/>
            <a:gd name="connsiteX0" fmla="*/ 0 w 6790267"/>
            <a:gd name="connsiteY0" fmla="*/ 0 h 1625600"/>
            <a:gd name="connsiteX1" fmla="*/ 1381321 w 6790267"/>
            <a:gd name="connsiteY1" fmla="*/ 1289232 h 1625600"/>
            <a:gd name="connsiteX2" fmla="*/ 3152467 w 6790267"/>
            <a:gd name="connsiteY2" fmla="*/ 1523298 h 1625600"/>
            <a:gd name="connsiteX3" fmla="*/ 6790267 w 6790267"/>
            <a:gd name="connsiteY3" fmla="*/ 1625600 h 1625600"/>
            <a:gd name="connsiteX0" fmla="*/ 0 w 6790267"/>
            <a:gd name="connsiteY0" fmla="*/ 0 h 1625600"/>
            <a:gd name="connsiteX1" fmla="*/ 634999 w 6790267"/>
            <a:gd name="connsiteY1" fmla="*/ 905301 h 1625600"/>
            <a:gd name="connsiteX2" fmla="*/ 3152467 w 6790267"/>
            <a:gd name="connsiteY2" fmla="*/ 1523298 h 1625600"/>
            <a:gd name="connsiteX3" fmla="*/ 6790267 w 6790267"/>
            <a:gd name="connsiteY3" fmla="*/ 1625600 h 1625600"/>
            <a:gd name="connsiteX0" fmla="*/ 0 w 6790267"/>
            <a:gd name="connsiteY0" fmla="*/ 0 h 1625600"/>
            <a:gd name="connsiteX1" fmla="*/ 634999 w 6790267"/>
            <a:gd name="connsiteY1" fmla="*/ 905301 h 1625600"/>
            <a:gd name="connsiteX2" fmla="*/ 3131144 w 6790267"/>
            <a:gd name="connsiteY2" fmla="*/ 1539295 h 1625600"/>
            <a:gd name="connsiteX3" fmla="*/ 6790267 w 6790267"/>
            <a:gd name="connsiteY3" fmla="*/ 1625600 h 1625600"/>
            <a:gd name="connsiteX0" fmla="*/ 0 w 6790267"/>
            <a:gd name="connsiteY0" fmla="*/ 0 h 1625600"/>
            <a:gd name="connsiteX1" fmla="*/ 1253380 w 6790267"/>
            <a:gd name="connsiteY1" fmla="*/ 1201248 h 1625600"/>
            <a:gd name="connsiteX2" fmla="*/ 3131144 w 6790267"/>
            <a:gd name="connsiteY2" fmla="*/ 1539295 h 1625600"/>
            <a:gd name="connsiteX3" fmla="*/ 6790267 w 6790267"/>
            <a:gd name="connsiteY3" fmla="*/ 1625600 h 1625600"/>
            <a:gd name="connsiteX0" fmla="*/ 0 w 6790267"/>
            <a:gd name="connsiteY0" fmla="*/ 0 h 1625600"/>
            <a:gd name="connsiteX1" fmla="*/ 1253380 w 6790267"/>
            <a:gd name="connsiteY1" fmla="*/ 1201248 h 1625600"/>
            <a:gd name="connsiteX2" fmla="*/ 3131144 w 6790267"/>
            <a:gd name="connsiteY2" fmla="*/ 1539295 h 1625600"/>
            <a:gd name="connsiteX3" fmla="*/ 6790267 w 6790267"/>
            <a:gd name="connsiteY3" fmla="*/ 1625600 h 1625600"/>
            <a:gd name="connsiteX0" fmla="*/ 0 w 6851682"/>
            <a:gd name="connsiteY0" fmla="*/ 0 h 1673384"/>
            <a:gd name="connsiteX1" fmla="*/ 1253380 w 6851682"/>
            <a:gd name="connsiteY1" fmla="*/ 1201248 h 1673384"/>
            <a:gd name="connsiteX2" fmla="*/ 3131144 w 6851682"/>
            <a:gd name="connsiteY2" fmla="*/ 1539295 h 1673384"/>
            <a:gd name="connsiteX3" fmla="*/ 6851682 w 6851682"/>
            <a:gd name="connsiteY3" fmla="*/ 1673384 h 1673384"/>
            <a:gd name="connsiteX0" fmla="*/ 0 w 6933570"/>
            <a:gd name="connsiteY0" fmla="*/ 0 h 1848593"/>
            <a:gd name="connsiteX1" fmla="*/ 1335268 w 6933570"/>
            <a:gd name="connsiteY1" fmla="*/ 1376457 h 1848593"/>
            <a:gd name="connsiteX2" fmla="*/ 3213032 w 6933570"/>
            <a:gd name="connsiteY2" fmla="*/ 1714504 h 1848593"/>
            <a:gd name="connsiteX3" fmla="*/ 6933570 w 6933570"/>
            <a:gd name="connsiteY3" fmla="*/ 1848593 h 1848593"/>
            <a:gd name="connsiteX0" fmla="*/ 0 w 6933570"/>
            <a:gd name="connsiteY0" fmla="*/ 0 h 1848593"/>
            <a:gd name="connsiteX1" fmla="*/ 1335268 w 6933570"/>
            <a:gd name="connsiteY1" fmla="*/ 1376457 h 1848593"/>
            <a:gd name="connsiteX2" fmla="*/ 3213032 w 6933570"/>
            <a:gd name="connsiteY2" fmla="*/ 1714504 h 1848593"/>
            <a:gd name="connsiteX3" fmla="*/ 6933570 w 6933570"/>
            <a:gd name="connsiteY3" fmla="*/ 1848593 h 1848593"/>
            <a:gd name="connsiteX0" fmla="*/ 0 w 6933570"/>
            <a:gd name="connsiteY0" fmla="*/ 0 h 1848593"/>
            <a:gd name="connsiteX1" fmla="*/ 1335268 w 6933570"/>
            <a:gd name="connsiteY1" fmla="*/ 1376457 h 1848593"/>
            <a:gd name="connsiteX2" fmla="*/ 3213032 w 6933570"/>
            <a:gd name="connsiteY2" fmla="*/ 1714504 h 1848593"/>
            <a:gd name="connsiteX3" fmla="*/ 6933570 w 6933570"/>
            <a:gd name="connsiteY3" fmla="*/ 1848593 h 1848593"/>
            <a:gd name="connsiteX0" fmla="*/ 0 w 6933570"/>
            <a:gd name="connsiteY0" fmla="*/ 0 h 1848593"/>
            <a:gd name="connsiteX1" fmla="*/ 1335268 w 6933570"/>
            <a:gd name="connsiteY1" fmla="*/ 1376457 h 1848593"/>
            <a:gd name="connsiteX2" fmla="*/ 3213032 w 6933570"/>
            <a:gd name="connsiteY2" fmla="*/ 1714504 h 1848593"/>
            <a:gd name="connsiteX3" fmla="*/ 6933570 w 6933570"/>
            <a:gd name="connsiteY3" fmla="*/ 1848593 h 1848593"/>
          </a:gdLst>
          <a:ahLst/>
          <a:cxnLst>
            <a:cxn ang="0">
              <a:pos x="connsiteX0" y="connsiteY0"/>
            </a:cxn>
            <a:cxn ang="0">
              <a:pos x="connsiteX1" y="connsiteY1"/>
            </a:cxn>
            <a:cxn ang="0">
              <a:pos x="connsiteX2" y="connsiteY2"/>
            </a:cxn>
            <a:cxn ang="0">
              <a:pos x="connsiteX3" y="connsiteY3"/>
            </a:cxn>
          </a:cxnLst>
          <a:rect l="l" t="t" r="r" b="b"/>
          <a:pathLst>
            <a:path w="6933570" h="1848593">
              <a:moveTo>
                <a:pt x="0" y="0"/>
              </a:moveTo>
              <a:cubicBezTo>
                <a:pt x="368342" y="841465"/>
                <a:pt x="595045" y="1162383"/>
                <a:pt x="1335268" y="1376457"/>
              </a:cubicBezTo>
              <a:cubicBezTo>
                <a:pt x="2075491" y="1590531"/>
                <a:pt x="2311541" y="1658443"/>
                <a:pt x="3213032" y="1714504"/>
              </a:cubicBezTo>
              <a:cubicBezTo>
                <a:pt x="4114523" y="1770565"/>
                <a:pt x="6183337" y="1815546"/>
                <a:pt x="6933570" y="1848593"/>
              </a:cubicBezTo>
            </a:path>
          </a:pathLst>
        </a:custGeom>
        <a:noFill xmlns:a="http://schemas.openxmlformats.org/drawingml/2006/main"/>
        <a:ln xmlns:a="http://schemas.openxmlformats.org/drawingml/2006/main">
          <a:solidFill>
            <a:srgbClr val="FF0000"/>
          </a:solidFill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cs-CZ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reflection endPos="0" dir="5400000" sy="-100000" algn="bl" rotWithShape="0"/>
                </a:effectLst>
              </a:rPr>
              <a:t>Nepřímá úměrnost</a:t>
            </a:r>
            <a:endParaRPr lang="cs-CZ" sz="4800" b="1" dirty="0">
              <a:effectLst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VY_32_inovace_15 </a:t>
            </a:r>
            <a:r>
              <a:rPr lang="cs-CZ" sz="1600" b="1" dirty="0" smtClean="0"/>
              <a:t>Matematika - nepřímá úměrnost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Květen 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Anotace:    Nepřímá úměrnost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Nepřímá úměrnost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07504" y="1340768"/>
            <a:ext cx="9001000" cy="168478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Anička umyje 24 oken za 12 hodin.</a:t>
            </a:r>
          </a:p>
          <a:p>
            <a:pPr marL="0" indent="0">
              <a:buNone/>
            </a:pPr>
            <a:r>
              <a:rPr lang="cs-CZ" dirty="0" smtClean="0"/>
              <a:t>Jak dlouho bude mytí oken trvat 2 lidem, 3 lidem, … ?</a:t>
            </a:r>
          </a:p>
          <a:p>
            <a:pPr marL="0" indent="0">
              <a:buNone/>
            </a:pPr>
            <a:endParaRPr lang="cs-CZ" dirty="0" smtClean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7573759"/>
              </p:ext>
            </p:extLst>
          </p:nvPr>
        </p:nvGraphicFramePr>
        <p:xfrm>
          <a:off x="971600" y="3068960"/>
          <a:ext cx="6387248" cy="735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  <a:gridCol w="792088"/>
                <a:gridCol w="864096"/>
                <a:gridCol w="792088"/>
                <a:gridCol w="847608"/>
                <a:gridCol w="897612"/>
                <a:gridCol w="897612"/>
              </a:tblGrid>
              <a:tr h="364232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lidí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69810">
                <a:tc>
                  <a:txBody>
                    <a:bodyPr/>
                    <a:lstStyle/>
                    <a:p>
                      <a:r>
                        <a:rPr lang="cs-CZ" dirty="0" smtClean="0"/>
                        <a:t>t [h]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Graf 8"/>
          <p:cNvGraphicFramePr/>
          <p:nvPr>
            <p:extLst>
              <p:ext uri="{D42A27DB-BD31-4B8C-83A1-F6EECF244321}">
                <p14:modId xmlns:p14="http://schemas.microsoft.com/office/powerpoint/2010/main" val="854288487"/>
              </p:ext>
            </p:extLst>
          </p:nvPr>
        </p:nvGraphicFramePr>
        <p:xfrm>
          <a:off x="899592" y="4005064"/>
          <a:ext cx="6696744" cy="26642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031257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Skupina 24"/>
          <p:cNvGrpSpPr/>
          <p:nvPr/>
        </p:nvGrpSpPr>
        <p:grpSpPr>
          <a:xfrm>
            <a:off x="2771800" y="2123564"/>
            <a:ext cx="2520280" cy="369332"/>
            <a:chOff x="2771800" y="2123564"/>
            <a:chExt cx="2160240" cy="369332"/>
          </a:xfrm>
        </p:grpSpPr>
        <p:cxnSp>
          <p:nvCxnSpPr>
            <p:cNvPr id="18" name="Přímá spojnice se šipkou 17"/>
            <p:cNvCxnSpPr/>
            <p:nvPr/>
          </p:nvCxnSpPr>
          <p:spPr>
            <a:xfrm>
              <a:off x="2771800" y="2492896"/>
              <a:ext cx="2160240" cy="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3347864" y="2123564"/>
              <a:ext cx="10081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solidFill>
                    <a:schemeClr val="accent1"/>
                  </a:solidFill>
                </a:rPr>
                <a:t>čtyřikrát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699792" y="3429000"/>
            <a:ext cx="2592288" cy="441340"/>
            <a:chOff x="2699792" y="3501008"/>
            <a:chExt cx="2232248" cy="369332"/>
          </a:xfrm>
        </p:grpSpPr>
        <p:cxnSp>
          <p:nvCxnSpPr>
            <p:cNvPr id="21" name="Přímá spojnice se šipkou 20"/>
            <p:cNvCxnSpPr/>
            <p:nvPr/>
          </p:nvCxnSpPr>
          <p:spPr>
            <a:xfrm>
              <a:off x="2699792" y="3501008"/>
              <a:ext cx="2232248" cy="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bdélník 25"/>
            <p:cNvSpPr/>
            <p:nvPr/>
          </p:nvSpPr>
          <p:spPr>
            <a:xfrm>
              <a:off x="3322415" y="3501008"/>
              <a:ext cx="98700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solidFill>
                    <a:schemeClr val="accent1"/>
                  </a:solidFill>
                </a:rPr>
                <a:t>čtyřikrát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563889" y="1547500"/>
            <a:ext cx="3600399" cy="369332"/>
            <a:chOff x="3419872" y="1547500"/>
            <a:chExt cx="3096344" cy="369332"/>
          </a:xfrm>
        </p:grpSpPr>
        <p:cxnSp>
          <p:nvCxnSpPr>
            <p:cNvPr id="29" name="Přímá spojnice se šipkou 28"/>
            <p:cNvCxnSpPr/>
            <p:nvPr/>
          </p:nvCxnSpPr>
          <p:spPr>
            <a:xfrm>
              <a:off x="3419872" y="1916832"/>
              <a:ext cx="3096344" cy="0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/>
            <p:nvPr/>
          </p:nvSpPr>
          <p:spPr>
            <a:xfrm>
              <a:off x="4577135" y="1547500"/>
              <a:ext cx="9395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šestkrát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563887" y="4067780"/>
            <a:ext cx="3600401" cy="369332"/>
            <a:chOff x="3419871" y="4067780"/>
            <a:chExt cx="3096344" cy="369332"/>
          </a:xfrm>
        </p:grpSpPr>
        <p:cxnSp>
          <p:nvCxnSpPr>
            <p:cNvPr id="33" name="Přímá spojnice se šipkou 32"/>
            <p:cNvCxnSpPr/>
            <p:nvPr/>
          </p:nvCxnSpPr>
          <p:spPr>
            <a:xfrm>
              <a:off x="3419871" y="4086364"/>
              <a:ext cx="3096344" cy="0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4577134" y="4067780"/>
              <a:ext cx="9395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šestkrát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1424733" y="692696"/>
            <a:ext cx="65472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Kolikrát se zvětší jedna hodnota, tolikrát se zmenší druhá hodnota.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127510" y="4869160"/>
            <a:ext cx="56207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Nepřímá úměrnost</a:t>
            </a:r>
            <a:endParaRPr lang="cs-CZ" sz="5400" b="1" dirty="0"/>
          </a:p>
        </p:txBody>
      </p:sp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9335672"/>
              </p:ext>
            </p:extLst>
          </p:nvPr>
        </p:nvGraphicFramePr>
        <p:xfrm>
          <a:off x="1115792" y="2636912"/>
          <a:ext cx="6387248" cy="735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  <a:gridCol w="792088"/>
                <a:gridCol w="864096"/>
                <a:gridCol w="792088"/>
                <a:gridCol w="847608"/>
                <a:gridCol w="897612"/>
                <a:gridCol w="897612"/>
              </a:tblGrid>
              <a:tr h="364232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lidí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69810">
                <a:tc>
                  <a:txBody>
                    <a:bodyPr/>
                    <a:lstStyle/>
                    <a:p>
                      <a:r>
                        <a:rPr lang="cs-CZ" dirty="0" smtClean="0"/>
                        <a:t>t [h]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220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100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6 lidí umyje okna za 2 hodiny.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2104256"/>
            <a:ext cx="5050904" cy="3196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 lidé …………….. 6 hodin</a:t>
            </a:r>
          </a:p>
          <a:p>
            <a:pPr marL="0" indent="0">
              <a:buNone/>
            </a:pPr>
            <a:r>
              <a:rPr lang="cs-CZ" dirty="0" smtClean="0"/>
              <a:t>6 lidí ………………. x hodin</a:t>
            </a:r>
          </a:p>
          <a:p>
            <a:pPr marL="0" indent="0">
              <a:buNone/>
            </a:pPr>
            <a:r>
              <a:rPr lang="cs-CZ" dirty="0"/>
              <a:t>2 : </a:t>
            </a:r>
            <a:r>
              <a:rPr lang="cs-CZ" dirty="0" smtClean="0"/>
              <a:t>6 </a:t>
            </a:r>
            <a:r>
              <a:rPr lang="cs-CZ" dirty="0"/>
              <a:t>= x</a:t>
            </a:r>
            <a:r>
              <a:rPr lang="cs-CZ" dirty="0" smtClean="0"/>
              <a:t> </a:t>
            </a:r>
            <a:r>
              <a:rPr lang="cs-CZ" dirty="0"/>
              <a:t>: </a:t>
            </a:r>
            <a:r>
              <a:rPr lang="cs-CZ" dirty="0" smtClean="0"/>
              <a:t>6		</a:t>
            </a:r>
            <a:r>
              <a:rPr lang="cs-CZ" sz="2000" dirty="0" smtClean="0"/>
              <a:t>trojčlenka</a:t>
            </a:r>
          </a:p>
          <a:p>
            <a:pPr marL="0" indent="0">
              <a:buNone/>
            </a:pPr>
            <a:r>
              <a:rPr lang="cs-CZ" sz="2000" dirty="0" smtClean="0"/>
              <a:t>       6 · x = </a:t>
            </a:r>
            <a:r>
              <a:rPr lang="cs-CZ" sz="2000" smtClean="0"/>
              <a:t>2 · </a:t>
            </a:r>
            <a:r>
              <a:rPr lang="cs-CZ" sz="2000" dirty="0"/>
              <a:t>6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6 · x = 12</a:t>
            </a:r>
          </a:p>
          <a:p>
            <a:pPr marL="0" indent="0">
              <a:buNone/>
            </a:pPr>
            <a:r>
              <a:rPr lang="cs-CZ" sz="2000" dirty="0" smtClean="0"/>
              <a:t>            x = 12 : 6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x = 2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966451" y="2241199"/>
            <a:ext cx="0" cy="7920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6660232" y="2276872"/>
            <a:ext cx="0" cy="756415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18048" y="3212975"/>
            <a:ext cx="51125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43808" y="5013176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43808" y="5085184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4826813"/>
              </p:ext>
            </p:extLst>
          </p:nvPr>
        </p:nvGraphicFramePr>
        <p:xfrm>
          <a:off x="1280708" y="908720"/>
          <a:ext cx="6387248" cy="735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  <a:gridCol w="792088"/>
                <a:gridCol w="864096"/>
                <a:gridCol w="792088"/>
                <a:gridCol w="847608"/>
                <a:gridCol w="897612"/>
                <a:gridCol w="897612"/>
              </a:tblGrid>
              <a:tr h="364232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lidí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69810">
                <a:tc>
                  <a:txBody>
                    <a:bodyPr/>
                    <a:lstStyle/>
                    <a:p>
                      <a:r>
                        <a:rPr lang="cs-CZ" dirty="0" smtClean="0"/>
                        <a:t>t [h]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66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MS Office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2380</TotalTime>
  <Words>168</Words>
  <Application>Microsoft Office PowerPoint</Application>
  <PresentationFormat>Předvádění na obrazovce (4:3)</PresentationFormat>
  <Paragraphs>80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Nepřímá úměrnost</vt:lpstr>
      <vt:lpstr>Nepřímá úměrnost</vt:lpstr>
      <vt:lpstr>Prezentace aplikace PowerPoint</vt:lpstr>
      <vt:lpstr>6 lidí umyje okna za 2 hodiny.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184</cp:revision>
  <dcterms:created xsi:type="dcterms:W3CDTF">2011-09-26T11:24:10Z</dcterms:created>
  <dcterms:modified xsi:type="dcterms:W3CDTF">2013-06-27T21:26:34Z</dcterms:modified>
</cp:coreProperties>
</file>