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6" r:id="rId6"/>
    <p:sldId id="267" r:id="rId7"/>
    <p:sldId id="268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Trojčlenka ve slovních úlohách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VY_32_inovace_17 </a:t>
            </a:r>
            <a:r>
              <a:rPr lang="cs-CZ" sz="1600" b="1" dirty="0" smtClean="0"/>
              <a:t>Matematika – trojčlenka ve </a:t>
            </a:r>
            <a:r>
              <a:rPr lang="cs-CZ" sz="1600" b="1" smtClean="0"/>
              <a:t>slovních úlohách</a:t>
            </a:r>
            <a:endParaRPr lang="cs-CZ" sz="1600" b="1" dirty="0" smtClean="0"/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Květen 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Trojčlenka v úměrnostech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Trojčlenka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Trojčlenka se používá při jednoduchých výpočtech přímé a nepřímé </a:t>
            </a:r>
            <a:r>
              <a:rPr lang="cs-CZ" i="1" dirty="0" smtClean="0"/>
              <a:t>úměry.</a:t>
            </a:r>
          </a:p>
          <a:p>
            <a:r>
              <a:rPr lang="cs-CZ" i="1" dirty="0" smtClean="0"/>
              <a:t>Většinou </a:t>
            </a:r>
            <a:r>
              <a:rPr lang="cs-CZ" i="1" dirty="0"/>
              <a:t>známe tři na sobě závislé údaje a máme vypočítat </a:t>
            </a:r>
            <a:r>
              <a:rPr lang="cs-CZ" i="1" dirty="0" smtClean="0"/>
              <a:t>čtvrtý.</a:t>
            </a:r>
          </a:p>
          <a:p>
            <a:r>
              <a:rPr lang="cs-CZ" i="1" dirty="0" smtClean="0"/>
              <a:t>V </a:t>
            </a:r>
            <a:r>
              <a:rPr lang="cs-CZ" i="1" dirty="0"/>
              <a:t>trojčlence musíme přímou a nepřímou úměru pečlivě rozlišit, má totiž rozdílné výpočty.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83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Pět kilogramů masa stojí 525 Kč.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050904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 kg…………….. 210 Kč</a:t>
            </a:r>
          </a:p>
          <a:p>
            <a:pPr marL="0" indent="0">
              <a:buNone/>
            </a:pPr>
            <a:r>
              <a:rPr lang="cs-CZ" dirty="0" smtClean="0"/>
              <a:t>5 kg………………. </a:t>
            </a:r>
            <a:r>
              <a:rPr lang="cs-CZ" b="1" dirty="0" smtClean="0"/>
              <a:t>x Kč</a:t>
            </a:r>
          </a:p>
          <a:p>
            <a:pPr marL="0" indent="0">
              <a:buNone/>
            </a:pPr>
            <a:r>
              <a:rPr lang="cs-CZ" dirty="0" smtClean="0"/>
              <a:t>5 : 2 = x </a:t>
            </a:r>
            <a:r>
              <a:rPr lang="cs-CZ" dirty="0"/>
              <a:t>: </a:t>
            </a:r>
            <a:r>
              <a:rPr lang="cs-CZ" dirty="0" smtClean="0"/>
              <a:t>210	</a:t>
            </a:r>
            <a:r>
              <a:rPr lang="cs-CZ" sz="2000" dirty="0" smtClean="0"/>
              <a:t>trojčlenka</a:t>
            </a:r>
          </a:p>
          <a:p>
            <a:pPr marL="0" indent="0">
              <a:buNone/>
            </a:pPr>
            <a:r>
              <a:rPr lang="cs-CZ" sz="2000" dirty="0" smtClean="0"/>
              <a:t>             2 · x = 210 </a:t>
            </a:r>
            <a:r>
              <a:rPr lang="cs-CZ" sz="2000" dirty="0"/>
              <a:t>· </a:t>
            </a:r>
            <a:r>
              <a:rPr lang="cs-CZ" sz="2000" dirty="0" smtClean="0"/>
              <a:t>5</a:t>
            </a:r>
          </a:p>
          <a:p>
            <a:pPr marL="0" indent="0">
              <a:buNone/>
            </a:pPr>
            <a:r>
              <a:rPr lang="cs-CZ" sz="2000" dirty="0" smtClean="0"/>
              <a:t>             2 </a:t>
            </a:r>
            <a:r>
              <a:rPr lang="cs-CZ" sz="2000" dirty="0"/>
              <a:t>· x = </a:t>
            </a:r>
            <a:r>
              <a:rPr lang="cs-CZ" sz="2000" dirty="0" smtClean="0"/>
              <a:t>1 050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x = 1 050 : 2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x = 525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051720" y="2208655"/>
            <a:ext cx="0" cy="785015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300192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19872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19872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60925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Přímá úměrnost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1635" y="1444134"/>
            <a:ext cx="6928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Dva kilogramy masa stojí 210 kg. Kolik zaplatíme za pět kilogramů masa?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8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Pět dělníků vykope jámu za 9,6 dne.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050904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 dělníci ………… 12 dnů</a:t>
            </a:r>
          </a:p>
          <a:p>
            <a:pPr marL="0" indent="0">
              <a:buNone/>
            </a:pPr>
            <a:r>
              <a:rPr lang="cs-CZ" dirty="0" smtClean="0"/>
              <a:t>5 dělníků ………. </a:t>
            </a:r>
            <a:r>
              <a:rPr lang="cs-CZ" b="1" dirty="0" smtClean="0"/>
              <a:t>x dnů</a:t>
            </a:r>
          </a:p>
          <a:p>
            <a:pPr marL="0" indent="0">
              <a:buNone/>
            </a:pPr>
            <a:r>
              <a:rPr lang="cs-CZ" dirty="0" smtClean="0"/>
              <a:t>4 : 5 = x </a:t>
            </a:r>
            <a:r>
              <a:rPr lang="cs-CZ" dirty="0"/>
              <a:t>: </a:t>
            </a:r>
            <a:r>
              <a:rPr lang="cs-CZ" dirty="0" smtClean="0"/>
              <a:t>12	</a:t>
            </a:r>
            <a:r>
              <a:rPr lang="cs-CZ" sz="2000" dirty="0" smtClean="0"/>
              <a:t>trojčlenka</a:t>
            </a:r>
          </a:p>
          <a:p>
            <a:pPr marL="0" indent="0">
              <a:buNone/>
            </a:pPr>
            <a:r>
              <a:rPr lang="cs-CZ" sz="2000" dirty="0" smtClean="0"/>
              <a:t>             5 · x = 12 </a:t>
            </a:r>
            <a:r>
              <a:rPr lang="cs-CZ" sz="2000" dirty="0"/>
              <a:t>· </a:t>
            </a:r>
            <a:r>
              <a:rPr lang="cs-CZ" sz="2000" dirty="0" smtClean="0"/>
              <a:t>4</a:t>
            </a:r>
          </a:p>
          <a:p>
            <a:pPr marL="0" indent="0">
              <a:buNone/>
            </a:pPr>
            <a:r>
              <a:rPr lang="cs-CZ" sz="2000" dirty="0" smtClean="0"/>
              <a:t>             5 </a:t>
            </a:r>
            <a:r>
              <a:rPr lang="cs-CZ" sz="2000" dirty="0"/>
              <a:t>· x = </a:t>
            </a:r>
            <a:r>
              <a:rPr lang="cs-CZ" sz="2000" dirty="0" smtClean="0"/>
              <a:t>48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x = 48 : 5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x = 9,6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79712" y="2276872"/>
            <a:ext cx="0" cy="716799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300192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19872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19872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60925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Nepřímá úměrnost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1635" y="1444134"/>
            <a:ext cx="7553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Čtyři dělníci vykopají jámu za 12 dnů. Za jak dlouho vykopá jámu pět dělníků?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63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Další nádrž naplní čerpadlo za 384 minut.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832648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4,8 m</a:t>
            </a:r>
            <a:r>
              <a:rPr lang="cs-CZ" baseline="30000" dirty="0" smtClean="0"/>
              <a:t>3</a:t>
            </a:r>
            <a:r>
              <a:rPr lang="cs-CZ" dirty="0" smtClean="0"/>
              <a:t> ………… 80 minut</a:t>
            </a:r>
          </a:p>
          <a:p>
            <a:pPr marL="0" indent="0">
              <a:buNone/>
            </a:pPr>
            <a:r>
              <a:rPr lang="cs-CZ" dirty="0" smtClean="0"/>
              <a:t>16,2 m</a:t>
            </a:r>
            <a:r>
              <a:rPr lang="cs-CZ" baseline="30000" dirty="0" smtClean="0"/>
              <a:t>3</a:t>
            </a:r>
            <a:r>
              <a:rPr lang="cs-CZ" dirty="0" smtClean="0"/>
              <a:t> ………. </a:t>
            </a:r>
            <a:r>
              <a:rPr lang="cs-CZ" b="1" dirty="0" smtClean="0"/>
              <a:t>x minut</a:t>
            </a:r>
          </a:p>
          <a:p>
            <a:pPr marL="0" indent="0">
              <a:buNone/>
            </a:pPr>
            <a:r>
              <a:rPr lang="cs-CZ" dirty="0" smtClean="0"/>
              <a:t>16,2 : 4,8 = x </a:t>
            </a:r>
            <a:r>
              <a:rPr lang="cs-CZ" dirty="0"/>
              <a:t>: </a:t>
            </a:r>
            <a:r>
              <a:rPr lang="cs-CZ" dirty="0" smtClean="0"/>
              <a:t>80	</a:t>
            </a:r>
            <a:r>
              <a:rPr lang="cs-CZ" sz="2000" dirty="0" smtClean="0"/>
              <a:t>přímá úměrnost</a:t>
            </a:r>
          </a:p>
          <a:p>
            <a:pPr marL="0" indent="0">
              <a:buNone/>
            </a:pPr>
            <a:r>
              <a:rPr lang="cs-CZ" sz="2000" dirty="0" smtClean="0"/>
              <a:t>             4,8 · x = 16,2 </a:t>
            </a:r>
            <a:r>
              <a:rPr lang="cs-CZ" sz="2000" dirty="0"/>
              <a:t>· </a:t>
            </a:r>
            <a:r>
              <a:rPr lang="cs-CZ" sz="2000" dirty="0" smtClean="0"/>
              <a:t>80</a:t>
            </a:r>
          </a:p>
          <a:p>
            <a:pPr marL="0" indent="0">
              <a:buNone/>
            </a:pPr>
            <a:r>
              <a:rPr lang="cs-CZ" sz="2000" dirty="0" smtClean="0"/>
              <a:t>             4,8 </a:t>
            </a:r>
            <a:r>
              <a:rPr lang="cs-CZ" sz="2000" dirty="0"/>
              <a:t>· x = </a:t>
            </a:r>
            <a:r>
              <a:rPr lang="cs-CZ" sz="2000" dirty="0" smtClean="0"/>
              <a:t>1 296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x = 1 296 : 4,8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x = 384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979712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300192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19872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19872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60925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Zopakujte si trojčlenku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22174" y="1218764"/>
            <a:ext cx="650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Čerpadlo naplní nádrž o objemu 4,8 m</a:t>
            </a:r>
            <a:r>
              <a:rPr lang="cs-CZ" baseline="30000" dirty="0"/>
              <a:t>3</a:t>
            </a:r>
            <a:r>
              <a:rPr lang="cs-CZ" dirty="0"/>
              <a:t> za 80 </a:t>
            </a:r>
            <a:r>
              <a:rPr lang="cs-CZ" dirty="0" smtClean="0"/>
              <a:t>minut.</a:t>
            </a:r>
          </a:p>
          <a:p>
            <a:r>
              <a:rPr lang="cs-CZ" dirty="0" smtClean="0"/>
              <a:t>Za </a:t>
            </a:r>
            <a:r>
              <a:rPr lang="cs-CZ" dirty="0"/>
              <a:t>jak dlouho stejné čerpadlo naplní jinou nádrž o objemu 16,2 m</a:t>
            </a:r>
            <a:r>
              <a:rPr lang="cs-CZ" baseline="30000" dirty="0"/>
              <a:t>3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3173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Zásoby koksu vydrží 48 dní.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832648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420 kg ………… 1 týden = 7 dní</a:t>
            </a:r>
          </a:p>
          <a:p>
            <a:pPr marL="0" indent="0">
              <a:buNone/>
            </a:pPr>
            <a:r>
              <a:rPr lang="cs-CZ" dirty="0" smtClean="0"/>
              <a:t>2 880 kg………. </a:t>
            </a:r>
            <a:r>
              <a:rPr lang="cs-CZ" b="1" dirty="0" smtClean="0"/>
              <a:t>x dnů</a:t>
            </a:r>
          </a:p>
          <a:p>
            <a:pPr marL="0" indent="0">
              <a:buNone/>
            </a:pPr>
            <a:r>
              <a:rPr lang="cs-CZ" dirty="0" smtClean="0"/>
              <a:t>2880 : 420 = x </a:t>
            </a:r>
            <a:r>
              <a:rPr lang="cs-CZ" dirty="0"/>
              <a:t>: </a:t>
            </a:r>
            <a:r>
              <a:rPr lang="cs-CZ" dirty="0" smtClean="0"/>
              <a:t>7	</a:t>
            </a:r>
            <a:r>
              <a:rPr lang="cs-CZ" sz="2000" dirty="0" smtClean="0"/>
              <a:t>přímá úměrnost</a:t>
            </a:r>
          </a:p>
          <a:p>
            <a:pPr marL="0" indent="0">
              <a:buNone/>
            </a:pPr>
            <a:r>
              <a:rPr lang="cs-CZ" sz="2000" dirty="0" smtClean="0"/>
              <a:t>             420 · x = 2880 </a:t>
            </a:r>
            <a:r>
              <a:rPr lang="cs-CZ" sz="2000" dirty="0"/>
              <a:t>· </a:t>
            </a:r>
            <a:r>
              <a:rPr lang="cs-CZ" sz="2000" dirty="0" smtClean="0"/>
              <a:t>7</a:t>
            </a:r>
          </a:p>
          <a:p>
            <a:pPr marL="0" indent="0">
              <a:buNone/>
            </a:pPr>
            <a:r>
              <a:rPr lang="cs-CZ" sz="2000" dirty="0" smtClean="0"/>
              <a:t>             420 </a:t>
            </a:r>
            <a:r>
              <a:rPr lang="cs-CZ" sz="2000" dirty="0"/>
              <a:t>· x = </a:t>
            </a:r>
            <a:r>
              <a:rPr lang="cs-CZ" sz="2000" dirty="0" smtClean="0"/>
              <a:t>20 160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x = 20 160 : 420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x = 48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979712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7236296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19872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19872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60925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Zopakujte si trojčlenku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22174" y="1218764"/>
            <a:ext cx="70547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 rodinném domě s ústředním topením se </a:t>
            </a:r>
            <a:r>
              <a:rPr lang="cs-CZ" dirty="0" smtClean="0"/>
              <a:t>týdně </a:t>
            </a:r>
            <a:r>
              <a:rPr lang="cs-CZ" dirty="0"/>
              <a:t>spotřebuje </a:t>
            </a:r>
            <a:r>
              <a:rPr lang="cs-CZ" dirty="0" smtClean="0"/>
              <a:t>420 </a:t>
            </a:r>
            <a:r>
              <a:rPr lang="cs-CZ" dirty="0"/>
              <a:t>kg koksu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</a:t>
            </a:r>
            <a:r>
              <a:rPr lang="cs-CZ" dirty="0"/>
              <a:t>kolik dnů vydrží zásoby koksu, pokud máme ve sklepě </a:t>
            </a:r>
            <a:r>
              <a:rPr lang="cs-CZ" dirty="0" smtClean="0"/>
              <a:t>2880 </a:t>
            </a:r>
            <a:r>
              <a:rPr lang="cs-CZ" dirty="0"/>
              <a:t>kg koksu.</a:t>
            </a:r>
          </a:p>
        </p:txBody>
      </p:sp>
    </p:spTree>
    <p:extLst>
      <p:ext uri="{BB962C8B-B14F-4D97-AF65-F5344CB8AC3E}">
        <p14:creationId xmlns:p14="http://schemas.microsoft.com/office/powerpoint/2010/main" val="29443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Práce s dvěma stroji by trvala 7,5 hodiny.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832648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 strojů ………… 3 hodiny</a:t>
            </a:r>
          </a:p>
          <a:p>
            <a:pPr marL="0" indent="0">
              <a:buNone/>
            </a:pPr>
            <a:r>
              <a:rPr lang="cs-CZ" dirty="0" smtClean="0"/>
              <a:t>2 stroje   ………… </a:t>
            </a:r>
            <a:r>
              <a:rPr lang="cs-CZ" b="1" dirty="0" smtClean="0"/>
              <a:t>x hodin</a:t>
            </a:r>
          </a:p>
          <a:p>
            <a:pPr marL="0" indent="0">
              <a:buNone/>
            </a:pPr>
            <a:r>
              <a:rPr lang="cs-CZ" dirty="0" smtClean="0"/>
              <a:t>5 : 2 = x </a:t>
            </a:r>
            <a:r>
              <a:rPr lang="cs-CZ" dirty="0"/>
              <a:t>: </a:t>
            </a:r>
            <a:r>
              <a:rPr lang="cs-CZ" dirty="0" smtClean="0"/>
              <a:t>3		</a:t>
            </a:r>
            <a:r>
              <a:rPr lang="cs-CZ" sz="2000" dirty="0" smtClean="0"/>
              <a:t>nepřímá úměrnost</a:t>
            </a:r>
          </a:p>
          <a:p>
            <a:pPr marL="0" indent="0">
              <a:buNone/>
            </a:pPr>
            <a:r>
              <a:rPr lang="cs-CZ" sz="2000" dirty="0" smtClean="0"/>
              <a:t>      2 · x = 5 </a:t>
            </a:r>
            <a:r>
              <a:rPr lang="cs-CZ" sz="2000" dirty="0"/>
              <a:t>· </a:t>
            </a:r>
            <a:r>
              <a:rPr lang="cs-CZ" sz="2000" dirty="0" smtClean="0"/>
              <a:t>3</a:t>
            </a:r>
          </a:p>
          <a:p>
            <a:pPr marL="0" indent="0">
              <a:buNone/>
            </a:pPr>
            <a:r>
              <a:rPr lang="cs-CZ" sz="2000" dirty="0" smtClean="0"/>
              <a:t>      2 </a:t>
            </a:r>
            <a:r>
              <a:rPr lang="cs-CZ" sz="2000" dirty="0"/>
              <a:t>· x = </a:t>
            </a:r>
            <a:r>
              <a:rPr lang="cs-CZ" sz="2000" dirty="0" smtClean="0"/>
              <a:t>15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x = 15 : 2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x = 7,5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79712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7236296" y="2276872"/>
            <a:ext cx="0" cy="7634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43808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60925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Zopakujte si trojčlenku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22174" y="1218764"/>
            <a:ext cx="5564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Postřik proti škůdci </a:t>
            </a:r>
            <a:r>
              <a:rPr lang="cs-CZ" dirty="0" smtClean="0"/>
              <a:t>provedlo 5 strojů </a:t>
            </a:r>
            <a:r>
              <a:rPr lang="cs-CZ" dirty="0"/>
              <a:t>za 3 </a:t>
            </a:r>
            <a:r>
              <a:rPr lang="cs-CZ" dirty="0" smtClean="0"/>
              <a:t>hodiny.</a:t>
            </a:r>
          </a:p>
          <a:p>
            <a:r>
              <a:rPr lang="cs-CZ" dirty="0" smtClean="0"/>
              <a:t>Jak </a:t>
            </a:r>
            <a:r>
              <a:rPr lang="cs-CZ" dirty="0"/>
              <a:t>dlouho by trvala práce prováděná pouze </a:t>
            </a:r>
            <a:r>
              <a:rPr lang="cs-CZ" dirty="0" smtClean="0"/>
              <a:t>dvěma stroji?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09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2460</TotalTime>
  <Words>333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Trojčlenka ve slovních úlohách</vt:lpstr>
      <vt:lpstr>Trojčlenka</vt:lpstr>
      <vt:lpstr>Pět kilogramů masa stojí 525 Kč.</vt:lpstr>
      <vt:lpstr>Pět dělníků vykope jámu za 9,6 dne.</vt:lpstr>
      <vt:lpstr>Další nádrž naplní čerpadlo za 384 minut.</vt:lpstr>
      <vt:lpstr>Zásoby koksu vydrží 48 dní.</vt:lpstr>
      <vt:lpstr>Práce s dvěma stroji by trvala 7,5 hodiny.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195</cp:revision>
  <dcterms:created xsi:type="dcterms:W3CDTF">2011-09-26T11:24:10Z</dcterms:created>
  <dcterms:modified xsi:type="dcterms:W3CDTF">2013-06-27T21:17:53Z</dcterms:modified>
</cp:coreProperties>
</file>