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86" d="100"/>
          <a:sy n="86" d="100"/>
        </p:scale>
        <p:origin x="-90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Měřítko mapy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VY_32_inovace_19 </a:t>
            </a:r>
            <a:r>
              <a:rPr lang="cs-CZ" sz="1600" b="1" dirty="0" smtClean="0"/>
              <a:t>Matematika - měřítko mapy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Květen 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Měřítko mapy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Měřítko mapy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10081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400" b="1" dirty="0" smtClean="0"/>
              <a:t>1 : 200 000 ...… 1 cm </a:t>
            </a:r>
            <a:r>
              <a:rPr lang="cs-CZ" sz="3400" dirty="0" smtClean="0"/>
              <a:t>na mapě odpovídá </a:t>
            </a:r>
            <a:r>
              <a:rPr lang="cs-CZ" sz="3400" b="1" dirty="0" smtClean="0"/>
              <a:t>200 000 cm </a:t>
            </a:r>
            <a:r>
              <a:rPr lang="cs-CZ" sz="3400" dirty="0" smtClean="0"/>
              <a:t>ve skutečnosti</a:t>
            </a:r>
            <a:endParaRPr lang="cs-CZ" sz="3400" dirty="0"/>
          </a:p>
          <a:p>
            <a:pPr marL="0" indent="0">
              <a:buNone/>
            </a:pPr>
            <a:r>
              <a:rPr lang="cs-CZ" sz="3400" b="1" dirty="0"/>
              <a:t>1 : 200 000 ...… 1 cm </a:t>
            </a:r>
            <a:r>
              <a:rPr lang="cs-CZ" sz="3400" dirty="0"/>
              <a:t>na mapě odpovídá </a:t>
            </a:r>
            <a:r>
              <a:rPr lang="cs-CZ" sz="3400" b="1" dirty="0"/>
              <a:t>200 000 </a:t>
            </a:r>
            <a:r>
              <a:rPr lang="cs-CZ" sz="3400" b="1" dirty="0" smtClean="0"/>
              <a:t>cm = 2 000 m = 2 km</a:t>
            </a:r>
          </a:p>
          <a:p>
            <a:pPr marL="0" indent="0">
              <a:buNone/>
            </a:pPr>
            <a:r>
              <a:rPr lang="cs-CZ" sz="3400" b="1" dirty="0"/>
              <a:t>	</a:t>
            </a:r>
            <a:r>
              <a:rPr lang="cs-CZ" sz="3400" b="1" dirty="0" smtClean="0"/>
              <a:t>					    </a:t>
            </a:r>
            <a:r>
              <a:rPr lang="cs-CZ" sz="3400" dirty="0" smtClean="0"/>
              <a:t>ve skutečnosti</a:t>
            </a:r>
            <a:endParaRPr lang="cs-CZ" sz="34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348880"/>
            <a:ext cx="8094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Také nejrůznější plány (domy, místnosti, pozemky) jsou zhotovovány v měřítkách.</a:t>
            </a:r>
          </a:p>
          <a:p>
            <a:r>
              <a:rPr lang="cs-CZ" dirty="0" smtClean="0"/>
              <a:t>Některé výrobky mají své plány či modely potřebné pro zhotovení – někdy i zvětšené.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2980" y="3429000"/>
            <a:ext cx="45951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PAPÍR : SKUTEČNOST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702" y="4654457"/>
            <a:ext cx="7753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Kolikrát se zvětší vzdálenost na mapě, tolikrát se zvětší vzdálenost ve skutečnosti.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43316" y="5589240"/>
            <a:ext cx="42544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PŘÍMÁ ÚMĚRNOST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341864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581"/>
            <a:ext cx="8229600" cy="885139"/>
          </a:xfrm>
        </p:spPr>
        <p:txBody>
          <a:bodyPr/>
          <a:lstStyle/>
          <a:p>
            <a:r>
              <a:rPr lang="cs-CZ" b="1" dirty="0" smtClean="0"/>
              <a:t>Výpočet skutečné vzdálenosti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Měřítko mapy je 1 : 5 000 000.</a:t>
            </a:r>
          </a:p>
          <a:p>
            <a:pPr marL="0" indent="0">
              <a:buNone/>
            </a:pPr>
            <a:r>
              <a:rPr lang="cs-CZ" sz="2400" dirty="0" smtClean="0"/>
              <a:t>Vzdálenost mezi Prahou a Varšavou</a:t>
            </a:r>
          </a:p>
          <a:p>
            <a:pPr marL="0" indent="0">
              <a:buNone/>
            </a:pPr>
            <a:r>
              <a:rPr lang="cs-CZ" sz="2400" dirty="0" smtClean="0"/>
              <a:t>je 13 cm na mapě.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Jaká je skutečná vzdálenost?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mapa</a:t>
            </a:r>
            <a:r>
              <a:rPr lang="cs-CZ" sz="2400" dirty="0" smtClean="0"/>
              <a:t>		</a:t>
            </a:r>
            <a:r>
              <a:rPr lang="cs-CZ" sz="2400" b="1" dirty="0" smtClean="0"/>
              <a:t>skutečnost</a:t>
            </a:r>
          </a:p>
          <a:p>
            <a:pPr marL="0" indent="0">
              <a:buNone/>
            </a:pPr>
            <a:r>
              <a:rPr lang="cs-CZ" sz="2400" dirty="0" smtClean="0"/>
              <a:t>1 cm		5 000 000 cm = 50 000 m = 50 km</a:t>
            </a:r>
          </a:p>
          <a:p>
            <a:pPr marL="0" indent="0">
              <a:buNone/>
            </a:pPr>
            <a:r>
              <a:rPr lang="cs-CZ" sz="2400" dirty="0" smtClean="0"/>
              <a:t>13 cm		</a:t>
            </a:r>
            <a:r>
              <a:rPr lang="cs-CZ" sz="2400" b="1" dirty="0" smtClean="0"/>
              <a:t>x</a:t>
            </a:r>
            <a:r>
              <a:rPr lang="cs-CZ" sz="2400" dirty="0" smtClean="0"/>
              <a:t> km</a:t>
            </a:r>
          </a:p>
          <a:p>
            <a:pPr marL="0" indent="0">
              <a:buNone/>
            </a:pPr>
            <a:r>
              <a:rPr lang="cs-CZ" sz="2400" dirty="0" smtClean="0"/>
              <a:t>trojčlenka</a:t>
            </a:r>
          </a:p>
          <a:p>
            <a:pPr marL="0" indent="0">
              <a:buNone/>
            </a:pPr>
            <a:r>
              <a:rPr lang="cs-CZ" sz="2400" dirty="0" smtClean="0"/>
              <a:t>1 : 13 = 50 : x</a:t>
            </a:r>
          </a:p>
          <a:p>
            <a:pPr marL="0" indent="0">
              <a:buNone/>
            </a:pPr>
            <a:r>
              <a:rPr lang="cs-CZ" sz="2400" b="1" dirty="0"/>
              <a:t>x</a:t>
            </a:r>
            <a:r>
              <a:rPr lang="cs-CZ" sz="2400" dirty="0" smtClean="0"/>
              <a:t> = 13 · 50 </a:t>
            </a:r>
            <a:r>
              <a:rPr lang="cs-CZ" sz="2400" b="1" dirty="0" smtClean="0"/>
              <a:t>= 650 km</a:t>
            </a:r>
          </a:p>
          <a:p>
            <a:pPr marL="0" indent="0">
              <a:buNone/>
            </a:pPr>
            <a:r>
              <a:rPr lang="cs-CZ" sz="2400" dirty="0" smtClean="0"/>
              <a:t>Vzdálenost mezi Prahou a Varšavou je ve skutečnosti 650 km.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34387" y="908718"/>
            <a:ext cx="4102109" cy="3168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07504" y="5013176"/>
            <a:ext cx="633670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89691" y="4247232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4221088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819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581"/>
            <a:ext cx="8229600" cy="885139"/>
          </a:xfrm>
        </p:spPr>
        <p:txBody>
          <a:bodyPr/>
          <a:lstStyle/>
          <a:p>
            <a:r>
              <a:rPr lang="cs-CZ" b="1" dirty="0" smtClean="0"/>
              <a:t>Výpočet vzdálenosti na mapě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Měřítko mapy je 1 : 30 000.</a:t>
            </a:r>
          </a:p>
          <a:p>
            <a:pPr marL="0" indent="0">
              <a:buNone/>
            </a:pPr>
            <a:r>
              <a:rPr lang="cs-CZ" sz="2400" dirty="0" smtClean="0"/>
              <a:t>Vzdálenost mezi vrcholem Ještědu a </a:t>
            </a:r>
          </a:p>
          <a:p>
            <a:pPr marL="0" indent="0">
              <a:buNone/>
            </a:pPr>
            <a:r>
              <a:rPr lang="cs-CZ" sz="2400" dirty="0"/>
              <a:t>s</a:t>
            </a:r>
            <a:r>
              <a:rPr lang="cs-CZ" sz="2400" dirty="0" smtClean="0"/>
              <a:t>kaliskem - Dánskými kameny je </a:t>
            </a:r>
          </a:p>
          <a:p>
            <a:pPr marL="0" indent="0">
              <a:buNone/>
            </a:pPr>
            <a:r>
              <a:rPr lang="cs-CZ" sz="2400" dirty="0" smtClean="0"/>
              <a:t>ve skutečnosti 2,4 km.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Jaká je vzdálenost na mapě?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mapa</a:t>
            </a:r>
            <a:r>
              <a:rPr lang="cs-CZ" sz="2400" dirty="0" smtClean="0"/>
              <a:t>		</a:t>
            </a:r>
            <a:r>
              <a:rPr lang="cs-CZ" sz="2400" b="1" dirty="0" smtClean="0"/>
              <a:t>skutečnost</a:t>
            </a:r>
          </a:p>
          <a:p>
            <a:pPr marL="0" indent="0">
              <a:buNone/>
            </a:pPr>
            <a:r>
              <a:rPr lang="cs-CZ" sz="2400" dirty="0" smtClean="0"/>
              <a:t>1 cm		30 000 cm = 300 m = 0,3 km</a:t>
            </a:r>
          </a:p>
          <a:p>
            <a:pPr marL="0" indent="0">
              <a:buNone/>
            </a:pPr>
            <a:r>
              <a:rPr lang="cs-CZ" sz="2400" b="1" dirty="0" smtClean="0"/>
              <a:t>x</a:t>
            </a:r>
            <a:r>
              <a:rPr lang="cs-CZ" sz="2400" dirty="0" smtClean="0"/>
              <a:t> cm		2,4 km</a:t>
            </a:r>
          </a:p>
          <a:p>
            <a:pPr marL="0" indent="0">
              <a:buNone/>
            </a:pPr>
            <a:r>
              <a:rPr lang="cs-CZ" sz="2400" dirty="0" smtClean="0"/>
              <a:t>trojčlenka</a:t>
            </a:r>
          </a:p>
          <a:p>
            <a:pPr marL="0" indent="0">
              <a:buNone/>
            </a:pPr>
            <a:r>
              <a:rPr lang="cs-CZ" sz="2400" dirty="0" smtClean="0"/>
              <a:t>1 : x = 0,3 : 2,4</a:t>
            </a:r>
          </a:p>
          <a:p>
            <a:pPr marL="0" indent="0">
              <a:buNone/>
            </a:pPr>
            <a:r>
              <a:rPr lang="cs-CZ" sz="2400" b="1" dirty="0"/>
              <a:t>x</a:t>
            </a:r>
            <a:r>
              <a:rPr lang="cs-CZ" sz="2400" dirty="0" smtClean="0"/>
              <a:t> = 2,4 : 0,3 </a:t>
            </a:r>
            <a:r>
              <a:rPr lang="cs-CZ" sz="2400" b="1" dirty="0" smtClean="0"/>
              <a:t>= 8 cm</a:t>
            </a:r>
          </a:p>
          <a:p>
            <a:pPr marL="0" indent="0">
              <a:buNone/>
            </a:pPr>
            <a:r>
              <a:rPr lang="cs-CZ" sz="2400" dirty="0" smtClean="0"/>
              <a:t>Vzdálenost mezi Ještědem a Dánskými kameny je na mapě 8 cm.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7504" y="5013176"/>
            <a:ext cx="633670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89691" y="4247232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4221088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148064" y="1014444"/>
            <a:ext cx="3778154" cy="2990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11888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581"/>
            <a:ext cx="8229600" cy="885139"/>
          </a:xfrm>
        </p:spPr>
        <p:txBody>
          <a:bodyPr/>
          <a:lstStyle/>
          <a:p>
            <a:r>
              <a:rPr lang="cs-CZ" b="1" dirty="0" smtClean="0"/>
              <a:t>Určení měřítka mapy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980728"/>
                <a:ext cx="8784976" cy="576064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Určete měřítko mapy, pokud znáte tyto údaje: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Délka čelní zdi naší školy je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ve skutečnosti 70 m.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 smtClean="0"/>
                  <a:t>Tato vzdálenost na mapě je 3,5 cm.</a:t>
                </a: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b="1" dirty="0" smtClean="0"/>
                  <a:t>mapa</a:t>
                </a:r>
                <a:r>
                  <a:rPr lang="cs-CZ" sz="2400" dirty="0" smtClean="0"/>
                  <a:t>		</a:t>
                </a:r>
                <a:r>
                  <a:rPr lang="cs-CZ" sz="2400" b="1" dirty="0" smtClean="0"/>
                  <a:t>skutečnost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1 cm		</a:t>
                </a:r>
                <a:r>
                  <a:rPr lang="cs-CZ" sz="2400" b="1" dirty="0" smtClean="0"/>
                  <a:t>x</a:t>
                </a:r>
                <a:r>
                  <a:rPr lang="cs-CZ" sz="2400" dirty="0" smtClean="0"/>
                  <a:t> cm 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3,5 cm		70 m = 7000 cm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trojčlenka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1 : 3,5 =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400" b="0" i="0" smtClean="0">
                        <a:latin typeface="Cambria Math"/>
                      </a:rPr>
                      <m:t>x</m:t>
                    </m:r>
                  </m:oMath>
                </a14:m>
                <a:r>
                  <a:rPr lang="cs-CZ" sz="2400" dirty="0" smtClean="0"/>
                  <a:t> : 7000</a:t>
                </a:r>
              </a:p>
              <a:p>
                <a:pPr marL="0" indent="0">
                  <a:buNone/>
                </a:pPr>
                <a:r>
                  <a:rPr lang="cs-CZ" sz="2400" b="1" dirty="0"/>
                  <a:t>x</a:t>
                </a:r>
                <a:r>
                  <a:rPr lang="cs-CZ" sz="2400" dirty="0" smtClean="0"/>
                  <a:t> = 7 000 : 3,5 </a:t>
                </a:r>
                <a:r>
                  <a:rPr lang="cs-CZ" sz="2400" b="1" dirty="0" smtClean="0"/>
                  <a:t>= 2 000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Měřítko použité  mapy je 1 : 2 000.</a:t>
                </a: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980728"/>
                <a:ext cx="8784976" cy="5760640"/>
              </a:xfrm>
              <a:blipFill rotWithShape="1">
                <a:blip r:embed="rId2"/>
                <a:stretch>
                  <a:fillRect l="-1040" t="-1481" b="-5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07504" y="5013176"/>
            <a:ext cx="633670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89691" y="4247232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979712" y="4221088"/>
            <a:ext cx="0" cy="72008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483" t="26826" r="28868" b="25238"/>
          <a:stretch/>
        </p:blipFill>
        <p:spPr bwMode="auto">
          <a:xfrm>
            <a:off x="5055705" y="1484784"/>
            <a:ext cx="3980621" cy="3287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358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mtClean="0"/>
              <a:t>www.openstreetmap.org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2370</TotalTime>
  <Words>227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Měřítko mapy</vt:lpstr>
      <vt:lpstr>Měřítko mapy</vt:lpstr>
      <vt:lpstr>Výpočet skutečné vzdálenosti</vt:lpstr>
      <vt:lpstr>Výpočet vzdálenosti na mapě</vt:lpstr>
      <vt:lpstr>Určení měřítka mapy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183</cp:revision>
  <dcterms:created xsi:type="dcterms:W3CDTF">2011-09-26T11:24:10Z</dcterms:created>
  <dcterms:modified xsi:type="dcterms:W3CDTF">2013-06-27T21:32:42Z</dcterms:modified>
</cp:coreProperties>
</file>