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70" d="100"/>
          <a:sy n="70" d="100"/>
        </p:scale>
        <p:origin x="-138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6A9E3-FF1F-412C-96C2-A74C2F1E7BC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A0E34-03D9-41F9-8D57-613B2C68BB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4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412776"/>
            <a:ext cx="8420472" cy="792089"/>
          </a:xfrm>
        </p:spPr>
        <p:txBody>
          <a:bodyPr>
            <a:normAutofit fontScale="90000"/>
          </a:bodyPr>
          <a:lstStyle/>
          <a:p>
            <a:r>
              <a:rPr lang="cs-CZ" sz="4800" b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Shodnost </a:t>
            </a:r>
            <a:r>
              <a:rPr lang="cs-CZ" sz="4800" b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dle </a:t>
            </a: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věty </a:t>
            </a:r>
            <a:r>
              <a:rPr lang="cs-CZ" sz="4800" b="1" dirty="0" err="1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sss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 </a:t>
            </a:r>
            <a:r>
              <a:rPr lang="cs-CZ" sz="1600" b="1" dirty="0" smtClean="0"/>
              <a:t>VY_32_inovace_08 Matematika - shodnost </a:t>
            </a:r>
            <a:r>
              <a:rPr lang="cs-CZ" sz="1600" b="1" dirty="0" err="1" smtClean="0"/>
              <a:t>sss</a:t>
            </a:r>
            <a:endParaRPr lang="cs-CZ" sz="1600" b="1" dirty="0" smtClean="0"/>
          </a:p>
          <a:p>
            <a:r>
              <a:rPr lang="cs-CZ" sz="1600" dirty="0" smtClean="0"/>
              <a:t>Autor:         Jana Pěničková</a:t>
            </a:r>
          </a:p>
          <a:p>
            <a:r>
              <a:rPr lang="cs-CZ" sz="1600" dirty="0" smtClean="0"/>
              <a:t>Období:      </a:t>
            </a:r>
            <a:r>
              <a:rPr lang="cs-CZ" sz="1600" dirty="0"/>
              <a:t>L</a:t>
            </a:r>
            <a:r>
              <a:rPr lang="cs-CZ" sz="1600" dirty="0" smtClean="0"/>
              <a:t>eden 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Shodná zobrazení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Věta </a:t>
            </a:r>
            <a:r>
              <a:rPr lang="cs-CZ" b="1" dirty="0" err="1" smtClean="0">
                <a:solidFill>
                  <a:srgbClr val="FF0000"/>
                </a:solidFill>
              </a:rPr>
              <a:t>sss</a:t>
            </a:r>
            <a:r>
              <a:rPr lang="cs-CZ" dirty="0" smtClean="0"/>
              <a:t> o shodnosti dvou trojúhelníků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Jestliže se dva trojúhelníky shodují ve všech třech odpovídajících si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tranách (</a:t>
            </a:r>
            <a:r>
              <a:rPr lang="cs-CZ" b="1" dirty="0" err="1" smtClean="0">
                <a:solidFill>
                  <a:srgbClr val="FF0000"/>
                </a:solidFill>
              </a:rPr>
              <a:t>sss</a:t>
            </a:r>
            <a:r>
              <a:rPr lang="cs-CZ" dirty="0" smtClean="0"/>
              <a:t>), pak jsou shodné.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596718" y="3195210"/>
            <a:ext cx="3305391" cy="2832443"/>
            <a:chOff x="596718" y="3195210"/>
            <a:chExt cx="3305391" cy="283244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3573016"/>
              <a:ext cx="2987675" cy="2079625"/>
            </a:xfrm>
            <a:prstGeom prst="rect">
              <a:avLst/>
            </a:prstGeom>
            <a:noFill/>
            <a:ln>
              <a:noFill/>
            </a:ln>
            <a:effectLst/>
          </p:spPr>
        </p:pic>
        <p:sp>
          <p:nvSpPr>
            <p:cNvPr id="4" name="TextovéPole 3"/>
            <p:cNvSpPr txBox="1"/>
            <p:nvPr/>
          </p:nvSpPr>
          <p:spPr>
            <a:xfrm>
              <a:off x="596718" y="5658321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584393" y="4653136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90555" y="3195210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915816" y="3748390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259632" y="4293096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137322" y="5157192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 rot="4790755">
            <a:off x="5032748" y="3246509"/>
            <a:ext cx="3357007" cy="2806475"/>
            <a:chOff x="570911" y="3188958"/>
            <a:chExt cx="3357007" cy="2806475"/>
          </a:xfrm>
        </p:grpSpPr>
        <p:pic>
          <p:nvPicPr>
            <p:cNvPr id="13" name="Picture 2"/>
            <p:cNvPicPr>
              <a:picLocks noChangeAspect="1" noChangeArrowheads="1"/>
            </p:cNvPicPr>
            <p:nvPr/>
          </p:nvPicPr>
          <p:blipFill>
            <a:blip r:embed="rId2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3573016"/>
              <a:ext cx="2987675" cy="2079625"/>
            </a:xfrm>
            <a:prstGeom prst="rect">
              <a:avLst/>
            </a:prstGeom>
            <a:noFill/>
            <a:ln>
              <a:noFill/>
            </a:ln>
            <a:effectLst/>
          </p:spPr>
        </p:pic>
        <p:sp>
          <p:nvSpPr>
            <p:cNvPr id="14" name="TextovéPole 13"/>
            <p:cNvSpPr txBox="1"/>
            <p:nvPr/>
          </p:nvSpPr>
          <p:spPr>
            <a:xfrm rot="16809245">
              <a:off x="603131" y="5658321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 rot="16809245">
              <a:off x="3602027" y="4653136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 rot="16809245">
              <a:off x="2058495" y="3195210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17" name="TextovéPole 16"/>
            <p:cNvSpPr txBox="1"/>
            <p:nvPr/>
          </p:nvSpPr>
          <p:spPr>
            <a:xfrm rot="16607638">
              <a:off x="2915816" y="3748390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18" name="TextovéPole 17"/>
            <p:cNvSpPr txBox="1"/>
            <p:nvPr/>
          </p:nvSpPr>
          <p:spPr>
            <a:xfrm rot="16604920">
              <a:off x="1294096" y="4293096"/>
              <a:ext cx="2375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 rot="16809245">
              <a:off x="2094041" y="5157192"/>
              <a:ext cx="369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902275" y="3204462"/>
            <a:ext cx="3270125" cy="2832443"/>
            <a:chOff x="596718" y="3195210"/>
            <a:chExt cx="3270125" cy="2832443"/>
          </a:xfrm>
        </p:grpSpPr>
        <p:pic>
          <p:nvPicPr>
            <p:cNvPr id="21" name="Picture 2"/>
            <p:cNvPicPr>
              <a:picLocks noChangeAspect="1" noChangeArrowheads="1"/>
            </p:cNvPicPr>
            <p:nvPr/>
          </p:nvPicPr>
          <p:blipFill>
            <a:blip r:embed="rId2">
              <a:biLevel thresh="7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3573016"/>
              <a:ext cx="2987675" cy="2079625"/>
            </a:xfrm>
            <a:prstGeom prst="rect">
              <a:avLst/>
            </a:prstGeom>
            <a:noFill/>
            <a:ln>
              <a:noFill/>
            </a:ln>
            <a:effectLst/>
          </p:spPr>
        </p:pic>
        <p:sp>
          <p:nvSpPr>
            <p:cNvPr id="22" name="TextovéPole 21"/>
            <p:cNvSpPr txBox="1"/>
            <p:nvPr/>
          </p:nvSpPr>
          <p:spPr>
            <a:xfrm>
              <a:off x="596718" y="5658321"/>
              <a:ext cx="3048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584393" y="4653136"/>
              <a:ext cx="2824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090555" y="3195210"/>
              <a:ext cx="381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915816" y="3748390"/>
              <a:ext cx="2952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259632" y="4293096"/>
              <a:ext cx="2375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37322" y="5157192"/>
              <a:ext cx="369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0112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4800000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-0.46684 -0.005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51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720080"/>
          </a:xfrm>
        </p:spPr>
        <p:txBody>
          <a:bodyPr>
            <a:noAutofit/>
          </a:bodyPr>
          <a:lstStyle/>
          <a:p>
            <a:r>
              <a:rPr lang="cs-CZ" sz="3200" dirty="0"/>
              <a:t>Příklad </a:t>
            </a:r>
            <a:r>
              <a:rPr lang="cs-CZ" sz="3200" dirty="0" smtClean="0"/>
              <a:t>na konstrukci trojúhelníka dle věty </a:t>
            </a:r>
            <a:r>
              <a:rPr lang="cs-CZ" sz="3200" b="1" dirty="0" err="1" smtClean="0"/>
              <a:t>sss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102" y="548680"/>
            <a:ext cx="6327410" cy="2816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Sestroj </a:t>
            </a:r>
            <a:r>
              <a:rPr lang="cs-CZ" sz="2000" b="1" dirty="0"/>
              <a:t>trojúhelník </a:t>
            </a:r>
            <a:r>
              <a:rPr lang="cs-CZ" sz="2000" b="1" dirty="0" smtClean="0"/>
              <a:t>EFG, </a:t>
            </a:r>
            <a:r>
              <a:rPr lang="cs-CZ" sz="2000" b="1" dirty="0"/>
              <a:t>je-li </a:t>
            </a:r>
            <a:r>
              <a:rPr lang="cs-CZ" sz="2000" b="1" dirty="0" smtClean="0"/>
              <a:t>e = 4 cm</a:t>
            </a:r>
            <a:r>
              <a:rPr lang="cs-CZ" sz="2000" b="1" dirty="0"/>
              <a:t>, </a:t>
            </a:r>
            <a:r>
              <a:rPr lang="cs-CZ" sz="2000" b="1" dirty="0" smtClean="0"/>
              <a:t>f </a:t>
            </a:r>
            <a:r>
              <a:rPr lang="cs-CZ" sz="2000" b="1" dirty="0"/>
              <a:t>= </a:t>
            </a:r>
            <a:r>
              <a:rPr lang="cs-CZ" sz="2000" b="1" dirty="0" smtClean="0"/>
              <a:t>6  cm </a:t>
            </a:r>
            <a:r>
              <a:rPr lang="cs-CZ" sz="2000" b="1" dirty="0"/>
              <a:t>a </a:t>
            </a:r>
            <a:r>
              <a:rPr lang="cs-CZ" sz="2000" b="1" dirty="0" smtClean="0"/>
              <a:t>g </a:t>
            </a:r>
            <a:r>
              <a:rPr lang="cs-CZ" sz="2000" b="1" dirty="0"/>
              <a:t>= </a:t>
            </a:r>
            <a:r>
              <a:rPr lang="cs-CZ" sz="2000" b="1" dirty="0" smtClean="0"/>
              <a:t>7 </a:t>
            </a:r>
            <a:r>
              <a:rPr lang="cs-CZ" sz="2000" b="1" dirty="0"/>
              <a:t>cm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smtClean="0"/>
              <a:t>Rozbor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Postup konstrukce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Konstrukce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Počet řešení</a:t>
            </a:r>
            <a:endParaRPr lang="cs-CZ" sz="2000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74577"/>
            <a:ext cx="259228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1. </a:t>
            </a:r>
            <a:r>
              <a:rPr lang="cs-CZ" sz="2800" dirty="0" smtClean="0"/>
              <a:t>EF;|EF|= </a:t>
            </a:r>
            <a:r>
              <a:rPr lang="cs-CZ" sz="2800" dirty="0"/>
              <a:t>7cm</a:t>
            </a:r>
          </a:p>
          <a:p>
            <a:r>
              <a:rPr lang="cs-CZ" sz="2800" dirty="0"/>
              <a:t>2. k; </a:t>
            </a:r>
            <a:r>
              <a:rPr lang="cs-CZ" sz="2800" dirty="0" smtClean="0"/>
              <a:t>k(E; 6 </a:t>
            </a:r>
            <a:r>
              <a:rPr lang="cs-CZ" sz="2800" dirty="0"/>
              <a:t>cm)</a:t>
            </a:r>
          </a:p>
          <a:p>
            <a:r>
              <a:rPr lang="cs-CZ" sz="2800" dirty="0"/>
              <a:t>3. l; </a:t>
            </a:r>
            <a:r>
              <a:rPr lang="cs-CZ" sz="2800" dirty="0" smtClean="0"/>
              <a:t>l(F; 4 </a:t>
            </a:r>
            <a:r>
              <a:rPr lang="cs-CZ" sz="2800" dirty="0"/>
              <a:t>cm)</a:t>
            </a:r>
          </a:p>
          <a:p>
            <a:r>
              <a:rPr lang="cs-CZ" sz="2800" dirty="0"/>
              <a:t>4. </a:t>
            </a:r>
            <a:r>
              <a:rPr lang="cs-CZ" sz="2800" dirty="0" smtClean="0"/>
              <a:t>G; G </a:t>
            </a:r>
            <a:r>
              <a:rPr lang="az-Cyrl-AZ" sz="2800" dirty="0"/>
              <a:t>є </a:t>
            </a:r>
            <a:r>
              <a:rPr lang="cs-CZ" sz="2800" dirty="0"/>
              <a:t>k </a:t>
            </a:r>
            <a:r>
              <a:rPr lang="cs-CZ" sz="2800" dirty="0" smtClean="0"/>
              <a:t>∩ </a:t>
            </a:r>
            <a:r>
              <a:rPr lang="cs-CZ" sz="2800" dirty="0"/>
              <a:t>l</a:t>
            </a:r>
          </a:p>
          <a:p>
            <a:r>
              <a:rPr lang="cs-CZ" sz="2800" dirty="0"/>
              <a:t>5. ∆ </a:t>
            </a:r>
            <a:r>
              <a:rPr lang="cs-CZ" sz="2800" dirty="0" smtClean="0"/>
              <a:t>EFG</a:t>
            </a:r>
            <a:endParaRPr lang="cs-CZ" sz="2800" dirty="0"/>
          </a:p>
          <a:p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10868" y="6023333"/>
            <a:ext cx="349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řešení v 1 polorovině</a:t>
            </a:r>
            <a:endParaRPr lang="cs-CZ" sz="2800" dirty="0"/>
          </a:p>
        </p:txBody>
      </p:sp>
      <p:grpSp>
        <p:nvGrpSpPr>
          <p:cNvPr id="72" name="Skupina 71"/>
          <p:cNvGrpSpPr/>
          <p:nvPr/>
        </p:nvGrpSpPr>
        <p:grpSpPr>
          <a:xfrm>
            <a:off x="5421558" y="6093174"/>
            <a:ext cx="3071834" cy="169763"/>
            <a:chOff x="4929190" y="4429132"/>
            <a:chExt cx="3071834" cy="169763"/>
          </a:xfrm>
        </p:grpSpPr>
        <p:cxnSp>
          <p:nvCxnSpPr>
            <p:cNvPr id="73" name="Přímá spojovací čára 10"/>
            <p:cNvCxnSpPr/>
            <p:nvPr/>
          </p:nvCxnSpPr>
          <p:spPr>
            <a:xfrm>
              <a:off x="4929190" y="4500570"/>
              <a:ext cx="3071834" cy="1588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13"/>
            <p:cNvCxnSpPr/>
            <p:nvPr/>
          </p:nvCxnSpPr>
          <p:spPr>
            <a:xfrm rot="5400000" flipH="1" flipV="1">
              <a:off x="4845570" y="4512754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ovací čára 18"/>
            <p:cNvCxnSpPr/>
            <p:nvPr/>
          </p:nvCxnSpPr>
          <p:spPr>
            <a:xfrm rot="5400000" flipH="1" flipV="1">
              <a:off x="7914882" y="4512752"/>
              <a:ext cx="169761" cy="2521"/>
            </a:xfrm>
            <a:prstGeom prst="line">
              <a:avLst/>
            </a:prstGeom>
            <a:ln w="2540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flipH="1">
            <a:off x="6843447" y="3533281"/>
            <a:ext cx="1518944" cy="2751662"/>
            <a:chOff x="1345428" y="3242859"/>
            <a:chExt cx="1947253" cy="2739040"/>
          </a:xfrm>
        </p:grpSpPr>
        <p:grpSp>
          <p:nvGrpSpPr>
            <p:cNvPr id="77" name="Skupina 76"/>
            <p:cNvGrpSpPr/>
            <p:nvPr/>
          </p:nvGrpSpPr>
          <p:grpSpPr>
            <a:xfrm rot="280903">
              <a:off x="1345428" y="3830200"/>
              <a:ext cx="804520" cy="2151699"/>
              <a:chOff x="4772028" y="1994028"/>
              <a:chExt cx="804520" cy="2151699"/>
            </a:xfrm>
          </p:grpSpPr>
          <p:sp>
            <p:nvSpPr>
              <p:cNvPr id="84" name="Rovnoramenný trojúhelník 83"/>
              <p:cNvSpPr/>
              <p:nvPr/>
            </p:nvSpPr>
            <p:spPr>
              <a:xfrm rot="1396952" flipH="1" flipV="1">
                <a:off x="4772028" y="3576248"/>
                <a:ext cx="84496" cy="569479"/>
              </a:xfrm>
              <a:prstGeom prst="triangle">
                <a:avLst>
                  <a:gd name="adj" fmla="val 49428"/>
                </a:avLst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5" name="Přímá spojovací čára 21"/>
              <p:cNvCxnSpPr/>
              <p:nvPr/>
            </p:nvCxnSpPr>
            <p:spPr>
              <a:xfrm rot="5400000">
                <a:off x="4326383" y="2529813"/>
                <a:ext cx="1785950" cy="714380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8" name="Skupina 77"/>
            <p:cNvGrpSpPr/>
            <p:nvPr/>
          </p:nvGrpSpPr>
          <p:grpSpPr>
            <a:xfrm rot="21200175">
              <a:off x="2506863" y="3861475"/>
              <a:ext cx="785818" cy="2071702"/>
              <a:chOff x="5724532" y="2000240"/>
              <a:chExt cx="704856" cy="2000264"/>
            </a:xfrm>
          </p:grpSpPr>
          <p:sp>
            <p:nvSpPr>
              <p:cNvPr id="82" name="Šikmý pruh 81"/>
              <p:cNvSpPr/>
              <p:nvPr/>
            </p:nvSpPr>
            <p:spPr>
              <a:xfrm flipH="1">
                <a:off x="6250188" y="3560031"/>
                <a:ext cx="179200" cy="440473"/>
              </a:xfrm>
              <a:prstGeom prst="diagStrip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83" name="Přímá spojovací čára 24"/>
              <p:cNvCxnSpPr/>
              <p:nvPr/>
            </p:nvCxnSpPr>
            <p:spPr>
              <a:xfrm rot="16200000" flipH="1">
                <a:off x="5187920" y="2536852"/>
                <a:ext cx="1688480" cy="615256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" name="Skupina 78"/>
            <p:cNvGrpSpPr/>
            <p:nvPr/>
          </p:nvGrpSpPr>
          <p:grpSpPr>
            <a:xfrm rot="21539605">
              <a:off x="2036983" y="3242859"/>
              <a:ext cx="500066" cy="826159"/>
              <a:chOff x="5357818" y="1388395"/>
              <a:chExt cx="500066" cy="826159"/>
            </a:xfrm>
          </p:grpSpPr>
          <p:sp>
            <p:nvSpPr>
              <p:cNvPr id="80" name="Elipsa 28"/>
              <p:cNvSpPr/>
              <p:nvPr/>
            </p:nvSpPr>
            <p:spPr>
              <a:xfrm>
                <a:off x="5357818" y="1714488"/>
                <a:ext cx="500066" cy="50006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Vývojový diagram: alternativní postup 80"/>
              <p:cNvSpPr/>
              <p:nvPr/>
            </p:nvSpPr>
            <p:spPr>
              <a:xfrm>
                <a:off x="5531791" y="1388395"/>
                <a:ext cx="142876" cy="500066"/>
              </a:xfrm>
              <a:prstGeom prst="flowChartAlternateProcess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6" name="Skupina 85"/>
          <p:cNvGrpSpPr/>
          <p:nvPr/>
        </p:nvGrpSpPr>
        <p:grpSpPr>
          <a:xfrm>
            <a:off x="5492995" y="3474577"/>
            <a:ext cx="2679405" cy="2761473"/>
            <a:chOff x="5000628" y="1810535"/>
            <a:chExt cx="1785950" cy="2761473"/>
          </a:xfrm>
          <a:scene3d>
            <a:camera prst="perspectiveFront"/>
            <a:lightRig rig="threePt" dir="t"/>
          </a:scene3d>
        </p:grpSpPr>
        <p:grpSp>
          <p:nvGrpSpPr>
            <p:cNvPr id="87" name="Skupina 86"/>
            <p:cNvGrpSpPr/>
            <p:nvPr/>
          </p:nvGrpSpPr>
          <p:grpSpPr>
            <a:xfrm>
              <a:off x="5000628" y="2422380"/>
              <a:ext cx="779245" cy="2149628"/>
              <a:chOff x="4721449" y="2000240"/>
              <a:chExt cx="779245" cy="2149628"/>
            </a:xfrm>
          </p:grpSpPr>
          <p:sp>
            <p:nvSpPr>
              <p:cNvPr id="94" name="Rovnoramenný trojúhelník 93"/>
              <p:cNvSpPr/>
              <p:nvPr/>
            </p:nvSpPr>
            <p:spPr>
              <a:xfrm rot="1396952" flipH="1" flipV="1">
                <a:off x="4721449" y="3580389"/>
                <a:ext cx="84496" cy="569479"/>
              </a:xfrm>
              <a:prstGeom prst="triangle">
                <a:avLst>
                  <a:gd name="adj" fmla="val 49428"/>
                </a:avLst>
              </a:prstGeom>
              <a:solidFill>
                <a:schemeClr val="bg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5" name="Přímá spojovací čára 43"/>
              <p:cNvCxnSpPr/>
              <p:nvPr/>
            </p:nvCxnSpPr>
            <p:spPr>
              <a:xfrm rot="5400000">
                <a:off x="4250529" y="2536025"/>
                <a:ext cx="1785950" cy="714380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8" name="Skupina 87"/>
            <p:cNvGrpSpPr/>
            <p:nvPr/>
          </p:nvGrpSpPr>
          <p:grpSpPr>
            <a:xfrm>
              <a:off x="6000760" y="2422380"/>
              <a:ext cx="785818" cy="2071702"/>
              <a:chOff x="5724532" y="2000240"/>
              <a:chExt cx="704856" cy="2000264"/>
            </a:xfrm>
          </p:grpSpPr>
          <p:sp>
            <p:nvSpPr>
              <p:cNvPr id="92" name="Šikmý pruh 91"/>
              <p:cNvSpPr/>
              <p:nvPr/>
            </p:nvSpPr>
            <p:spPr>
              <a:xfrm flipH="1">
                <a:off x="6250188" y="3560031"/>
                <a:ext cx="179200" cy="440473"/>
              </a:xfrm>
              <a:prstGeom prst="diagStrip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93" name="Přímá spojovací čára 46"/>
              <p:cNvCxnSpPr/>
              <p:nvPr/>
            </p:nvCxnSpPr>
            <p:spPr>
              <a:xfrm rot="16200000" flipH="1">
                <a:off x="5187920" y="2536852"/>
                <a:ext cx="1688480" cy="615256"/>
              </a:xfrm>
              <a:prstGeom prst="line">
                <a:avLst/>
              </a:prstGeom>
              <a:ln w="127000">
                <a:solidFill>
                  <a:schemeClr val="tx2">
                    <a:lumMod val="60000"/>
                    <a:lumOff val="4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9" name="Skupina 88"/>
            <p:cNvGrpSpPr/>
            <p:nvPr/>
          </p:nvGrpSpPr>
          <p:grpSpPr>
            <a:xfrm>
              <a:off x="5636997" y="1810535"/>
              <a:ext cx="500066" cy="826159"/>
              <a:chOff x="5357818" y="1388395"/>
              <a:chExt cx="500066" cy="826159"/>
            </a:xfrm>
          </p:grpSpPr>
          <p:sp>
            <p:nvSpPr>
              <p:cNvPr id="90" name="Elipsa 48"/>
              <p:cNvSpPr/>
              <p:nvPr/>
            </p:nvSpPr>
            <p:spPr>
              <a:xfrm>
                <a:off x="5357818" y="1714488"/>
                <a:ext cx="500066" cy="500066"/>
              </a:xfrm>
              <a:prstGeom prst="ellipse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Vývojový diagram: alternativní postup 90"/>
              <p:cNvSpPr/>
              <p:nvPr/>
            </p:nvSpPr>
            <p:spPr>
              <a:xfrm>
                <a:off x="5531791" y="1388395"/>
                <a:ext cx="142876" cy="500066"/>
              </a:xfrm>
              <a:prstGeom prst="flowChartAlternateProcess">
                <a:avLst/>
              </a:prstGeom>
              <a:solidFill>
                <a:schemeClr val="tx2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6" name="Oblouk 95"/>
          <p:cNvSpPr/>
          <p:nvPr/>
        </p:nvSpPr>
        <p:spPr>
          <a:xfrm>
            <a:off x="2915816" y="4033816"/>
            <a:ext cx="5263781" cy="4363736"/>
          </a:xfrm>
          <a:prstGeom prst="arc">
            <a:avLst>
              <a:gd name="adj1" fmla="val 16200000"/>
              <a:gd name="adj2" fmla="val 21497807"/>
            </a:avLst>
          </a:prstGeom>
          <a:ln w="190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louk 96"/>
          <p:cNvSpPr/>
          <p:nvPr/>
        </p:nvSpPr>
        <p:spPr>
          <a:xfrm flipH="1">
            <a:off x="6738987" y="4498220"/>
            <a:ext cx="3593653" cy="3323268"/>
          </a:xfrm>
          <a:prstGeom prst="arc">
            <a:avLst/>
          </a:prstGeom>
          <a:ln w="190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8" name="Přímá spojovací čára 95"/>
          <p:cNvCxnSpPr/>
          <p:nvPr/>
        </p:nvCxnSpPr>
        <p:spPr>
          <a:xfrm flipV="1">
            <a:off x="5421558" y="4762500"/>
            <a:ext cx="2115892" cy="1402116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ovací čára 100"/>
          <p:cNvCxnSpPr/>
          <p:nvPr/>
        </p:nvCxnSpPr>
        <p:spPr>
          <a:xfrm flipH="1" flipV="1">
            <a:off x="7537450" y="4762500"/>
            <a:ext cx="958892" cy="1402292"/>
          </a:xfrm>
          <a:prstGeom prst="line">
            <a:avLst/>
          </a:prstGeom>
          <a:ln w="25400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5207244" y="616461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E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8279078" y="616461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F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7308304" y="420233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G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5190408" y="376632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k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8270859" y="3857463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l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3" name="PubTriangle"/>
          <p:cNvSpPr>
            <a:spLocks noEditPoints="1" noChangeArrowheads="1"/>
          </p:cNvSpPr>
          <p:nvPr/>
        </p:nvSpPr>
        <p:spPr bwMode="auto">
          <a:xfrm rot="1313782">
            <a:off x="3309163" y="1273234"/>
            <a:ext cx="1850256" cy="1455544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4" name="TextovéPole 113"/>
          <p:cNvSpPr txBox="1"/>
          <p:nvPr/>
        </p:nvSpPr>
        <p:spPr>
          <a:xfrm>
            <a:off x="2915816" y="23395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4929608" y="2348880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4371236" y="980728"/>
            <a:ext cx="27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cxnSp>
        <p:nvCxnSpPr>
          <p:cNvPr id="126" name="Přímá spojnice 125"/>
          <p:cNvCxnSpPr/>
          <p:nvPr/>
        </p:nvCxnSpPr>
        <p:spPr>
          <a:xfrm>
            <a:off x="4499992" y="1340768"/>
            <a:ext cx="574848" cy="100811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>
            <a:stCxn id="113" idx="2"/>
            <a:endCxn id="124" idx="2"/>
          </p:cNvCxnSpPr>
          <p:nvPr/>
        </p:nvCxnSpPr>
        <p:spPr>
          <a:xfrm flipV="1">
            <a:off x="3104495" y="1350060"/>
            <a:ext cx="1403127" cy="98120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>
            <a:stCxn id="113" idx="2"/>
            <a:endCxn id="113" idx="4"/>
          </p:cNvCxnSpPr>
          <p:nvPr/>
        </p:nvCxnSpPr>
        <p:spPr>
          <a:xfrm>
            <a:off x="3104495" y="2331269"/>
            <a:ext cx="1988185" cy="1474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3547654" y="14754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3948546" y="22640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792598" y="15567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2" name="Oblouk 141"/>
          <p:cNvSpPr/>
          <p:nvPr/>
        </p:nvSpPr>
        <p:spPr>
          <a:xfrm rot="14786310">
            <a:off x="4023868" y="1134821"/>
            <a:ext cx="2137622" cy="2186841"/>
          </a:xfrm>
          <a:prstGeom prst="arc">
            <a:avLst>
              <a:gd name="adj1" fmla="val 16200000"/>
              <a:gd name="adj2" fmla="val 2151917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louk 142"/>
          <p:cNvSpPr/>
          <p:nvPr/>
        </p:nvSpPr>
        <p:spPr>
          <a:xfrm>
            <a:off x="2358580" y="947730"/>
            <a:ext cx="2554056" cy="2802300"/>
          </a:xfrm>
          <a:prstGeom prst="arc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TextovéPole 143"/>
          <p:cNvSpPr txBox="1"/>
          <p:nvPr/>
        </p:nvSpPr>
        <p:spPr>
          <a:xfrm>
            <a:off x="3635896" y="908720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5088461" y="119472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5890321" y="1405712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+ 6 &gt;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21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5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500"/>
                            </p:stCondLst>
                            <p:childTnLst>
                              <p:par>
                                <p:cTn id="6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500"/>
                            </p:stCondLst>
                            <p:childTnLst>
                              <p:par>
                                <p:cTn id="7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500"/>
                            </p:stCondLst>
                            <p:childTnLst>
                              <p:par>
                                <p:cTn id="74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"/>
                            </p:stCondLst>
                            <p:childTnLst>
                              <p:par>
                                <p:cTn id="8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000"/>
                            </p:stCondLst>
                            <p:childTnLst>
                              <p:par>
                                <p:cTn id="8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000"/>
                            </p:stCondLst>
                            <p:childTnLst>
                              <p:par>
                                <p:cTn id="10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000"/>
                            </p:stCondLst>
                            <p:childTnLst>
                              <p:par>
                                <p:cTn id="10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770" decel="100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770" decel="100000"/>
                                        <p:tgtEl>
                                          <p:spTgt spid="10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3" dur="77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5" dur="77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4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4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000"/>
                            </p:stCondLst>
                            <p:childTnLst>
                              <p:par>
                                <p:cTn id="13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770" decel="100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7" dur="770" decel="100000"/>
                                        <p:tgtEl>
                                          <p:spTgt spid="10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39" dur="77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1" dur="77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animBg="1"/>
      <p:bldP spid="97" grpId="0" animBg="1"/>
      <p:bldP spid="100" grpId="0"/>
      <p:bldP spid="101" grpId="0"/>
      <p:bldP spid="102" grpId="0"/>
      <p:bldP spid="103" grpId="0"/>
      <p:bldP spid="104" grpId="0"/>
      <p:bldP spid="113" grpId="0" animBg="1"/>
      <p:bldP spid="114" grpId="0"/>
      <p:bldP spid="123" grpId="0"/>
      <p:bldP spid="124" grpId="0"/>
      <p:bldP spid="139" grpId="0"/>
      <p:bldP spid="140" grpId="0"/>
      <p:bldP spid="141" grpId="0"/>
      <p:bldP spid="142" grpId="0" animBg="1"/>
      <p:bldP spid="143" grpId="0" animBg="1"/>
      <p:bldP spid="144" grpId="0"/>
      <p:bldP spid="145" grpId="0"/>
      <p:bldP spid="1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Kliparty 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1679</TotalTime>
  <Words>186</Words>
  <Application>Microsoft Office PowerPoint</Application>
  <PresentationFormat>Předvádění na obrazovce (4:3)</PresentationFormat>
  <Paragraphs>68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Shodnost dle věty sss</vt:lpstr>
      <vt:lpstr>Věta sss o shodnosti dvou trojúhelníků</vt:lpstr>
      <vt:lpstr>Příklad na konstrukci trojúhelníka dle věty sss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173</cp:revision>
  <dcterms:created xsi:type="dcterms:W3CDTF">2011-09-26T11:24:10Z</dcterms:created>
  <dcterms:modified xsi:type="dcterms:W3CDTF">2013-05-16T06:42:50Z</dcterms:modified>
</cp:coreProperties>
</file>