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9" r:id="rId3"/>
    <p:sldId id="260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90" autoAdjust="0"/>
  </p:normalViewPr>
  <p:slideViewPr>
    <p:cSldViewPr>
      <p:cViewPr>
        <p:scale>
          <a:sx n="100" d="100"/>
          <a:sy n="100" d="100"/>
        </p:scale>
        <p:origin x="-516" y="6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96A9E3-FF1F-412C-96C2-A74C2F1E7BC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DA0E34-03D9-41F9-8D57-613B2C68B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40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412776"/>
            <a:ext cx="8420472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Shodnost dle věty usu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</a:t>
            </a:r>
            <a:r>
              <a:rPr lang="cs-CZ" sz="1600" dirty="0" smtClean="0"/>
              <a:t>  </a:t>
            </a:r>
            <a:r>
              <a:rPr lang="cs-CZ" sz="1600" b="1" dirty="0" smtClean="0"/>
              <a:t>VY_32_inovace_09 Matematika - shodnost usu</a:t>
            </a:r>
          </a:p>
          <a:p>
            <a:r>
              <a:rPr lang="cs-CZ" sz="1600" dirty="0" smtClean="0"/>
              <a:t>Autor:        </a:t>
            </a:r>
            <a:r>
              <a:rPr lang="cs-CZ" sz="1600" dirty="0" smtClean="0"/>
              <a:t> Jana </a:t>
            </a:r>
            <a:r>
              <a:rPr lang="cs-CZ" sz="1600" dirty="0" smtClean="0"/>
              <a:t>Pěničková</a:t>
            </a:r>
          </a:p>
          <a:p>
            <a:r>
              <a:rPr lang="cs-CZ" sz="1600" dirty="0" smtClean="0"/>
              <a:t>Období:    </a:t>
            </a:r>
            <a:r>
              <a:rPr lang="cs-CZ" sz="1600" dirty="0" smtClean="0"/>
              <a:t>  Leden </a:t>
            </a:r>
            <a:r>
              <a:rPr lang="cs-CZ" sz="1600" dirty="0" smtClean="0"/>
              <a:t>2013</a:t>
            </a:r>
          </a:p>
          <a:p>
            <a:r>
              <a:rPr lang="cs-CZ" sz="1600" dirty="0" smtClean="0"/>
              <a:t>Věková skupina:      7. ročník</a:t>
            </a:r>
          </a:p>
          <a:p>
            <a:r>
              <a:rPr lang="cs-CZ" sz="1600" dirty="0" smtClean="0"/>
              <a:t>Tematická oblast:    Matematika</a:t>
            </a:r>
          </a:p>
          <a:p>
            <a:r>
              <a:rPr lang="cs-CZ" sz="1600" dirty="0" smtClean="0"/>
              <a:t>Anotace</a:t>
            </a:r>
            <a:r>
              <a:rPr lang="cs-CZ" sz="1600" smtClean="0"/>
              <a:t>:    </a:t>
            </a:r>
            <a:r>
              <a:rPr lang="cs-CZ" sz="1600" smtClean="0"/>
              <a:t>Shodná </a:t>
            </a:r>
            <a:r>
              <a:rPr lang="cs-CZ" sz="1600" dirty="0" smtClean="0"/>
              <a:t>zobrazení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Věta </a:t>
            </a:r>
            <a:r>
              <a:rPr lang="cs-CZ" b="1" dirty="0" smtClean="0">
                <a:solidFill>
                  <a:srgbClr val="FF0000"/>
                </a:solidFill>
              </a:rPr>
              <a:t>usu</a:t>
            </a:r>
            <a:r>
              <a:rPr lang="cs-CZ" dirty="0" smtClean="0"/>
              <a:t> o shodnosti dvou trojúhelníků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84176"/>
            <a:ext cx="8229600" cy="16127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Jestliže se dva trojúhelníky shodují v jedné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traně a v obou </a:t>
            </a:r>
            <a:r>
              <a:rPr lang="cs-CZ" b="1" dirty="0" smtClean="0">
                <a:solidFill>
                  <a:srgbClr val="FF0000"/>
                </a:solidFill>
              </a:rPr>
              <a:t>ú</a:t>
            </a:r>
            <a:r>
              <a:rPr lang="cs-CZ" dirty="0" smtClean="0"/>
              <a:t>hlech k této straně přilehlých (</a:t>
            </a:r>
            <a:r>
              <a:rPr lang="cs-CZ" b="1" dirty="0" smtClean="0">
                <a:solidFill>
                  <a:srgbClr val="FF0000"/>
                </a:solidFill>
              </a:rPr>
              <a:t>usu</a:t>
            </a:r>
            <a:r>
              <a:rPr lang="cs-CZ" dirty="0" smtClean="0"/>
              <a:t>), pak jsou shodné.</a:t>
            </a:r>
            <a:endParaRPr lang="cs-CZ" dirty="0"/>
          </a:p>
        </p:txBody>
      </p:sp>
      <p:grpSp>
        <p:nvGrpSpPr>
          <p:cNvPr id="1036" name="Skupina 1035"/>
          <p:cNvGrpSpPr/>
          <p:nvPr/>
        </p:nvGrpSpPr>
        <p:grpSpPr>
          <a:xfrm>
            <a:off x="209197" y="3140968"/>
            <a:ext cx="3354691" cy="3345756"/>
            <a:chOff x="194354" y="3140968"/>
            <a:chExt cx="3354691" cy="3345756"/>
          </a:xfrm>
        </p:grpSpPr>
        <p:grpSp>
          <p:nvGrpSpPr>
            <p:cNvPr id="1034" name="Skupina 1033"/>
            <p:cNvGrpSpPr/>
            <p:nvPr/>
          </p:nvGrpSpPr>
          <p:grpSpPr>
            <a:xfrm>
              <a:off x="194354" y="3140968"/>
              <a:ext cx="3240360" cy="3345756"/>
              <a:chOff x="194354" y="3140968"/>
              <a:chExt cx="3240360" cy="3345756"/>
            </a:xfrm>
          </p:grpSpPr>
          <p:grpSp>
            <p:nvGrpSpPr>
              <p:cNvPr id="1027" name="Skupina 1026"/>
              <p:cNvGrpSpPr/>
              <p:nvPr/>
            </p:nvGrpSpPr>
            <p:grpSpPr>
              <a:xfrm>
                <a:off x="971600" y="3399816"/>
                <a:ext cx="2304256" cy="2452423"/>
                <a:chOff x="971600" y="3399816"/>
                <a:chExt cx="2304256" cy="2452423"/>
              </a:xfrm>
            </p:grpSpPr>
            <p:cxnSp>
              <p:nvCxnSpPr>
                <p:cNvPr id="28" name="Přímá spojnice 27"/>
                <p:cNvCxnSpPr/>
                <p:nvPr/>
              </p:nvCxnSpPr>
              <p:spPr>
                <a:xfrm flipV="1">
                  <a:off x="971600" y="4251352"/>
                  <a:ext cx="2304256" cy="1600887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nice 29"/>
                <p:cNvCxnSpPr/>
                <p:nvPr/>
              </p:nvCxnSpPr>
              <p:spPr>
                <a:xfrm flipV="1">
                  <a:off x="971600" y="3399816"/>
                  <a:ext cx="1008112" cy="2452423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24" name="Přímá spojnice 1023"/>
                <p:cNvCxnSpPr/>
                <p:nvPr/>
              </p:nvCxnSpPr>
              <p:spPr>
                <a:xfrm>
                  <a:off x="1979712" y="3399816"/>
                  <a:ext cx="1296144" cy="851536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028" name="TextovéPole 1027"/>
              <p:cNvSpPr txBox="1"/>
              <p:nvPr/>
            </p:nvSpPr>
            <p:spPr>
              <a:xfrm>
                <a:off x="755576" y="5805264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3116998" y="4293096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1661996" y="3140968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1029" name="Oblouk 1028"/>
              <p:cNvSpPr/>
              <p:nvPr/>
            </p:nvSpPr>
            <p:spPr>
              <a:xfrm>
                <a:off x="194354" y="4941168"/>
                <a:ext cx="1641342" cy="1545556"/>
              </a:xfrm>
              <a:prstGeom prst="arc">
                <a:avLst>
                  <a:gd name="adj1" fmla="val 17620304"/>
                  <a:gd name="adj2" fmla="val 19843778"/>
                </a:avLst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0" name="TextovéPole 1029"/>
              <p:cNvSpPr txBox="1"/>
              <p:nvPr/>
            </p:nvSpPr>
            <p:spPr>
              <a:xfrm>
                <a:off x="1259632" y="5085184"/>
                <a:ext cx="3161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l-GR" dirty="0" smtClean="0"/>
                  <a:t>α</a:t>
                </a:r>
                <a:endParaRPr lang="cs-CZ" dirty="0"/>
              </a:p>
            </p:txBody>
          </p:sp>
        </p:grpSp>
        <p:sp>
          <p:nvSpPr>
            <p:cNvPr id="1032" name="Oblouk 1031"/>
            <p:cNvSpPr/>
            <p:nvPr/>
          </p:nvSpPr>
          <p:spPr>
            <a:xfrm rot="13801449">
              <a:off x="2692370" y="3861047"/>
              <a:ext cx="849254" cy="864096"/>
            </a:xfrm>
            <a:prstGeom prst="arc">
              <a:avLst>
                <a:gd name="adj1" fmla="val 16059275"/>
                <a:gd name="adj2" fmla="val 0"/>
              </a:avLst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3" name="TextovéPole 1032"/>
            <p:cNvSpPr txBox="1"/>
            <p:nvPr/>
          </p:nvSpPr>
          <p:spPr>
            <a:xfrm>
              <a:off x="2699792" y="4077072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l-GR" dirty="0" smtClean="0"/>
                <a:t>β</a:t>
              </a:r>
              <a:endParaRPr lang="cs-CZ" dirty="0"/>
            </a:p>
          </p:txBody>
        </p:sp>
      </p:grpSp>
      <p:grpSp>
        <p:nvGrpSpPr>
          <p:cNvPr id="93" name="Skupina 92"/>
          <p:cNvGrpSpPr/>
          <p:nvPr/>
        </p:nvGrpSpPr>
        <p:grpSpPr>
          <a:xfrm>
            <a:off x="4745701" y="3140968"/>
            <a:ext cx="3354691" cy="3345756"/>
            <a:chOff x="194354" y="3140968"/>
            <a:chExt cx="3354691" cy="3345756"/>
          </a:xfrm>
        </p:grpSpPr>
        <p:grpSp>
          <p:nvGrpSpPr>
            <p:cNvPr id="94" name="Skupina 93"/>
            <p:cNvGrpSpPr/>
            <p:nvPr/>
          </p:nvGrpSpPr>
          <p:grpSpPr>
            <a:xfrm>
              <a:off x="194354" y="3140968"/>
              <a:ext cx="3240360" cy="3345756"/>
              <a:chOff x="194354" y="3140968"/>
              <a:chExt cx="3240360" cy="3345756"/>
            </a:xfrm>
          </p:grpSpPr>
          <p:grpSp>
            <p:nvGrpSpPr>
              <p:cNvPr id="97" name="Skupina 96"/>
              <p:cNvGrpSpPr/>
              <p:nvPr/>
            </p:nvGrpSpPr>
            <p:grpSpPr>
              <a:xfrm>
                <a:off x="971600" y="3399816"/>
                <a:ext cx="2304256" cy="2452423"/>
                <a:chOff x="971600" y="3399816"/>
                <a:chExt cx="2304256" cy="2452423"/>
              </a:xfrm>
            </p:grpSpPr>
            <p:cxnSp>
              <p:nvCxnSpPr>
                <p:cNvPr id="103" name="Přímá spojnice 102"/>
                <p:cNvCxnSpPr/>
                <p:nvPr/>
              </p:nvCxnSpPr>
              <p:spPr>
                <a:xfrm flipV="1">
                  <a:off x="971600" y="4251352"/>
                  <a:ext cx="2304256" cy="1600887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4" name="Přímá spojnice 103"/>
                <p:cNvCxnSpPr/>
                <p:nvPr/>
              </p:nvCxnSpPr>
              <p:spPr>
                <a:xfrm flipV="1">
                  <a:off x="971600" y="3399816"/>
                  <a:ext cx="1008112" cy="2452423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5" name="Přímá spojnice 104"/>
                <p:cNvCxnSpPr/>
                <p:nvPr/>
              </p:nvCxnSpPr>
              <p:spPr>
                <a:xfrm>
                  <a:off x="1979712" y="3399816"/>
                  <a:ext cx="1296144" cy="851536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98" name="TextovéPole 97"/>
              <p:cNvSpPr txBox="1"/>
              <p:nvPr/>
            </p:nvSpPr>
            <p:spPr>
              <a:xfrm>
                <a:off x="755576" y="5805264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99" name="TextovéPole 98"/>
              <p:cNvSpPr txBox="1"/>
              <p:nvPr/>
            </p:nvSpPr>
            <p:spPr>
              <a:xfrm>
                <a:off x="3116998" y="4293096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100" name="TextovéPole 99"/>
              <p:cNvSpPr txBox="1"/>
              <p:nvPr/>
            </p:nvSpPr>
            <p:spPr>
              <a:xfrm>
                <a:off x="1661996" y="3140968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101" name="Oblouk 100"/>
              <p:cNvSpPr/>
              <p:nvPr/>
            </p:nvSpPr>
            <p:spPr>
              <a:xfrm>
                <a:off x="194354" y="4941168"/>
                <a:ext cx="1641342" cy="1545556"/>
              </a:xfrm>
              <a:prstGeom prst="arc">
                <a:avLst>
                  <a:gd name="adj1" fmla="val 17620304"/>
                  <a:gd name="adj2" fmla="val 19843778"/>
                </a:avLst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2" name="TextovéPole 101"/>
              <p:cNvSpPr txBox="1"/>
              <p:nvPr/>
            </p:nvSpPr>
            <p:spPr>
              <a:xfrm>
                <a:off x="1259632" y="5085184"/>
                <a:ext cx="3161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l-GR" dirty="0" smtClean="0"/>
                  <a:t>α</a:t>
                </a:r>
                <a:endParaRPr lang="cs-CZ" dirty="0"/>
              </a:p>
            </p:txBody>
          </p:sp>
        </p:grpSp>
        <p:sp>
          <p:nvSpPr>
            <p:cNvPr id="95" name="Oblouk 94"/>
            <p:cNvSpPr/>
            <p:nvPr/>
          </p:nvSpPr>
          <p:spPr>
            <a:xfrm rot="13801449">
              <a:off x="2692370" y="3861047"/>
              <a:ext cx="849254" cy="864096"/>
            </a:xfrm>
            <a:prstGeom prst="arc">
              <a:avLst>
                <a:gd name="adj1" fmla="val 16059275"/>
                <a:gd name="adj2" fmla="val 0"/>
              </a:avLst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TextovéPole 95"/>
            <p:cNvSpPr txBox="1"/>
            <p:nvPr/>
          </p:nvSpPr>
          <p:spPr>
            <a:xfrm>
              <a:off x="2699792" y="4077072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l-GR" dirty="0" smtClean="0"/>
                <a:t>β</a:t>
              </a:r>
              <a:endParaRPr lang="cs-CZ" dirty="0"/>
            </a:p>
          </p:txBody>
        </p:sp>
      </p:grpSp>
      <p:grpSp>
        <p:nvGrpSpPr>
          <p:cNvPr id="106" name="Skupina 105"/>
          <p:cNvGrpSpPr/>
          <p:nvPr/>
        </p:nvGrpSpPr>
        <p:grpSpPr>
          <a:xfrm rot="2113133">
            <a:off x="4745701" y="3166544"/>
            <a:ext cx="3354691" cy="3345756"/>
            <a:chOff x="194354" y="3140968"/>
            <a:chExt cx="3354691" cy="3345756"/>
          </a:xfrm>
        </p:grpSpPr>
        <p:grpSp>
          <p:nvGrpSpPr>
            <p:cNvPr id="107" name="Skupina 106"/>
            <p:cNvGrpSpPr/>
            <p:nvPr/>
          </p:nvGrpSpPr>
          <p:grpSpPr>
            <a:xfrm>
              <a:off x="194354" y="3140968"/>
              <a:ext cx="3240360" cy="3345756"/>
              <a:chOff x="194354" y="3140968"/>
              <a:chExt cx="3240360" cy="3345756"/>
            </a:xfrm>
          </p:grpSpPr>
          <p:grpSp>
            <p:nvGrpSpPr>
              <p:cNvPr id="110" name="Skupina 109"/>
              <p:cNvGrpSpPr/>
              <p:nvPr/>
            </p:nvGrpSpPr>
            <p:grpSpPr>
              <a:xfrm>
                <a:off x="971600" y="3399816"/>
                <a:ext cx="2304256" cy="2452423"/>
                <a:chOff x="971600" y="3399816"/>
                <a:chExt cx="2304256" cy="2452423"/>
              </a:xfrm>
            </p:grpSpPr>
            <p:cxnSp>
              <p:nvCxnSpPr>
                <p:cNvPr id="116" name="Přímá spojnice 115"/>
                <p:cNvCxnSpPr/>
                <p:nvPr/>
              </p:nvCxnSpPr>
              <p:spPr>
                <a:xfrm flipV="1">
                  <a:off x="971600" y="4251352"/>
                  <a:ext cx="2304256" cy="1600887"/>
                </a:xfrm>
                <a:prstGeom prst="line">
                  <a:avLst/>
                </a:prstGeom>
                <a:ln w="19050"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7" name="Přímá spojnice 116"/>
                <p:cNvCxnSpPr/>
                <p:nvPr/>
              </p:nvCxnSpPr>
              <p:spPr>
                <a:xfrm flipV="1">
                  <a:off x="971600" y="3399816"/>
                  <a:ext cx="1008112" cy="2452423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8" name="Přímá spojnice 117"/>
                <p:cNvCxnSpPr/>
                <p:nvPr/>
              </p:nvCxnSpPr>
              <p:spPr>
                <a:xfrm>
                  <a:off x="1979712" y="3399816"/>
                  <a:ext cx="1296144" cy="851536"/>
                </a:xfrm>
                <a:prstGeom prst="line">
                  <a:avLst/>
                </a:prstGeom>
                <a:ln w="190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11" name="TextovéPole 110"/>
              <p:cNvSpPr txBox="1"/>
              <p:nvPr/>
            </p:nvSpPr>
            <p:spPr>
              <a:xfrm rot="19486867">
                <a:off x="755575" y="5805264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112" name="TextovéPole 111"/>
              <p:cNvSpPr txBox="1"/>
              <p:nvPr/>
            </p:nvSpPr>
            <p:spPr>
              <a:xfrm rot="19486867">
                <a:off x="3116998" y="4293096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113" name="TextovéPole 112"/>
              <p:cNvSpPr txBox="1"/>
              <p:nvPr/>
            </p:nvSpPr>
            <p:spPr>
              <a:xfrm rot="19486867">
                <a:off x="1661996" y="3140968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114" name="Oblouk 113"/>
              <p:cNvSpPr/>
              <p:nvPr/>
            </p:nvSpPr>
            <p:spPr>
              <a:xfrm>
                <a:off x="194354" y="4941168"/>
                <a:ext cx="1641342" cy="1545556"/>
              </a:xfrm>
              <a:prstGeom prst="arc">
                <a:avLst>
                  <a:gd name="adj1" fmla="val 17620304"/>
                  <a:gd name="adj2" fmla="val 19843778"/>
                </a:avLst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5" name="TextovéPole 114"/>
              <p:cNvSpPr txBox="1"/>
              <p:nvPr/>
            </p:nvSpPr>
            <p:spPr>
              <a:xfrm rot="19486867">
                <a:off x="1259632" y="5085184"/>
                <a:ext cx="3161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l-GR" dirty="0" smtClean="0"/>
                  <a:t>α</a:t>
                </a:r>
                <a:endParaRPr lang="cs-CZ" dirty="0"/>
              </a:p>
            </p:txBody>
          </p:sp>
        </p:grpSp>
        <p:sp>
          <p:nvSpPr>
            <p:cNvPr id="108" name="Oblouk 107"/>
            <p:cNvSpPr/>
            <p:nvPr/>
          </p:nvSpPr>
          <p:spPr>
            <a:xfrm rot="13801449">
              <a:off x="2692370" y="3861047"/>
              <a:ext cx="849254" cy="864096"/>
            </a:xfrm>
            <a:prstGeom prst="arc">
              <a:avLst>
                <a:gd name="adj1" fmla="val 16059275"/>
                <a:gd name="adj2" fmla="val 0"/>
              </a:avLst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TextovéPole 108"/>
            <p:cNvSpPr txBox="1"/>
            <p:nvPr/>
          </p:nvSpPr>
          <p:spPr>
            <a:xfrm rot="19486867">
              <a:off x="2699792" y="4077072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l-GR" dirty="0" smtClean="0"/>
                <a:t>β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601121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-2280000">
                                      <p:cBhvr>
                                        <p:cTn id="9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35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5.55556E-7 -1.85185E-6 L -0.49375 -0.00231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88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720080"/>
          </a:xfrm>
        </p:spPr>
        <p:txBody>
          <a:bodyPr>
            <a:noAutofit/>
          </a:bodyPr>
          <a:lstStyle/>
          <a:p>
            <a:r>
              <a:rPr lang="cs-CZ" sz="3200" dirty="0"/>
              <a:t>Příklad </a:t>
            </a:r>
            <a:r>
              <a:rPr lang="cs-CZ" sz="3200" dirty="0" smtClean="0"/>
              <a:t>na konstrukci trojúhelníka dle věty </a:t>
            </a:r>
            <a:r>
              <a:rPr lang="cs-CZ" sz="3200" b="1" dirty="0" smtClean="0"/>
              <a:t>usu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3102" y="684838"/>
            <a:ext cx="8691122" cy="2816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Sestroj </a:t>
            </a:r>
            <a:r>
              <a:rPr lang="cs-CZ" sz="2000" b="1" dirty="0"/>
              <a:t>trojúhelník </a:t>
            </a:r>
            <a:r>
              <a:rPr lang="cs-CZ" sz="2000" b="1" dirty="0" smtClean="0"/>
              <a:t>EFG, </a:t>
            </a:r>
            <a:r>
              <a:rPr lang="cs-CZ" sz="2000" b="1" dirty="0"/>
              <a:t>je-li g</a:t>
            </a:r>
            <a:r>
              <a:rPr lang="cs-CZ" sz="2000" b="1" dirty="0" smtClean="0"/>
              <a:t> </a:t>
            </a:r>
            <a:r>
              <a:rPr lang="cs-CZ" sz="2000" b="1" dirty="0"/>
              <a:t>= 7 cm, </a:t>
            </a:r>
            <a:r>
              <a:rPr lang="cs-CZ" sz="2000" b="1" dirty="0" smtClean="0">
                <a:sym typeface="Symbol"/>
              </a:rPr>
              <a:t>úhel při vrcholu F měří 40</a:t>
            </a:r>
            <a:r>
              <a:rPr lang="cs-CZ" sz="2000" b="1" dirty="0" smtClean="0"/>
              <a:t>°, při E měří 80°.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Rozbor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Postup konstrukce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Konstrukce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Počet řešení</a:t>
            </a:r>
            <a:endParaRPr lang="cs-CZ" sz="2000" b="1" dirty="0"/>
          </a:p>
          <a:p>
            <a:pPr marL="0" indent="0"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7492" y="2897162"/>
                <a:ext cx="3982771" cy="35753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ts val="5000"/>
                  </a:lnSpc>
                </a:pPr>
                <a:r>
                  <a:rPr lang="cs-CZ" sz="2000" dirty="0"/>
                  <a:t>1. </a:t>
                </a:r>
                <a:r>
                  <a:rPr lang="cs-CZ" sz="2000" dirty="0" smtClean="0"/>
                  <a:t>EF</a:t>
                </a:r>
                <a:r>
                  <a:rPr lang="en-US" sz="2000" dirty="0" smtClean="0"/>
                  <a:t>;</a:t>
                </a:r>
                <a:r>
                  <a:rPr lang="cs-CZ" sz="2000" dirty="0" smtClean="0"/>
                  <a:t>|EF|= 7 </a:t>
                </a:r>
                <a:r>
                  <a:rPr lang="cs-CZ" sz="2000" dirty="0"/>
                  <a:t>cm</a:t>
                </a:r>
              </a:p>
              <a:p>
                <a:pPr>
                  <a:lnSpc>
                    <a:spcPts val="5000"/>
                  </a:lnSpc>
                </a:pPr>
                <a:r>
                  <a:rPr lang="cs-CZ" sz="2000" dirty="0"/>
                  <a:t>2. </a:t>
                </a:r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</a:rPr>
                      <m:t>∢</m:t>
                    </m:r>
                  </m:oMath>
                </a14:m>
                <a:r>
                  <a:rPr lang="cs-CZ" sz="2000" dirty="0" smtClean="0"/>
                  <a:t>FE</a:t>
                </a:r>
                <a:r>
                  <a:rPr lang="en-US" sz="2000" dirty="0" smtClean="0"/>
                  <a:t>X</a:t>
                </a:r>
                <a:r>
                  <a:rPr lang="en-US" sz="2000" dirty="0"/>
                  <a:t>; </a:t>
                </a:r>
                <a:r>
                  <a:rPr lang="en-US" sz="2000" dirty="0" smtClean="0"/>
                  <a:t>I</a:t>
                </a:r>
                <a14:m>
                  <m:oMath xmlns:m="http://schemas.openxmlformats.org/officeDocument/2006/math">
                    <m:r>
                      <a:rPr lang="en-US" sz="2000" i="1" dirty="0" smtClean="0">
                        <a:latin typeface="Cambria Math"/>
                        <a:ea typeface="Cambria Math"/>
                      </a:rPr>
                      <m:t>∢</m:t>
                    </m:r>
                  </m:oMath>
                </a14:m>
                <a:r>
                  <a:rPr lang="cs-CZ" sz="2000" dirty="0" smtClean="0"/>
                  <a:t>FE</a:t>
                </a:r>
                <a:r>
                  <a:rPr lang="en-US" sz="2000" dirty="0" smtClean="0"/>
                  <a:t>XI </a:t>
                </a:r>
                <a:r>
                  <a:rPr lang="en-US" sz="2000" dirty="0"/>
                  <a:t>= </a:t>
                </a:r>
                <a:r>
                  <a:rPr lang="cs-CZ" sz="2000" dirty="0" smtClean="0"/>
                  <a:t>80</a:t>
                </a:r>
                <a:r>
                  <a:rPr lang="cs-CZ" sz="2000" b="1" dirty="0" smtClean="0"/>
                  <a:t>°</a:t>
                </a:r>
                <a:endParaRPr lang="en-US" sz="2000" dirty="0"/>
              </a:p>
              <a:p>
                <a:pPr>
                  <a:lnSpc>
                    <a:spcPts val="5000"/>
                  </a:lnSpc>
                </a:pPr>
                <a:r>
                  <a:rPr lang="cs-CZ" sz="2000" dirty="0"/>
                  <a:t>3. </a:t>
                </a:r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</a:rPr>
                      <m:t>∢</m:t>
                    </m:r>
                  </m:oMath>
                </a14:m>
                <a:r>
                  <a:rPr lang="cs-CZ" sz="2000" dirty="0" smtClean="0"/>
                  <a:t>EFY</a:t>
                </a:r>
                <a:r>
                  <a:rPr lang="en-US" sz="2000" dirty="0"/>
                  <a:t>; </a:t>
                </a:r>
                <a:r>
                  <a:rPr lang="en-US" sz="2000" dirty="0" smtClean="0"/>
                  <a:t>I</a:t>
                </a:r>
                <a14:m>
                  <m:oMath xmlns:m="http://schemas.openxmlformats.org/officeDocument/2006/math">
                    <m:r>
                      <a:rPr lang="en-US" sz="2000" i="1" smtClean="0">
                        <a:latin typeface="Cambria Math"/>
                        <a:ea typeface="Cambria Math"/>
                      </a:rPr>
                      <m:t>∢</m:t>
                    </m:r>
                  </m:oMath>
                </a14:m>
                <a:r>
                  <a:rPr lang="cs-CZ" sz="2000" dirty="0" smtClean="0"/>
                  <a:t>EFY</a:t>
                </a:r>
                <a:r>
                  <a:rPr lang="en-US" sz="2000" dirty="0"/>
                  <a:t>I = </a:t>
                </a:r>
                <a:r>
                  <a:rPr lang="cs-CZ" sz="2000" dirty="0" smtClean="0"/>
                  <a:t>40</a:t>
                </a:r>
                <a:r>
                  <a:rPr lang="cs-CZ" sz="2000" b="1" dirty="0" smtClean="0"/>
                  <a:t>°</a:t>
                </a:r>
                <a:endParaRPr lang="cs-CZ" sz="2000" dirty="0"/>
              </a:p>
              <a:p>
                <a:pPr>
                  <a:lnSpc>
                    <a:spcPts val="5000"/>
                  </a:lnSpc>
                </a:pPr>
                <a:r>
                  <a:rPr lang="cs-CZ" sz="2000" dirty="0"/>
                  <a:t>4. </a:t>
                </a:r>
                <a:r>
                  <a:rPr lang="cs-CZ" sz="2000" dirty="0" smtClean="0"/>
                  <a:t>G</a:t>
                </a:r>
                <a:r>
                  <a:rPr lang="en-US" sz="2000" dirty="0" smtClean="0"/>
                  <a:t>;</a:t>
                </a:r>
                <a:r>
                  <a:rPr lang="cs-CZ" sz="2000" dirty="0" smtClean="0"/>
                  <a:t> G </a:t>
                </a:r>
                <a:r>
                  <a:rPr lang="az-Cyrl-AZ" sz="2000" dirty="0"/>
                  <a:t>є</a:t>
                </a:r>
                <a:r>
                  <a:rPr lang="cs-CZ" sz="2000" dirty="0"/>
                  <a:t>       </a:t>
                </a:r>
                <a:r>
                  <a:rPr lang="cs-CZ" sz="2000" dirty="0" smtClean="0"/>
                  <a:t> EX ∩      FY</a:t>
                </a:r>
                <a:endParaRPr lang="cs-CZ" sz="2000" dirty="0"/>
              </a:p>
              <a:p>
                <a:pPr>
                  <a:lnSpc>
                    <a:spcPts val="5000"/>
                  </a:lnSpc>
                </a:pPr>
                <a:r>
                  <a:rPr lang="cs-CZ" sz="2000" dirty="0"/>
                  <a:t>5. ∆ </a:t>
                </a:r>
                <a:r>
                  <a:rPr lang="cs-CZ" sz="2000" dirty="0" smtClean="0"/>
                  <a:t>EFG</a:t>
                </a:r>
                <a:endParaRPr lang="cs-CZ" sz="20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492" y="2897162"/>
                <a:ext cx="3982771" cy="3575338"/>
              </a:xfrm>
              <a:prstGeom prst="rect">
                <a:avLst/>
              </a:prstGeom>
              <a:blipFill rotWithShape="1">
                <a:blip r:embed="rId2"/>
                <a:stretch>
                  <a:fillRect l="-15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TextovéPole 39"/>
          <p:cNvSpPr txBox="1"/>
          <p:nvPr/>
        </p:nvSpPr>
        <p:spPr>
          <a:xfrm>
            <a:off x="142562" y="6210890"/>
            <a:ext cx="25484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 řešení v 1 polorovině</a:t>
            </a:r>
            <a:endParaRPr lang="cs-CZ" sz="2000" dirty="0"/>
          </a:p>
        </p:txBody>
      </p:sp>
      <p:sp>
        <p:nvSpPr>
          <p:cNvPr id="113" name="PubTriangle"/>
          <p:cNvSpPr>
            <a:spLocks noEditPoints="1" noChangeArrowheads="1"/>
          </p:cNvSpPr>
          <p:nvPr/>
        </p:nvSpPr>
        <p:spPr bwMode="auto">
          <a:xfrm rot="1313782">
            <a:off x="3309163" y="1273234"/>
            <a:ext cx="1850256" cy="1455544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4" name="TextovéPole 113"/>
          <p:cNvSpPr txBox="1"/>
          <p:nvPr/>
        </p:nvSpPr>
        <p:spPr>
          <a:xfrm>
            <a:off x="2915816" y="233958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23" name="TextovéPole 122"/>
          <p:cNvSpPr txBox="1"/>
          <p:nvPr/>
        </p:nvSpPr>
        <p:spPr>
          <a:xfrm>
            <a:off x="4929608" y="2348880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24" name="TextovéPole 123"/>
          <p:cNvSpPr txBox="1"/>
          <p:nvPr/>
        </p:nvSpPr>
        <p:spPr>
          <a:xfrm>
            <a:off x="4371236" y="980728"/>
            <a:ext cx="272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138" name="Přímá spojnice 137"/>
          <p:cNvCxnSpPr>
            <a:stCxn id="113" idx="2"/>
            <a:endCxn id="113" idx="4"/>
          </p:cNvCxnSpPr>
          <p:nvPr/>
        </p:nvCxnSpPr>
        <p:spPr>
          <a:xfrm>
            <a:off x="3104495" y="2331269"/>
            <a:ext cx="1988185" cy="1474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0" name="TextovéPole 139"/>
          <p:cNvSpPr txBox="1"/>
          <p:nvPr/>
        </p:nvSpPr>
        <p:spPr>
          <a:xfrm>
            <a:off x="3948546" y="226403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7</a:t>
            </a:r>
            <a:endParaRPr lang="cs-CZ" b="1" dirty="0">
              <a:solidFill>
                <a:srgbClr val="FF0000"/>
              </a:solidFill>
            </a:endParaRPr>
          </a:p>
        </p:txBody>
      </p:sp>
      <p:grpSp>
        <p:nvGrpSpPr>
          <p:cNvPr id="147" name="Skupina 146"/>
          <p:cNvGrpSpPr/>
          <p:nvPr/>
        </p:nvGrpSpPr>
        <p:grpSpPr>
          <a:xfrm>
            <a:off x="1177628" y="5213809"/>
            <a:ext cx="341883" cy="107950"/>
            <a:chOff x="2447925" y="3590925"/>
            <a:chExt cx="539750" cy="227013"/>
          </a:xfrm>
        </p:grpSpPr>
        <p:sp>
          <p:nvSpPr>
            <p:cNvPr id="148" name="Přímá spojovací čára 29"/>
            <p:cNvSpPr/>
            <p:nvPr/>
          </p:nvSpPr>
          <p:spPr>
            <a:xfrm>
              <a:off x="2447925" y="3709988"/>
              <a:ext cx="539750" cy="0"/>
            </a:xfrm>
            <a:prstGeom prst="line">
              <a:avLst/>
            </a:prstGeom>
            <a:noFill/>
            <a:ln w="36000">
              <a:solidFill>
                <a:srgbClr val="000000"/>
              </a:solidFill>
              <a:prstDash val="solid"/>
              <a:tailEnd type="arrow"/>
            </a:ln>
          </p:spPr>
          <p:txBody>
            <a:bodyPr lIns="108000" tIns="63000" rIns="108000" bIns="63000" anchor="ctr" anchorCtr="1" compatLnSpc="0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 hangingPunct="0">
                <a:spcBef>
                  <a:spcPts val="0"/>
                </a:spcBef>
                <a:spcAft>
                  <a:spcPts val="0"/>
                </a:spcAft>
                <a:buFont typeface="StarSymbol"/>
                <a:buNone/>
                <a:defRPr/>
              </a:pPr>
              <a:endParaRPr lang="cs-CZ">
                <a:latin typeface="Arial" pitchFamily="18"/>
                <a:ea typeface="MS Gothic" pitchFamily="2"/>
                <a:cs typeface="Tahoma" pitchFamily="2"/>
              </a:endParaRPr>
            </a:p>
          </p:txBody>
        </p:sp>
        <p:sp>
          <p:nvSpPr>
            <p:cNvPr id="149" name="Přímá spojovací čára 30"/>
            <p:cNvSpPr/>
            <p:nvPr/>
          </p:nvSpPr>
          <p:spPr>
            <a:xfrm>
              <a:off x="2447925" y="3590925"/>
              <a:ext cx="0" cy="227013"/>
            </a:xfrm>
            <a:prstGeom prst="line">
              <a:avLst/>
            </a:prstGeom>
            <a:noFill/>
            <a:ln w="36000">
              <a:solidFill>
                <a:srgbClr val="000000"/>
              </a:solidFill>
              <a:prstDash val="solid"/>
            </a:ln>
          </p:spPr>
          <p:txBody>
            <a:bodyPr lIns="108000" tIns="63000" rIns="108000" bIns="63000" anchor="ctr" anchorCtr="1" compatLnSpc="0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 hangingPunct="0">
                <a:spcBef>
                  <a:spcPts val="0"/>
                </a:spcBef>
                <a:spcAft>
                  <a:spcPts val="0"/>
                </a:spcAft>
                <a:buFont typeface="StarSymbol"/>
                <a:buNone/>
                <a:defRPr/>
              </a:pPr>
              <a:endParaRPr lang="cs-CZ">
                <a:latin typeface="Arial" pitchFamily="18"/>
                <a:ea typeface="MS Gothic" pitchFamily="2"/>
                <a:cs typeface="Tahoma" pitchFamily="2"/>
              </a:endParaRPr>
            </a:p>
          </p:txBody>
        </p:sp>
      </p:grpSp>
      <p:sp>
        <p:nvSpPr>
          <p:cNvPr id="150" name="Oblouk 149"/>
          <p:cNvSpPr/>
          <p:nvPr/>
        </p:nvSpPr>
        <p:spPr>
          <a:xfrm rot="16200000">
            <a:off x="4636356" y="2097423"/>
            <a:ext cx="548282" cy="475134"/>
          </a:xfrm>
          <a:prstGeom prst="arc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TextovéPole 150"/>
          <p:cNvSpPr txBox="1"/>
          <p:nvPr/>
        </p:nvSpPr>
        <p:spPr>
          <a:xfrm>
            <a:off x="4355976" y="1907540"/>
            <a:ext cx="538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40°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6" name="Oblouk 165"/>
          <p:cNvSpPr/>
          <p:nvPr/>
        </p:nvSpPr>
        <p:spPr>
          <a:xfrm>
            <a:off x="2773259" y="1926124"/>
            <a:ext cx="936103" cy="792088"/>
          </a:xfrm>
          <a:prstGeom prst="arc">
            <a:avLst>
              <a:gd name="adj1" fmla="val 18825229"/>
              <a:gd name="adj2" fmla="val 0"/>
            </a:avLst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TextovéPole 166"/>
          <p:cNvSpPr txBox="1"/>
          <p:nvPr/>
        </p:nvSpPr>
        <p:spPr>
          <a:xfrm>
            <a:off x="3633011" y="1916832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80°</a:t>
            </a:r>
            <a:endParaRPr lang="cs-CZ" b="1" dirty="0">
              <a:solidFill>
                <a:srgbClr val="FF0000"/>
              </a:solidFill>
            </a:endParaRPr>
          </a:p>
        </p:txBody>
      </p:sp>
      <p:grpSp>
        <p:nvGrpSpPr>
          <p:cNvPr id="168" name="Skupina 167"/>
          <p:cNvGrpSpPr/>
          <p:nvPr/>
        </p:nvGrpSpPr>
        <p:grpSpPr>
          <a:xfrm>
            <a:off x="2069877" y="5193258"/>
            <a:ext cx="341883" cy="107950"/>
            <a:chOff x="2447925" y="3590925"/>
            <a:chExt cx="539750" cy="227013"/>
          </a:xfrm>
        </p:grpSpPr>
        <p:sp>
          <p:nvSpPr>
            <p:cNvPr id="169" name="Přímá spojovací čára 29"/>
            <p:cNvSpPr/>
            <p:nvPr/>
          </p:nvSpPr>
          <p:spPr>
            <a:xfrm>
              <a:off x="2447925" y="3709988"/>
              <a:ext cx="539750" cy="0"/>
            </a:xfrm>
            <a:prstGeom prst="line">
              <a:avLst/>
            </a:prstGeom>
            <a:noFill/>
            <a:ln w="36000">
              <a:solidFill>
                <a:srgbClr val="000000"/>
              </a:solidFill>
              <a:prstDash val="solid"/>
              <a:tailEnd type="arrow"/>
            </a:ln>
          </p:spPr>
          <p:txBody>
            <a:bodyPr lIns="108000" tIns="63000" rIns="108000" bIns="63000" anchor="ctr" anchorCtr="1" compatLnSpc="0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 hangingPunct="0">
                <a:spcBef>
                  <a:spcPts val="0"/>
                </a:spcBef>
                <a:spcAft>
                  <a:spcPts val="0"/>
                </a:spcAft>
                <a:buFont typeface="StarSymbol"/>
                <a:buNone/>
                <a:defRPr/>
              </a:pPr>
              <a:endParaRPr lang="cs-CZ">
                <a:latin typeface="Arial" pitchFamily="18"/>
                <a:ea typeface="MS Gothic" pitchFamily="2"/>
                <a:cs typeface="Tahoma" pitchFamily="2"/>
              </a:endParaRPr>
            </a:p>
          </p:txBody>
        </p:sp>
        <p:sp>
          <p:nvSpPr>
            <p:cNvPr id="170" name="Přímá spojovací čára 30"/>
            <p:cNvSpPr/>
            <p:nvPr/>
          </p:nvSpPr>
          <p:spPr>
            <a:xfrm>
              <a:off x="2447925" y="3590925"/>
              <a:ext cx="0" cy="227013"/>
            </a:xfrm>
            <a:prstGeom prst="line">
              <a:avLst/>
            </a:prstGeom>
            <a:noFill/>
            <a:ln w="36000">
              <a:solidFill>
                <a:srgbClr val="000000"/>
              </a:solidFill>
              <a:prstDash val="solid"/>
            </a:ln>
          </p:spPr>
          <p:txBody>
            <a:bodyPr lIns="108000" tIns="63000" rIns="108000" bIns="63000" anchor="ctr" anchorCtr="1" compatLnSpc="0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 hangingPunct="0">
                <a:spcBef>
                  <a:spcPts val="0"/>
                </a:spcBef>
                <a:spcAft>
                  <a:spcPts val="0"/>
                </a:spcAft>
                <a:buFont typeface="StarSymbol"/>
                <a:buNone/>
                <a:defRPr/>
              </a:pPr>
              <a:endParaRPr lang="cs-CZ">
                <a:latin typeface="Arial" pitchFamily="18"/>
                <a:ea typeface="MS Gothic" pitchFamily="2"/>
                <a:cs typeface="Tahoma" pitchFamily="2"/>
              </a:endParaRPr>
            </a:p>
          </p:txBody>
        </p:sp>
      </p:grpSp>
      <p:pic>
        <p:nvPicPr>
          <p:cNvPr id="183" name="Picture 4" descr="http://www.hrackyucechuru.cz/fotky7624/fotos/gen320/gen__vyr_620411ART.-9503-uHLOMeR.jpg"/>
          <p:cNvPicPr>
            <a:picLocks noChangeAspect="1" noChangeArrowheads="1"/>
          </p:cNvPicPr>
          <p:nvPr/>
        </p:nvPicPr>
        <p:blipFill>
          <a:blip r:embed="rId3" cstate="print">
            <a:lum contrast="-13000"/>
          </a:blip>
          <a:srcRect/>
          <a:stretch>
            <a:fillRect/>
          </a:stretch>
        </p:blipFill>
        <p:spPr bwMode="auto">
          <a:xfrm>
            <a:off x="2915816" y="4437862"/>
            <a:ext cx="3624477" cy="2004790"/>
          </a:xfrm>
          <a:prstGeom prst="rect">
            <a:avLst/>
          </a:prstGeom>
          <a:noFill/>
        </p:spPr>
      </p:pic>
      <p:grpSp>
        <p:nvGrpSpPr>
          <p:cNvPr id="184" name="Skupina 183"/>
          <p:cNvGrpSpPr/>
          <p:nvPr/>
        </p:nvGrpSpPr>
        <p:grpSpPr>
          <a:xfrm>
            <a:off x="4686013" y="6220751"/>
            <a:ext cx="2576269" cy="169763"/>
            <a:chOff x="5424755" y="4429132"/>
            <a:chExt cx="2576269" cy="169763"/>
          </a:xfrm>
        </p:grpSpPr>
        <p:cxnSp>
          <p:nvCxnSpPr>
            <p:cNvPr id="185" name="Přímá spojovací čára 10"/>
            <p:cNvCxnSpPr/>
            <p:nvPr/>
          </p:nvCxnSpPr>
          <p:spPr>
            <a:xfrm>
              <a:off x="5424755" y="4500081"/>
              <a:ext cx="2576269" cy="2077"/>
            </a:xfrm>
            <a:prstGeom prst="line">
              <a:avLst/>
            </a:prstGeom>
            <a:ln w="254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Přímá spojovací čára 13"/>
            <p:cNvCxnSpPr/>
            <p:nvPr/>
          </p:nvCxnSpPr>
          <p:spPr>
            <a:xfrm rot="5400000" flipH="1" flipV="1">
              <a:off x="5349955" y="4512754"/>
              <a:ext cx="169761" cy="2521"/>
            </a:xfrm>
            <a:prstGeom prst="line">
              <a:avLst/>
            </a:prstGeom>
            <a:ln w="254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Přímá spojovací čára 18"/>
            <p:cNvCxnSpPr/>
            <p:nvPr/>
          </p:nvCxnSpPr>
          <p:spPr>
            <a:xfrm rot="5400000" flipH="1" flipV="1">
              <a:off x="7914882" y="4512752"/>
              <a:ext cx="169761" cy="2521"/>
            </a:xfrm>
            <a:prstGeom prst="line">
              <a:avLst/>
            </a:prstGeom>
            <a:ln w="254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8" name="Přímá spojovací čára 95"/>
          <p:cNvCxnSpPr/>
          <p:nvPr/>
        </p:nvCxnSpPr>
        <p:spPr>
          <a:xfrm flipV="1">
            <a:off x="4696286" y="2852936"/>
            <a:ext cx="574854" cy="3428493"/>
          </a:xfrm>
          <a:prstGeom prst="line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0" name="TextovéPole 189"/>
          <p:cNvSpPr txBox="1"/>
          <p:nvPr/>
        </p:nvSpPr>
        <p:spPr>
          <a:xfrm>
            <a:off x="4360536" y="6228369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E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92" name="TextovéPole 191"/>
          <p:cNvSpPr txBox="1"/>
          <p:nvPr/>
        </p:nvSpPr>
        <p:spPr>
          <a:xfrm>
            <a:off x="5078336" y="3892738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G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93" name="TextovéPole 192"/>
          <p:cNvSpPr txBox="1"/>
          <p:nvPr/>
        </p:nvSpPr>
        <p:spPr>
          <a:xfrm>
            <a:off x="3539226" y="3448140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Y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194" name="Přímá spojovací čára 57"/>
          <p:cNvCxnSpPr/>
          <p:nvPr/>
        </p:nvCxnSpPr>
        <p:spPr>
          <a:xfrm rot="5400000" flipH="1" flipV="1">
            <a:off x="3865732" y="3411064"/>
            <a:ext cx="144015" cy="131223"/>
          </a:xfrm>
          <a:prstGeom prst="line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5" name="TextovéPole 194"/>
          <p:cNvSpPr txBox="1"/>
          <p:nvPr/>
        </p:nvSpPr>
        <p:spPr>
          <a:xfrm>
            <a:off x="5307240" y="2991853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chemeClr val="bg2">
                    <a:lumMod val="25000"/>
                  </a:schemeClr>
                </a:solidFill>
              </a:rPr>
              <a:t>X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196" name="Přímá spojovací čára 69"/>
          <p:cNvCxnSpPr/>
          <p:nvPr/>
        </p:nvCxnSpPr>
        <p:spPr>
          <a:xfrm>
            <a:off x="5132903" y="3267028"/>
            <a:ext cx="174337" cy="9128"/>
          </a:xfrm>
          <a:prstGeom prst="line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2" name="Picture 4" descr="http://www.hrackyucechuru.cz/fotky7624/fotos/gen320/gen__vyr_620411ART.-9503-uHLOMeR.jpg"/>
          <p:cNvPicPr>
            <a:picLocks noChangeAspect="1" noChangeArrowheads="1"/>
          </p:cNvPicPr>
          <p:nvPr/>
        </p:nvPicPr>
        <p:blipFill>
          <a:blip r:embed="rId3" cstate="print">
            <a:lum contrast="-13000"/>
          </a:blip>
          <a:srcRect/>
          <a:stretch>
            <a:fillRect/>
          </a:stretch>
        </p:blipFill>
        <p:spPr bwMode="auto">
          <a:xfrm>
            <a:off x="5489442" y="4453613"/>
            <a:ext cx="3624477" cy="2004790"/>
          </a:xfrm>
          <a:prstGeom prst="rect">
            <a:avLst/>
          </a:prstGeom>
          <a:noFill/>
        </p:spPr>
      </p:pic>
      <p:cxnSp>
        <p:nvCxnSpPr>
          <p:cNvPr id="189" name="Přímá spojovací čára 100"/>
          <p:cNvCxnSpPr/>
          <p:nvPr/>
        </p:nvCxnSpPr>
        <p:spPr>
          <a:xfrm flipH="1" flipV="1">
            <a:off x="3563888" y="3132387"/>
            <a:ext cx="3701349" cy="3159987"/>
          </a:xfrm>
          <a:prstGeom prst="line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1" name="TextovéPole 190"/>
          <p:cNvSpPr txBox="1"/>
          <p:nvPr/>
        </p:nvSpPr>
        <p:spPr>
          <a:xfrm>
            <a:off x="7168848" y="6228369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F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6" name="Přímá spojnice 5"/>
          <p:cNvCxnSpPr>
            <a:stCxn id="113" idx="2"/>
          </p:cNvCxnSpPr>
          <p:nvPr/>
        </p:nvCxnSpPr>
        <p:spPr>
          <a:xfrm flipV="1">
            <a:off x="3104495" y="764704"/>
            <a:ext cx="2202745" cy="15665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123" idx="0"/>
          </p:cNvCxnSpPr>
          <p:nvPr/>
        </p:nvCxnSpPr>
        <p:spPr>
          <a:xfrm flipH="1" flipV="1">
            <a:off x="4162926" y="729916"/>
            <a:ext cx="911914" cy="16189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88024" y="1052736"/>
            <a:ext cx="72008" cy="1126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124" idx="0"/>
          </p:cNvCxnSpPr>
          <p:nvPr/>
        </p:nvCxnSpPr>
        <p:spPr>
          <a:xfrm flipV="1">
            <a:off x="4283968" y="980728"/>
            <a:ext cx="10800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795564" y="1084094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87092" y="98072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421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50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1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1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000"/>
                            </p:stCondLst>
                            <p:childTnLst>
                              <p:par>
                                <p:cTn id="74" presetID="1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000"/>
                            </p:stCondLst>
                            <p:childTnLst>
                              <p:par>
                                <p:cTn id="7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000"/>
                            </p:stCondLst>
                            <p:childTnLst>
                              <p:par>
                                <p:cTn id="84" presetID="1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2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000"/>
                            </p:stCondLst>
                            <p:childTnLst>
                              <p:par>
                                <p:cTn id="9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500"/>
                            </p:stCondLst>
                            <p:childTnLst>
                              <p:par>
                                <p:cTn id="10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2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"/>
                            </p:stCondLst>
                            <p:childTnLst>
                              <p:par>
                                <p:cTn id="1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1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500"/>
                            </p:stCondLst>
                            <p:childTnLst>
                              <p:par>
                                <p:cTn id="127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770" decel="100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0" dur="770" decel="100000"/>
                                        <p:tgtEl>
                                          <p:spTgt spid="19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32" dur="77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4" dur="77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1000"/>
                            </p:stCondLst>
                            <p:childTnLst>
                              <p:par>
                                <p:cTn id="14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7" dur="2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1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"/>
                            </p:stCondLst>
                            <p:childTnLst>
                              <p:par>
                                <p:cTn id="15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1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1500"/>
                            </p:stCondLst>
                            <p:childTnLst>
                              <p:par>
                                <p:cTn id="158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770" decel="100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1" dur="770" decel="100000"/>
                                        <p:tgtEl>
                                          <p:spTgt spid="19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3" dur="77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65" dur="77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6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1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" grpId="0" animBg="1"/>
      <p:bldP spid="114" grpId="0"/>
      <p:bldP spid="123" grpId="0"/>
      <p:bldP spid="124" grpId="0"/>
      <p:bldP spid="140" grpId="0"/>
      <p:bldP spid="150" grpId="0" animBg="1"/>
      <p:bldP spid="151" grpId="0"/>
      <p:bldP spid="166" grpId="0" animBg="1"/>
      <p:bldP spid="167" grpId="0"/>
      <p:bldP spid="190" grpId="0"/>
      <p:bldP spid="192" grpId="0"/>
      <p:bldP spid="193" grpId="0"/>
      <p:bldP spid="195" grpId="0"/>
      <p:bldP spid="191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784976" cy="45259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Kliparty MS Office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1777</TotalTime>
  <Words>196</Words>
  <Application>Microsoft Office PowerPoint</Application>
  <PresentationFormat>Předvádění na obrazovce (4:3)</PresentationFormat>
  <Paragraphs>63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Shodnost dle věty usu</vt:lpstr>
      <vt:lpstr>Věta usu o shodnosti dvou trojúhelníků</vt:lpstr>
      <vt:lpstr>Příklad na konstrukci trojúhelníka dle věty usu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204</cp:revision>
  <dcterms:created xsi:type="dcterms:W3CDTF">2011-09-26T11:24:10Z</dcterms:created>
  <dcterms:modified xsi:type="dcterms:W3CDTF">2013-05-16T06:44:42Z</dcterms:modified>
</cp:coreProperties>
</file>