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9" r:id="rId3"/>
    <p:sldId id="260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96A9E3-FF1F-412C-96C2-A74C2F1E7BC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DA0E34-03D9-41F9-8D57-613B2C68B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4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412776"/>
            <a:ext cx="8420472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Shodnost dle věty </a:t>
            </a:r>
            <a:r>
              <a:rPr lang="cs-CZ" sz="4800" b="1" dirty="0" err="1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sus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dirty="0" smtClean="0"/>
              <a:t> </a:t>
            </a:r>
            <a:r>
              <a:rPr lang="cs-CZ" sz="1600" b="1" dirty="0" smtClean="0"/>
              <a:t>VY_32_inovace_10 </a:t>
            </a:r>
            <a:r>
              <a:rPr lang="cs-CZ" sz="1600" b="1" dirty="0" smtClean="0"/>
              <a:t>Matematika - shodnost </a:t>
            </a:r>
            <a:r>
              <a:rPr lang="cs-CZ" sz="1600" b="1" dirty="0" err="1" smtClean="0"/>
              <a:t>sus</a:t>
            </a:r>
            <a:endParaRPr lang="cs-CZ" sz="1600" b="1" dirty="0" smtClean="0"/>
          </a:p>
          <a:p>
            <a:r>
              <a:rPr lang="cs-CZ" sz="1600" dirty="0" smtClean="0"/>
              <a:t>Autor:      </a:t>
            </a:r>
            <a:r>
              <a:rPr lang="cs-CZ" sz="1600" dirty="0" smtClean="0"/>
              <a:t>   </a:t>
            </a:r>
            <a:r>
              <a:rPr lang="cs-CZ" sz="1600" dirty="0" smtClean="0"/>
              <a:t>Jana Pěničková</a:t>
            </a:r>
          </a:p>
          <a:p>
            <a:r>
              <a:rPr lang="cs-CZ" sz="1600" dirty="0" smtClean="0"/>
              <a:t>Období:     </a:t>
            </a:r>
            <a:r>
              <a:rPr lang="cs-CZ" sz="1600" dirty="0" smtClean="0"/>
              <a:t> Leden </a:t>
            </a:r>
            <a:r>
              <a:rPr lang="cs-CZ" sz="1600" dirty="0" smtClean="0"/>
              <a:t>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</a:t>
            </a:r>
            <a:r>
              <a:rPr lang="cs-CZ" sz="1600" smtClean="0"/>
              <a:t>:    </a:t>
            </a:r>
            <a:r>
              <a:rPr lang="cs-CZ" sz="1600" smtClean="0"/>
              <a:t>Shodná </a:t>
            </a:r>
            <a:r>
              <a:rPr lang="cs-CZ" sz="1600" dirty="0" smtClean="0"/>
              <a:t>zobrazení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Věta </a:t>
            </a:r>
            <a:r>
              <a:rPr lang="cs-CZ" b="1" dirty="0" err="1" smtClean="0">
                <a:solidFill>
                  <a:srgbClr val="FF0000"/>
                </a:solidFill>
              </a:rPr>
              <a:t>sus</a:t>
            </a:r>
            <a:r>
              <a:rPr lang="cs-CZ" dirty="0" smtClean="0"/>
              <a:t> o shodnosti dvou trojúhelníků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27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Jestliže se dva trojúhelníky shodují ve dvou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tranách a </a:t>
            </a:r>
            <a:r>
              <a:rPr lang="cs-CZ" b="1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hlu jimi sevřeném (</a:t>
            </a:r>
            <a:r>
              <a:rPr lang="cs-CZ" dirty="0" err="1" smtClean="0"/>
              <a:t>sus</a:t>
            </a:r>
            <a:r>
              <a:rPr lang="cs-CZ" dirty="0" smtClean="0"/>
              <a:t>), pak jsou shodné.</a:t>
            </a:r>
            <a:endParaRPr lang="cs-CZ" dirty="0"/>
          </a:p>
        </p:txBody>
      </p:sp>
      <p:grpSp>
        <p:nvGrpSpPr>
          <p:cNvPr id="1031" name="Skupina 1030"/>
          <p:cNvGrpSpPr/>
          <p:nvPr/>
        </p:nvGrpSpPr>
        <p:grpSpPr>
          <a:xfrm>
            <a:off x="431540" y="3140968"/>
            <a:ext cx="3003174" cy="3165189"/>
            <a:chOff x="431540" y="3140968"/>
            <a:chExt cx="3003174" cy="3165189"/>
          </a:xfrm>
        </p:grpSpPr>
        <p:grpSp>
          <p:nvGrpSpPr>
            <p:cNvPr id="1027" name="Skupina 1026"/>
            <p:cNvGrpSpPr/>
            <p:nvPr/>
          </p:nvGrpSpPr>
          <p:grpSpPr>
            <a:xfrm>
              <a:off x="971600" y="3399816"/>
              <a:ext cx="2304256" cy="2452423"/>
              <a:chOff x="971600" y="3399816"/>
              <a:chExt cx="2304256" cy="2452423"/>
            </a:xfrm>
          </p:grpSpPr>
          <p:cxnSp>
            <p:nvCxnSpPr>
              <p:cNvPr id="28" name="Přímá spojnice 27"/>
              <p:cNvCxnSpPr/>
              <p:nvPr/>
            </p:nvCxnSpPr>
            <p:spPr>
              <a:xfrm flipV="1">
                <a:off x="971600" y="4251352"/>
                <a:ext cx="2304256" cy="1600887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 flipV="1">
                <a:off x="971600" y="3399816"/>
                <a:ext cx="1008112" cy="2452423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4" name="Přímá spojnice 1023"/>
              <p:cNvCxnSpPr/>
              <p:nvPr/>
            </p:nvCxnSpPr>
            <p:spPr>
              <a:xfrm>
                <a:off x="1979712" y="3399816"/>
                <a:ext cx="1296144" cy="85153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28" name="TextovéPole 1027"/>
            <p:cNvSpPr txBox="1"/>
            <p:nvPr/>
          </p:nvSpPr>
          <p:spPr>
            <a:xfrm>
              <a:off x="755576" y="5805264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116998" y="4293096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661996" y="3140968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1029" name="Oblouk 1028"/>
            <p:cNvSpPr/>
            <p:nvPr/>
          </p:nvSpPr>
          <p:spPr>
            <a:xfrm>
              <a:off x="431540" y="5304370"/>
              <a:ext cx="1080120" cy="1001787"/>
            </a:xfrm>
            <a:prstGeom prst="arc">
              <a:avLst>
                <a:gd name="adj1" fmla="val 17620304"/>
                <a:gd name="adj2" fmla="val 19769134"/>
              </a:avLst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0" name="TextovéPole 1029"/>
            <p:cNvSpPr txBox="1"/>
            <p:nvPr/>
          </p:nvSpPr>
          <p:spPr>
            <a:xfrm>
              <a:off x="1259632" y="5085184"/>
              <a:ext cx="3161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l-GR" dirty="0" smtClean="0"/>
                <a:t>α</a:t>
              </a:r>
              <a:endParaRPr lang="cs-CZ" dirty="0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4233122" y="3140968"/>
            <a:ext cx="2967908" cy="3165189"/>
            <a:chOff x="431540" y="3140968"/>
            <a:chExt cx="2967908" cy="3165189"/>
          </a:xfrm>
        </p:grpSpPr>
        <p:grpSp>
          <p:nvGrpSpPr>
            <p:cNvPr id="55" name="Skupina 54"/>
            <p:cNvGrpSpPr/>
            <p:nvPr/>
          </p:nvGrpSpPr>
          <p:grpSpPr>
            <a:xfrm>
              <a:off x="971600" y="3399816"/>
              <a:ext cx="2304256" cy="2452423"/>
              <a:chOff x="971600" y="3399816"/>
              <a:chExt cx="2304256" cy="2452423"/>
            </a:xfrm>
          </p:grpSpPr>
          <p:cxnSp>
            <p:nvCxnSpPr>
              <p:cNvPr id="61" name="Přímá spojnice 60"/>
              <p:cNvCxnSpPr/>
              <p:nvPr/>
            </p:nvCxnSpPr>
            <p:spPr>
              <a:xfrm flipV="1">
                <a:off x="971600" y="4251352"/>
                <a:ext cx="2304256" cy="1600887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 flipV="1">
                <a:off x="971600" y="3399816"/>
                <a:ext cx="1008112" cy="2452423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>
                <a:off x="1979712" y="3399816"/>
                <a:ext cx="1296144" cy="85153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6" name="TextovéPole 55"/>
            <p:cNvSpPr txBox="1"/>
            <p:nvPr/>
          </p:nvSpPr>
          <p:spPr>
            <a:xfrm>
              <a:off x="755576" y="5805264"/>
              <a:ext cx="3048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116998" y="4293096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1661996" y="3140968"/>
              <a:ext cx="3818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  <p:sp>
          <p:nvSpPr>
            <p:cNvPr id="59" name="Oblouk 58"/>
            <p:cNvSpPr/>
            <p:nvPr/>
          </p:nvSpPr>
          <p:spPr>
            <a:xfrm>
              <a:off x="431540" y="5304370"/>
              <a:ext cx="1080120" cy="1001787"/>
            </a:xfrm>
            <a:prstGeom prst="arc">
              <a:avLst>
                <a:gd name="adj1" fmla="val 17620304"/>
                <a:gd name="adj2" fmla="val 19769134"/>
              </a:avLst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1259632" y="5085184"/>
              <a:ext cx="3449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l-GR" dirty="0" smtClean="0"/>
                <a:t>ω</a:t>
              </a:r>
              <a:endParaRPr lang="cs-CZ" dirty="0"/>
            </a:p>
          </p:txBody>
        </p:sp>
      </p:grpSp>
      <p:grpSp>
        <p:nvGrpSpPr>
          <p:cNvPr id="64" name="Skupina 63"/>
          <p:cNvGrpSpPr/>
          <p:nvPr/>
        </p:nvGrpSpPr>
        <p:grpSpPr>
          <a:xfrm rot="2071050">
            <a:off x="4211960" y="3229919"/>
            <a:ext cx="2967908" cy="3165189"/>
            <a:chOff x="431540" y="3140968"/>
            <a:chExt cx="2967908" cy="3165189"/>
          </a:xfrm>
        </p:grpSpPr>
        <p:grpSp>
          <p:nvGrpSpPr>
            <p:cNvPr id="65" name="Skupina 64"/>
            <p:cNvGrpSpPr/>
            <p:nvPr/>
          </p:nvGrpSpPr>
          <p:grpSpPr>
            <a:xfrm>
              <a:off x="971600" y="3399816"/>
              <a:ext cx="2304256" cy="2452423"/>
              <a:chOff x="971600" y="3399816"/>
              <a:chExt cx="2304256" cy="2452423"/>
            </a:xfrm>
          </p:grpSpPr>
          <p:cxnSp>
            <p:nvCxnSpPr>
              <p:cNvPr id="71" name="Přímá spojnice 70"/>
              <p:cNvCxnSpPr/>
              <p:nvPr/>
            </p:nvCxnSpPr>
            <p:spPr>
              <a:xfrm flipV="1">
                <a:off x="971600" y="4251352"/>
                <a:ext cx="2304256" cy="1600887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 flipV="1">
                <a:off x="971600" y="3399816"/>
                <a:ext cx="1008112" cy="2452423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nice 72"/>
              <p:cNvCxnSpPr/>
              <p:nvPr/>
            </p:nvCxnSpPr>
            <p:spPr>
              <a:xfrm>
                <a:off x="1979712" y="3399816"/>
                <a:ext cx="1296144" cy="85153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6" name="TextovéPole 65"/>
            <p:cNvSpPr txBox="1"/>
            <p:nvPr/>
          </p:nvSpPr>
          <p:spPr>
            <a:xfrm rot="19528950">
              <a:off x="755576" y="5805264"/>
              <a:ext cx="3048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sp>
          <p:nvSpPr>
            <p:cNvPr id="67" name="TextovéPole 66"/>
            <p:cNvSpPr txBox="1"/>
            <p:nvPr/>
          </p:nvSpPr>
          <p:spPr>
            <a:xfrm rot="19528950">
              <a:off x="3116998" y="4293095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  <p:sp>
          <p:nvSpPr>
            <p:cNvPr id="68" name="TextovéPole 67"/>
            <p:cNvSpPr txBox="1"/>
            <p:nvPr/>
          </p:nvSpPr>
          <p:spPr>
            <a:xfrm rot="19528950">
              <a:off x="1661996" y="3140968"/>
              <a:ext cx="3818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  <p:sp>
          <p:nvSpPr>
            <p:cNvPr id="69" name="Oblouk 68"/>
            <p:cNvSpPr/>
            <p:nvPr/>
          </p:nvSpPr>
          <p:spPr>
            <a:xfrm>
              <a:off x="431540" y="5304370"/>
              <a:ext cx="1080120" cy="1001787"/>
            </a:xfrm>
            <a:prstGeom prst="arc">
              <a:avLst>
                <a:gd name="adj1" fmla="val 17620304"/>
                <a:gd name="adj2" fmla="val 19769134"/>
              </a:avLst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/>
            <p:cNvSpPr txBox="1"/>
            <p:nvPr/>
          </p:nvSpPr>
          <p:spPr>
            <a:xfrm rot="19528950">
              <a:off x="1259632" y="5085184"/>
              <a:ext cx="3449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l-GR" dirty="0" smtClean="0"/>
                <a:t>ω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601121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-2280000">
                                      <p:cBhvr>
                                        <p:cTn id="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59259E-6 L -0.41649 0.0002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3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720080"/>
          </a:xfrm>
        </p:spPr>
        <p:txBody>
          <a:bodyPr>
            <a:noAutofit/>
          </a:bodyPr>
          <a:lstStyle/>
          <a:p>
            <a:r>
              <a:rPr lang="cs-CZ" sz="3200" dirty="0"/>
              <a:t>Příklad </a:t>
            </a:r>
            <a:r>
              <a:rPr lang="cs-CZ" sz="3200" dirty="0" smtClean="0"/>
              <a:t>na konstrukci trojúhelníka dle věty </a:t>
            </a:r>
            <a:r>
              <a:rPr lang="cs-CZ" sz="3200" b="1" dirty="0" err="1" smtClean="0"/>
              <a:t>sus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9809" y="548173"/>
            <a:ext cx="8691122" cy="2816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Sestroj </a:t>
            </a:r>
            <a:r>
              <a:rPr lang="cs-CZ" sz="2000" b="1" dirty="0"/>
              <a:t>trojúhelník </a:t>
            </a:r>
            <a:r>
              <a:rPr lang="cs-CZ" sz="2000" b="1" dirty="0" smtClean="0"/>
              <a:t>EFG, </a:t>
            </a:r>
            <a:r>
              <a:rPr lang="cs-CZ" sz="2000" b="1" dirty="0"/>
              <a:t>je-li </a:t>
            </a:r>
            <a:r>
              <a:rPr lang="cs-CZ" sz="2000" b="1" dirty="0" smtClean="0"/>
              <a:t>e </a:t>
            </a:r>
            <a:r>
              <a:rPr lang="cs-CZ" sz="2000" b="1" dirty="0"/>
              <a:t>= </a:t>
            </a:r>
            <a:r>
              <a:rPr lang="cs-CZ" sz="2000" b="1" dirty="0" smtClean="0"/>
              <a:t>5 </a:t>
            </a:r>
            <a:r>
              <a:rPr lang="cs-CZ" sz="2000" b="1" dirty="0"/>
              <a:t>cm, </a:t>
            </a:r>
            <a:r>
              <a:rPr lang="cs-CZ" sz="2000" b="1" dirty="0" smtClean="0"/>
              <a:t>g </a:t>
            </a:r>
            <a:r>
              <a:rPr lang="cs-CZ" sz="2000" b="1" dirty="0"/>
              <a:t>= </a:t>
            </a:r>
            <a:r>
              <a:rPr lang="cs-CZ" sz="2000" b="1" dirty="0" smtClean="0"/>
              <a:t>7 cm a </a:t>
            </a:r>
            <a:r>
              <a:rPr lang="cs-CZ" sz="2000" b="1" dirty="0" smtClean="0">
                <a:sym typeface="Symbol"/>
              </a:rPr>
              <a:t>úhel při vrcholu F měří 50</a:t>
            </a:r>
            <a:r>
              <a:rPr lang="cs-CZ" sz="2000" b="1" dirty="0" smtClean="0"/>
              <a:t>°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Rozbor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Postup konstrukce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Konstrukce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Počet řešení</a:t>
            </a:r>
            <a:endParaRPr lang="cs-CZ" sz="2000" b="1" dirty="0"/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01197" y="2897162"/>
                <a:ext cx="3982771" cy="35753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ts val="5000"/>
                  </a:lnSpc>
                </a:pPr>
                <a:r>
                  <a:rPr lang="cs-CZ" sz="2000" dirty="0"/>
                  <a:t>1. </a:t>
                </a:r>
                <a:r>
                  <a:rPr lang="cs-CZ" sz="2000" dirty="0" smtClean="0"/>
                  <a:t>EF</a:t>
                </a:r>
                <a:r>
                  <a:rPr lang="en-US" sz="2000" dirty="0" smtClean="0"/>
                  <a:t>;</a:t>
                </a:r>
                <a:r>
                  <a:rPr lang="cs-CZ" sz="2000" dirty="0" smtClean="0"/>
                  <a:t>|EF|= 7cm</a:t>
                </a:r>
                <a:endParaRPr lang="cs-CZ" sz="2000" dirty="0"/>
              </a:p>
              <a:p>
                <a:pPr>
                  <a:lnSpc>
                    <a:spcPts val="5000"/>
                  </a:lnSpc>
                </a:pPr>
                <a:r>
                  <a:rPr lang="cs-CZ" sz="2000" dirty="0"/>
                  <a:t>2. </a:t>
                </a:r>
                <a14:m>
                  <m:oMath xmlns:m="http://schemas.openxmlformats.org/officeDocument/2006/math">
                    <m:r>
                      <a:rPr lang="en-US" sz="2000" i="1" smtClean="0">
                        <a:latin typeface="Cambria Math"/>
                        <a:ea typeface="Cambria Math"/>
                      </a:rPr>
                      <m:t>∢</m:t>
                    </m:r>
                  </m:oMath>
                </a14:m>
                <a:r>
                  <a:rPr lang="cs-CZ" sz="2000" dirty="0" smtClean="0"/>
                  <a:t>EF</a:t>
                </a:r>
                <a:r>
                  <a:rPr lang="en-US" sz="2000" dirty="0" smtClean="0"/>
                  <a:t>X</a:t>
                </a:r>
                <a:r>
                  <a:rPr lang="en-US" sz="2000" dirty="0"/>
                  <a:t>; </a:t>
                </a:r>
                <a:r>
                  <a:rPr lang="en-US" sz="2000" dirty="0" smtClean="0"/>
                  <a:t>I</a:t>
                </a:r>
                <a:r>
                  <a:rPr lang="en-US" sz="2000" dirty="0"/>
                  <a:t> </a:t>
                </a:r>
                <a14:m>
                  <m:oMath xmlns:m="http://schemas.openxmlformats.org/officeDocument/2006/math">
                    <m:r>
                      <a:rPr lang="en-US" sz="2000" i="1" smtClean="0">
                        <a:latin typeface="Cambria Math"/>
                        <a:ea typeface="Cambria Math"/>
                      </a:rPr>
                      <m:t>∢</m:t>
                    </m:r>
                  </m:oMath>
                </a14:m>
                <a:r>
                  <a:rPr lang="cs-CZ" sz="2000" dirty="0" smtClean="0"/>
                  <a:t>EF</a:t>
                </a:r>
                <a:r>
                  <a:rPr lang="en-US" sz="2000" dirty="0" smtClean="0"/>
                  <a:t>XI </a:t>
                </a:r>
                <a:r>
                  <a:rPr lang="en-US" sz="2000" dirty="0"/>
                  <a:t>= </a:t>
                </a:r>
                <a:r>
                  <a:rPr lang="cs-CZ" sz="2000" dirty="0" smtClean="0"/>
                  <a:t>50</a:t>
                </a:r>
                <a:r>
                  <a:rPr lang="cs-CZ" sz="2000" b="1" dirty="0" smtClean="0"/>
                  <a:t>°</a:t>
                </a:r>
                <a:endParaRPr lang="en-US" sz="2000" dirty="0"/>
              </a:p>
              <a:p>
                <a:pPr>
                  <a:lnSpc>
                    <a:spcPts val="5000"/>
                  </a:lnSpc>
                </a:pPr>
                <a:r>
                  <a:rPr lang="cs-CZ" sz="2000" dirty="0"/>
                  <a:t>3. k</a:t>
                </a:r>
                <a:r>
                  <a:rPr lang="en-US" sz="2000" dirty="0"/>
                  <a:t>; </a:t>
                </a:r>
                <a:r>
                  <a:rPr lang="cs-CZ" sz="2000" dirty="0" smtClean="0"/>
                  <a:t>k(F</a:t>
                </a:r>
                <a:r>
                  <a:rPr lang="en-US" sz="2000" dirty="0" smtClean="0"/>
                  <a:t>;</a:t>
                </a:r>
                <a:r>
                  <a:rPr lang="cs-CZ" sz="2000" dirty="0" smtClean="0"/>
                  <a:t> 5 </a:t>
                </a:r>
                <a:r>
                  <a:rPr lang="cs-CZ" sz="2000" dirty="0"/>
                  <a:t>cm) </a:t>
                </a:r>
              </a:p>
              <a:p>
                <a:pPr>
                  <a:lnSpc>
                    <a:spcPts val="5000"/>
                  </a:lnSpc>
                </a:pPr>
                <a:r>
                  <a:rPr lang="cs-CZ" sz="2000" dirty="0"/>
                  <a:t>4. </a:t>
                </a:r>
                <a:r>
                  <a:rPr lang="cs-CZ" sz="2000" dirty="0" smtClean="0"/>
                  <a:t>G</a:t>
                </a:r>
                <a:r>
                  <a:rPr lang="en-US" sz="2000" dirty="0" smtClean="0"/>
                  <a:t>;</a:t>
                </a:r>
                <a:r>
                  <a:rPr lang="cs-CZ" sz="2000" dirty="0" smtClean="0"/>
                  <a:t> G </a:t>
                </a:r>
                <a:r>
                  <a:rPr lang="az-Cyrl-AZ" sz="2000" dirty="0"/>
                  <a:t>є</a:t>
                </a:r>
                <a:r>
                  <a:rPr lang="cs-CZ" sz="2000"/>
                  <a:t> </a:t>
                </a:r>
                <a:r>
                  <a:rPr lang="cs-CZ" sz="2000" smtClean="0"/>
                  <a:t>k ∩        </a:t>
                </a:r>
                <a:r>
                  <a:rPr lang="cs-CZ" sz="2000" dirty="0" smtClean="0"/>
                  <a:t>FX</a:t>
                </a:r>
                <a:endParaRPr lang="cs-CZ" sz="2000" dirty="0"/>
              </a:p>
              <a:p>
                <a:pPr>
                  <a:lnSpc>
                    <a:spcPts val="5000"/>
                  </a:lnSpc>
                </a:pPr>
                <a:r>
                  <a:rPr lang="cs-CZ" sz="2000" dirty="0"/>
                  <a:t>5. ∆ </a:t>
                </a:r>
                <a:r>
                  <a:rPr lang="cs-CZ" sz="2000" dirty="0" smtClean="0"/>
                  <a:t>EFG</a:t>
                </a:r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197" y="2897162"/>
                <a:ext cx="3982771" cy="3575338"/>
              </a:xfrm>
              <a:prstGeom prst="rect">
                <a:avLst/>
              </a:prstGeom>
              <a:blipFill rotWithShape="1">
                <a:blip r:embed="rId2"/>
                <a:stretch>
                  <a:fillRect l="-15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TextovéPole 39"/>
          <p:cNvSpPr txBox="1"/>
          <p:nvPr/>
        </p:nvSpPr>
        <p:spPr>
          <a:xfrm>
            <a:off x="727401" y="6210890"/>
            <a:ext cx="25484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 řešení v 1 polorovině</a:t>
            </a:r>
            <a:endParaRPr lang="cs-CZ" sz="2000" dirty="0"/>
          </a:p>
        </p:txBody>
      </p:sp>
      <p:sp>
        <p:nvSpPr>
          <p:cNvPr id="113" name="PubTriangle"/>
          <p:cNvSpPr>
            <a:spLocks noEditPoints="1" noChangeArrowheads="1"/>
          </p:cNvSpPr>
          <p:nvPr/>
        </p:nvSpPr>
        <p:spPr bwMode="auto">
          <a:xfrm rot="1313782">
            <a:off x="3309163" y="1273234"/>
            <a:ext cx="1850256" cy="1455544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4" name="TextovéPole 113"/>
          <p:cNvSpPr txBox="1"/>
          <p:nvPr/>
        </p:nvSpPr>
        <p:spPr>
          <a:xfrm>
            <a:off x="2915816" y="233958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4929608" y="234888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4371236" y="980728"/>
            <a:ext cx="272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126" name="Přímá spojnice 125"/>
          <p:cNvCxnSpPr/>
          <p:nvPr/>
        </p:nvCxnSpPr>
        <p:spPr>
          <a:xfrm>
            <a:off x="4499992" y="1340768"/>
            <a:ext cx="574848" cy="100811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>
            <a:stCxn id="113" idx="2"/>
            <a:endCxn id="113" idx="4"/>
          </p:cNvCxnSpPr>
          <p:nvPr/>
        </p:nvCxnSpPr>
        <p:spPr>
          <a:xfrm>
            <a:off x="3104495" y="2331269"/>
            <a:ext cx="1988185" cy="1474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0" name="TextovéPole 139"/>
          <p:cNvSpPr txBox="1"/>
          <p:nvPr/>
        </p:nvSpPr>
        <p:spPr>
          <a:xfrm>
            <a:off x="3948546" y="22640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4792598" y="15567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2" name="Oblouk 141"/>
          <p:cNvSpPr/>
          <p:nvPr/>
        </p:nvSpPr>
        <p:spPr>
          <a:xfrm rot="14786310">
            <a:off x="4023868" y="1134821"/>
            <a:ext cx="2137622" cy="2186841"/>
          </a:xfrm>
          <a:prstGeom prst="arc">
            <a:avLst>
              <a:gd name="adj1" fmla="val 16200000"/>
              <a:gd name="adj2" fmla="val 2151917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TextovéPole 144"/>
          <p:cNvSpPr txBox="1"/>
          <p:nvPr/>
        </p:nvSpPr>
        <p:spPr>
          <a:xfrm>
            <a:off x="5088461" y="119472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grpSp>
        <p:nvGrpSpPr>
          <p:cNvPr id="147" name="Skupina 146"/>
          <p:cNvGrpSpPr/>
          <p:nvPr/>
        </p:nvGrpSpPr>
        <p:grpSpPr>
          <a:xfrm>
            <a:off x="1709837" y="5157192"/>
            <a:ext cx="341883" cy="107950"/>
            <a:chOff x="2447925" y="3590925"/>
            <a:chExt cx="539750" cy="227013"/>
          </a:xfrm>
        </p:grpSpPr>
        <p:sp>
          <p:nvSpPr>
            <p:cNvPr id="148" name="Přímá spojovací čára 29"/>
            <p:cNvSpPr/>
            <p:nvPr/>
          </p:nvSpPr>
          <p:spPr>
            <a:xfrm>
              <a:off x="2447925" y="3709988"/>
              <a:ext cx="539750" cy="0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  <a:tailEnd type="arrow"/>
            </a:ln>
          </p:spPr>
          <p:txBody>
            <a:bodyPr lIns="108000" tIns="63000" rIns="108000" bIns="63000" anchor="ctr" anchorCtr="1" compatLnSpc="0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  <p:sp>
          <p:nvSpPr>
            <p:cNvPr id="149" name="Přímá spojovací čára 30"/>
            <p:cNvSpPr/>
            <p:nvPr/>
          </p:nvSpPr>
          <p:spPr>
            <a:xfrm>
              <a:off x="2447925" y="3590925"/>
              <a:ext cx="0" cy="227013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</a:ln>
          </p:spPr>
          <p:txBody>
            <a:bodyPr lIns="108000" tIns="63000" rIns="108000" bIns="63000" anchor="ctr" anchorCtr="1" compatLnSpc="0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</p:grpSp>
      <p:sp>
        <p:nvSpPr>
          <p:cNvPr id="150" name="Oblouk 149"/>
          <p:cNvSpPr/>
          <p:nvPr/>
        </p:nvSpPr>
        <p:spPr>
          <a:xfrm rot="16200000">
            <a:off x="4636356" y="2097423"/>
            <a:ext cx="548282" cy="475134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TextovéPole 150"/>
          <p:cNvSpPr txBox="1"/>
          <p:nvPr/>
        </p:nvSpPr>
        <p:spPr>
          <a:xfrm>
            <a:off x="4355976" y="1907540"/>
            <a:ext cx="538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50°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52" name="Picture 4" descr="http://www.hrackyucechuru.cz/fotky7624/fotos/gen320/gen__vyr_620411ART.-9503-uHLOMeR.jpg"/>
          <p:cNvPicPr>
            <a:picLocks noChangeAspect="1" noChangeArrowheads="1"/>
          </p:cNvPicPr>
          <p:nvPr/>
        </p:nvPicPr>
        <p:blipFill>
          <a:blip r:embed="rId3" cstate="print">
            <a:lum contrast="-13000"/>
          </a:blip>
          <a:srcRect/>
          <a:stretch>
            <a:fillRect/>
          </a:stretch>
        </p:blipFill>
        <p:spPr bwMode="auto">
          <a:xfrm>
            <a:off x="5890475" y="4420764"/>
            <a:ext cx="3624477" cy="2004790"/>
          </a:xfrm>
          <a:prstGeom prst="rect">
            <a:avLst/>
          </a:prstGeom>
          <a:noFill/>
        </p:spPr>
      </p:pic>
      <p:grpSp>
        <p:nvGrpSpPr>
          <p:cNvPr id="153" name="Skupina 152"/>
          <p:cNvGrpSpPr/>
          <p:nvPr/>
        </p:nvGrpSpPr>
        <p:grpSpPr>
          <a:xfrm>
            <a:off x="3491880" y="6201550"/>
            <a:ext cx="4171435" cy="169763"/>
            <a:chOff x="5424755" y="4429132"/>
            <a:chExt cx="2576269" cy="169763"/>
          </a:xfrm>
        </p:grpSpPr>
        <p:cxnSp>
          <p:nvCxnSpPr>
            <p:cNvPr id="154" name="Přímá spojovací čára 10"/>
            <p:cNvCxnSpPr/>
            <p:nvPr/>
          </p:nvCxnSpPr>
          <p:spPr>
            <a:xfrm>
              <a:off x="5424755" y="4500081"/>
              <a:ext cx="2576269" cy="2077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Přímá spojovací čára 13"/>
            <p:cNvCxnSpPr/>
            <p:nvPr/>
          </p:nvCxnSpPr>
          <p:spPr>
            <a:xfrm rot="5400000" flipH="1" flipV="1">
              <a:off x="5349955" y="4512754"/>
              <a:ext cx="169761" cy="2521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ovací čára 18"/>
            <p:cNvCxnSpPr/>
            <p:nvPr/>
          </p:nvCxnSpPr>
          <p:spPr>
            <a:xfrm rot="5400000" flipH="1" flipV="1">
              <a:off x="7914882" y="4512752"/>
              <a:ext cx="169761" cy="2521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7" name="Přímá spojovací čára 95"/>
          <p:cNvCxnSpPr/>
          <p:nvPr/>
        </p:nvCxnSpPr>
        <p:spPr>
          <a:xfrm flipV="1">
            <a:off x="3510244" y="4509120"/>
            <a:ext cx="2645932" cy="1751692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ovací čára 100"/>
          <p:cNvCxnSpPr/>
          <p:nvPr/>
        </p:nvCxnSpPr>
        <p:spPr>
          <a:xfrm rot="16200000" flipV="1">
            <a:off x="4408820" y="3015723"/>
            <a:ext cx="3493885" cy="3021010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TextovéPole 158"/>
          <p:cNvSpPr txBox="1"/>
          <p:nvPr/>
        </p:nvSpPr>
        <p:spPr>
          <a:xfrm>
            <a:off x="3377424" y="6260810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E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60" name="TextovéPole 159"/>
          <p:cNvSpPr txBox="1"/>
          <p:nvPr/>
        </p:nvSpPr>
        <p:spPr>
          <a:xfrm>
            <a:off x="7449001" y="6281538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F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61" name="TextovéPole 160"/>
          <p:cNvSpPr txBox="1"/>
          <p:nvPr/>
        </p:nvSpPr>
        <p:spPr>
          <a:xfrm>
            <a:off x="5937872" y="3879897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G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62" name="Přímá spojovací čára 57"/>
          <p:cNvCxnSpPr/>
          <p:nvPr/>
        </p:nvCxnSpPr>
        <p:spPr>
          <a:xfrm rot="5400000" flipH="1" flipV="1">
            <a:off x="4816752" y="2975566"/>
            <a:ext cx="144015" cy="131223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Oblouk 162"/>
          <p:cNvSpPr/>
          <p:nvPr/>
        </p:nvSpPr>
        <p:spPr>
          <a:xfrm flipH="1">
            <a:off x="5220072" y="3933056"/>
            <a:ext cx="5242006" cy="4708303"/>
          </a:xfrm>
          <a:prstGeom prst="arc">
            <a:avLst/>
          </a:prstGeom>
          <a:ln w="190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TextovéPole 163"/>
          <p:cNvSpPr txBox="1"/>
          <p:nvPr/>
        </p:nvSpPr>
        <p:spPr>
          <a:xfrm>
            <a:off x="7373479" y="3276013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k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65" name="TextovéPole 164"/>
          <p:cNvSpPr txBox="1"/>
          <p:nvPr/>
        </p:nvSpPr>
        <p:spPr>
          <a:xfrm>
            <a:off x="4504552" y="2996952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chemeClr val="bg2">
                    <a:lumMod val="25000"/>
                  </a:schemeClr>
                </a:solidFill>
              </a:rPr>
              <a:t>X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9" name="Přímá spojnice 18"/>
          <p:cNvCxnSpPr>
            <a:stCxn id="123" idx="0"/>
          </p:cNvCxnSpPr>
          <p:nvPr/>
        </p:nvCxnSpPr>
        <p:spPr>
          <a:xfrm flipH="1" flipV="1">
            <a:off x="4283968" y="980728"/>
            <a:ext cx="790872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022115" y="908720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cxnSp>
        <p:nvCxnSpPr>
          <p:cNvPr id="23" name="Přímá spojnice 22"/>
          <p:cNvCxnSpPr>
            <a:endCxn id="21" idx="3"/>
          </p:cNvCxnSpPr>
          <p:nvPr/>
        </p:nvCxnSpPr>
        <p:spPr>
          <a:xfrm flipH="1">
            <a:off x="4327007" y="1052736"/>
            <a:ext cx="44229" cy="406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421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000"/>
                            </p:stCondLst>
                            <p:childTnLst>
                              <p:par>
                                <p:cTn id="74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000"/>
                            </p:stCondLst>
                            <p:childTnLst>
                              <p:par>
                                <p:cTn id="81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2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500"/>
                            </p:stCondLst>
                            <p:childTnLst>
                              <p:par>
                                <p:cTn id="9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3" dur="20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7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10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500"/>
                            </p:stCondLst>
                            <p:childTnLst>
                              <p:par>
                                <p:cTn id="124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770" decel="1000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7" dur="770" decel="100000"/>
                                        <p:tgtEl>
                                          <p:spTgt spid="16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29" dur="77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1" dur="77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3500"/>
                            </p:stCondLst>
                            <p:childTnLst>
                              <p:par>
                                <p:cTn id="134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20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6500"/>
                            </p:stCondLst>
                            <p:childTnLst>
                              <p:par>
                                <p:cTn id="138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770" decel="1000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1" dur="770" decel="100000"/>
                                        <p:tgtEl>
                                          <p:spTgt spid="16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43" dur="77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5" dur="77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1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2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" grpId="0" animBg="1"/>
      <p:bldP spid="114" grpId="0"/>
      <p:bldP spid="123" grpId="0"/>
      <p:bldP spid="124" grpId="0"/>
      <p:bldP spid="140" grpId="0"/>
      <p:bldP spid="141" grpId="0"/>
      <p:bldP spid="142" grpId="0" animBg="1"/>
      <p:bldP spid="145" grpId="0"/>
      <p:bldP spid="150" grpId="0" animBg="1"/>
      <p:bldP spid="151" grpId="0"/>
      <p:bldP spid="159" grpId="0"/>
      <p:bldP spid="160" grpId="0"/>
      <p:bldP spid="161" grpId="0"/>
      <p:bldP spid="163" grpId="0" animBg="1"/>
      <p:bldP spid="164" grpId="0"/>
      <p:bldP spid="165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784976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Kliparty MS Office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1733</TotalTime>
  <Words>184</Words>
  <Application>Microsoft Office PowerPoint</Application>
  <PresentationFormat>Předvádění na obrazovce (4:3)</PresentationFormat>
  <Paragraphs>60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Shodnost dle věty sus</vt:lpstr>
      <vt:lpstr>Věta sus o shodnosti dvou trojúhelníků</vt:lpstr>
      <vt:lpstr>Příklad na konstrukci trojúhelníka dle věty sus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197</cp:revision>
  <dcterms:created xsi:type="dcterms:W3CDTF">2011-09-26T11:24:10Z</dcterms:created>
  <dcterms:modified xsi:type="dcterms:W3CDTF">2013-05-16T06:45:28Z</dcterms:modified>
</cp:coreProperties>
</file>