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2" r:id="rId4"/>
    <p:sldId id="263" r:id="rId5"/>
    <p:sldId id="269" r:id="rId6"/>
    <p:sldId id="270" r:id="rId7"/>
    <p:sldId id="27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0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2/02/29/15/57/flower-19272_640.jpg" TargetMode="External"/><Relationship Id="rId2" Type="http://schemas.openxmlformats.org/officeDocument/2006/relationships/hyperlink" Target="http://upload.wikimedia.org/wikipedia/commons/1/18/Different_cards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5/Point_symmetry.jpg" TargetMode="External"/><Relationship Id="rId4" Type="http://schemas.openxmlformats.org/officeDocument/2006/relationships/hyperlink" Target="http://pixabay.com/static/uploads/photo/2011/04/14/21/08/traffic-sign-6708_64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Středově souměrné útvary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VY_32_inovace_19 Matematika – středově souměrné útvary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Únor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</a:t>
            </a:r>
            <a:r>
              <a:rPr lang="cs-CZ" sz="1600" dirty="0" smtClean="0"/>
              <a:t> </a:t>
            </a:r>
            <a:r>
              <a:rPr lang="cs-CZ" sz="1600" dirty="0" smtClean="0"/>
              <a:t>6. ročník</a:t>
            </a:r>
          </a:p>
          <a:p>
            <a:r>
              <a:rPr lang="cs-CZ" sz="1600" dirty="0" smtClean="0"/>
              <a:t>Tematická oblast: </a:t>
            </a:r>
            <a:r>
              <a:rPr lang="cs-CZ" sz="1600" dirty="0" smtClean="0"/>
              <a:t> </a:t>
            </a:r>
            <a:r>
              <a:rPr lang="cs-CZ" sz="1600" dirty="0" smtClean="0"/>
              <a:t>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Středová </a:t>
            </a:r>
            <a:r>
              <a:rPr lang="cs-CZ" sz="1600" dirty="0" smtClean="0"/>
              <a:t>souměrnost, střed souměrnosti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761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Co mají společného následující obrázky?</a:t>
            </a:r>
            <a:endParaRPr lang="cs-CZ" sz="36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5" t="2341" r="39566" b="53849"/>
          <a:stretch/>
        </p:blipFill>
        <p:spPr>
          <a:xfrm>
            <a:off x="665244" y="1015690"/>
            <a:ext cx="2057869" cy="31124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980728"/>
            <a:ext cx="3300537" cy="30323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010" y="4437112"/>
            <a:ext cx="1862336" cy="1862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156"/>
          <a:stretch/>
        </p:blipFill>
        <p:spPr>
          <a:xfrm>
            <a:off x="4796979" y="4688830"/>
            <a:ext cx="3649712" cy="1358900"/>
          </a:xfrm>
          <a:prstGeom prst="rect">
            <a:avLst/>
          </a:prstGeom>
        </p:spPr>
      </p:pic>
      <p:sp>
        <p:nvSpPr>
          <p:cNvPr id="13" name="Plus 12"/>
          <p:cNvSpPr/>
          <p:nvPr/>
        </p:nvSpPr>
        <p:spPr>
          <a:xfrm>
            <a:off x="1514158" y="2391899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us 21"/>
          <p:cNvSpPr/>
          <p:nvPr/>
        </p:nvSpPr>
        <p:spPr>
          <a:xfrm>
            <a:off x="6618312" y="2316892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1506536" y="5188260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5004048" y="5172792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>
            <a:off x="6156176" y="5188532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7524328" y="5157192"/>
            <a:ext cx="360040" cy="36004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1763688" y="2676932"/>
            <a:ext cx="5832648" cy="2660280"/>
            <a:chOff x="1763688" y="2676932"/>
            <a:chExt cx="5832648" cy="2660280"/>
          </a:xfrm>
        </p:grpSpPr>
        <p:sp>
          <p:nvSpPr>
            <p:cNvPr id="14" name="TextovéPole 13"/>
            <p:cNvSpPr txBox="1"/>
            <p:nvPr/>
          </p:nvSpPr>
          <p:spPr>
            <a:xfrm>
              <a:off x="3021443" y="4180438"/>
              <a:ext cx="20486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Středy souměrností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16" name="Přímá spojnice se šipkou 15"/>
            <p:cNvCxnSpPr>
              <a:endCxn id="14" idx="1"/>
            </p:cNvCxnSpPr>
            <p:nvPr/>
          </p:nvCxnSpPr>
          <p:spPr>
            <a:xfrm>
              <a:off x="1866576" y="2751939"/>
              <a:ext cx="1154867" cy="1613165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se šipkou 32"/>
            <p:cNvCxnSpPr>
              <a:endCxn id="14" idx="3"/>
            </p:cNvCxnSpPr>
            <p:nvPr/>
          </p:nvCxnSpPr>
          <p:spPr>
            <a:xfrm flipH="1">
              <a:off x="5070081" y="2676932"/>
              <a:ext cx="1551754" cy="1688172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se šipkou 35"/>
            <p:cNvCxnSpPr>
              <a:endCxn id="14" idx="1"/>
            </p:cNvCxnSpPr>
            <p:nvPr/>
          </p:nvCxnSpPr>
          <p:spPr>
            <a:xfrm flipV="1">
              <a:off x="1763688" y="4365104"/>
              <a:ext cx="1257755" cy="972108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>
              <a:endCxn id="14" idx="3"/>
            </p:cNvCxnSpPr>
            <p:nvPr/>
          </p:nvCxnSpPr>
          <p:spPr>
            <a:xfrm flipH="1" flipV="1">
              <a:off x="5070081" y="4365104"/>
              <a:ext cx="113987" cy="823428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se šipkou 43"/>
            <p:cNvCxnSpPr>
              <a:endCxn id="14" idx="3"/>
            </p:cNvCxnSpPr>
            <p:nvPr/>
          </p:nvCxnSpPr>
          <p:spPr>
            <a:xfrm flipH="1" flipV="1">
              <a:off x="5070081" y="4365104"/>
              <a:ext cx="1158103" cy="864096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se šipkou 46"/>
            <p:cNvCxnSpPr>
              <a:endCxn id="14" idx="3"/>
            </p:cNvCxnSpPr>
            <p:nvPr/>
          </p:nvCxnSpPr>
          <p:spPr>
            <a:xfrm flipH="1" flipV="1">
              <a:off x="5070081" y="4365104"/>
              <a:ext cx="2526255" cy="864096"/>
            </a:xfrm>
            <a:prstGeom prst="straightConnector1">
              <a:avLst/>
            </a:prstGeom>
            <a:ln w="19050">
              <a:solidFill>
                <a:srgbClr val="FF00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>
            <a:off x="899592" y="1412776"/>
            <a:ext cx="1544417" cy="2376264"/>
            <a:chOff x="899592" y="1412776"/>
            <a:chExt cx="1544417" cy="2376264"/>
          </a:xfrm>
        </p:grpSpPr>
        <p:grpSp>
          <p:nvGrpSpPr>
            <p:cNvPr id="60" name="Skupina 59"/>
            <p:cNvGrpSpPr/>
            <p:nvPr/>
          </p:nvGrpSpPr>
          <p:grpSpPr>
            <a:xfrm>
              <a:off x="899592" y="1412776"/>
              <a:ext cx="1544417" cy="2376264"/>
              <a:chOff x="899592" y="1412776"/>
              <a:chExt cx="1544417" cy="2376264"/>
            </a:xfrm>
          </p:grpSpPr>
          <p:cxnSp>
            <p:nvCxnSpPr>
              <p:cNvPr id="45" name="Přímá spojnice se šipkou 44"/>
              <p:cNvCxnSpPr/>
              <p:nvPr/>
            </p:nvCxnSpPr>
            <p:spPr>
              <a:xfrm flipH="1">
                <a:off x="899592" y="1412776"/>
                <a:ext cx="1544417" cy="2376264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se šipkou 52"/>
              <p:cNvCxnSpPr/>
              <p:nvPr/>
            </p:nvCxnSpPr>
            <p:spPr>
              <a:xfrm flipH="1">
                <a:off x="1547664" y="1556792"/>
                <a:ext cx="276537" cy="2088232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se šipkou 58"/>
              <p:cNvCxnSpPr/>
              <p:nvPr/>
            </p:nvCxnSpPr>
            <p:spPr>
              <a:xfrm>
                <a:off x="1187624" y="1484784"/>
                <a:ext cx="1008112" cy="216024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se šipkou 61"/>
              <p:cNvCxnSpPr/>
              <p:nvPr/>
            </p:nvCxnSpPr>
            <p:spPr>
              <a:xfrm flipH="1">
                <a:off x="1115616" y="2316892"/>
                <a:ext cx="1152129" cy="536044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5" name="Přímá spojnice se šipkou 64"/>
            <p:cNvCxnSpPr/>
            <p:nvPr/>
          </p:nvCxnSpPr>
          <p:spPr>
            <a:xfrm>
              <a:off x="1259632" y="2132856"/>
              <a:ext cx="864096" cy="864096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5436096" y="1628800"/>
            <a:ext cx="2592288" cy="1656184"/>
            <a:chOff x="5436096" y="1628800"/>
            <a:chExt cx="2592288" cy="1656184"/>
          </a:xfrm>
        </p:grpSpPr>
        <p:cxnSp>
          <p:nvCxnSpPr>
            <p:cNvPr id="63" name="Přímá spojnice se šipkou 62"/>
            <p:cNvCxnSpPr/>
            <p:nvPr/>
          </p:nvCxnSpPr>
          <p:spPr>
            <a:xfrm flipV="1">
              <a:off x="5436096" y="2391899"/>
              <a:ext cx="2592288" cy="193015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se šipkou 71"/>
            <p:cNvCxnSpPr/>
            <p:nvPr/>
          </p:nvCxnSpPr>
          <p:spPr>
            <a:xfrm>
              <a:off x="6012160" y="2132856"/>
              <a:ext cx="1512168" cy="72008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se šipkou 75"/>
            <p:cNvCxnSpPr/>
            <p:nvPr/>
          </p:nvCxnSpPr>
          <p:spPr>
            <a:xfrm flipV="1">
              <a:off x="6798332" y="1628800"/>
              <a:ext cx="0" cy="165618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Skupina 80"/>
          <p:cNvGrpSpPr/>
          <p:nvPr/>
        </p:nvGrpSpPr>
        <p:grpSpPr>
          <a:xfrm>
            <a:off x="763010" y="4851158"/>
            <a:ext cx="1862336" cy="1026114"/>
            <a:chOff x="763010" y="4851158"/>
            <a:chExt cx="1862336" cy="1026114"/>
          </a:xfrm>
        </p:grpSpPr>
        <p:cxnSp>
          <p:nvCxnSpPr>
            <p:cNvPr id="74" name="Přímá spojnice se šipkou 73"/>
            <p:cNvCxnSpPr>
              <a:stCxn id="10" idx="1"/>
              <a:endCxn id="10" idx="3"/>
            </p:cNvCxnSpPr>
            <p:nvPr/>
          </p:nvCxnSpPr>
          <p:spPr>
            <a:xfrm>
              <a:off x="763010" y="5368280"/>
              <a:ext cx="186233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se šipkou 83"/>
            <p:cNvCxnSpPr/>
            <p:nvPr/>
          </p:nvCxnSpPr>
          <p:spPr>
            <a:xfrm>
              <a:off x="1671800" y="4851158"/>
              <a:ext cx="22378" cy="102611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se šipkou 86"/>
            <p:cNvCxnSpPr/>
            <p:nvPr/>
          </p:nvCxnSpPr>
          <p:spPr>
            <a:xfrm>
              <a:off x="1187624" y="4941168"/>
              <a:ext cx="936104" cy="864096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>
            <a:off x="4860032" y="4851158"/>
            <a:ext cx="720080" cy="954106"/>
            <a:chOff x="4860032" y="4851158"/>
            <a:chExt cx="720080" cy="954106"/>
          </a:xfrm>
        </p:grpSpPr>
        <p:cxnSp>
          <p:nvCxnSpPr>
            <p:cNvPr id="83" name="Přímá spojnice se šipkou 82"/>
            <p:cNvCxnSpPr/>
            <p:nvPr/>
          </p:nvCxnSpPr>
          <p:spPr>
            <a:xfrm flipV="1">
              <a:off x="4860032" y="4851158"/>
              <a:ext cx="720080" cy="954106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se šipkou 92"/>
            <p:cNvCxnSpPr/>
            <p:nvPr/>
          </p:nvCxnSpPr>
          <p:spPr>
            <a:xfrm flipH="1" flipV="1">
              <a:off x="4860032" y="4941168"/>
              <a:ext cx="648072" cy="864096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1" name="Skupina 100"/>
          <p:cNvGrpSpPr/>
          <p:nvPr/>
        </p:nvGrpSpPr>
        <p:grpSpPr>
          <a:xfrm>
            <a:off x="5724128" y="5085184"/>
            <a:ext cx="1152128" cy="576064"/>
            <a:chOff x="5724128" y="5085184"/>
            <a:chExt cx="1152128" cy="576064"/>
          </a:xfrm>
        </p:grpSpPr>
        <p:cxnSp>
          <p:nvCxnSpPr>
            <p:cNvPr id="96" name="Přímá spojnice se šipkou 95"/>
            <p:cNvCxnSpPr/>
            <p:nvPr/>
          </p:nvCxnSpPr>
          <p:spPr>
            <a:xfrm flipV="1">
              <a:off x="6012160" y="5085184"/>
              <a:ext cx="606152" cy="57606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se šipkou 98"/>
            <p:cNvCxnSpPr/>
            <p:nvPr/>
          </p:nvCxnSpPr>
          <p:spPr>
            <a:xfrm flipV="1">
              <a:off x="5724128" y="5229200"/>
              <a:ext cx="1152128" cy="21602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>
            <a:off x="7020272" y="4680139"/>
            <a:ext cx="1368152" cy="1367592"/>
            <a:chOff x="7020272" y="4680139"/>
            <a:chExt cx="1368152" cy="1367592"/>
          </a:xfrm>
        </p:grpSpPr>
        <p:cxnSp>
          <p:nvCxnSpPr>
            <p:cNvPr id="103" name="Přímá spojnice se šipkou 102"/>
            <p:cNvCxnSpPr/>
            <p:nvPr/>
          </p:nvCxnSpPr>
          <p:spPr>
            <a:xfrm flipV="1">
              <a:off x="7344308" y="4851158"/>
              <a:ext cx="720080" cy="954106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se šipkou 103"/>
            <p:cNvCxnSpPr/>
            <p:nvPr/>
          </p:nvCxnSpPr>
          <p:spPr>
            <a:xfrm flipV="1">
              <a:off x="7722350" y="4680139"/>
              <a:ext cx="0" cy="1367592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se šipkou 107"/>
            <p:cNvCxnSpPr/>
            <p:nvPr/>
          </p:nvCxnSpPr>
          <p:spPr>
            <a:xfrm flipV="1">
              <a:off x="7020272" y="5330042"/>
              <a:ext cx="1368152" cy="22770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1426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4988"/>
            <a:ext cx="9108504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Jsou v abecedě středově symetrická písmena?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45" y="1196751"/>
            <a:ext cx="936104" cy="12961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B</a:t>
            </a:r>
            <a:endParaRPr lang="cs-CZ" sz="8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835696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C</a:t>
            </a:r>
            <a:endParaRPr lang="cs-CZ" sz="8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793379" y="119570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D</a:t>
            </a:r>
            <a:endParaRPr lang="cs-CZ" sz="8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729483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99992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F</a:t>
            </a:r>
            <a:endParaRPr lang="cs-CZ" sz="88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220072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G</a:t>
            </a:r>
            <a:endParaRPr lang="cs-CZ" sz="88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57087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H</a:t>
            </a:r>
            <a:endParaRPr lang="cs-CZ" sz="88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7093191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668344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J</a:t>
            </a:r>
            <a:endParaRPr lang="cs-CZ" sz="8800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5496" y="2852936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K</a:t>
            </a:r>
            <a:endParaRPr lang="cs-CZ" sz="8800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899592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L</a:t>
            </a:r>
            <a:endParaRPr lang="cs-CZ" sz="88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556510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M</a:t>
            </a:r>
            <a:endParaRPr lang="cs-CZ" sz="88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771800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N</a:t>
            </a:r>
            <a:endParaRPr lang="cs-CZ" sz="88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63589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499992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P</a:t>
            </a:r>
            <a:endParaRPr lang="cs-CZ" sz="8800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5148064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Q</a:t>
            </a:r>
            <a:endParaRPr lang="cs-CZ" sz="8800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6084168" y="2852936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R</a:t>
            </a:r>
            <a:endParaRPr lang="cs-CZ" sz="8800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687625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S</a:t>
            </a:r>
            <a:endParaRPr lang="cs-CZ" sz="8800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759633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T</a:t>
            </a:r>
            <a:endParaRPr lang="cs-CZ" sz="8800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1619672" y="4365104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/>
              <a:t>U</a:t>
            </a: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2483768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V</a:t>
            </a:r>
            <a:endParaRPr lang="cs-CZ" sz="8800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3275856" y="4365104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W</a:t>
            </a:r>
            <a:endParaRPr lang="cs-CZ" sz="8800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4427984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X</a:t>
            </a:r>
            <a:endParaRPr lang="cs-CZ" sz="8800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5292080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Y</a:t>
            </a:r>
            <a:endParaRPr lang="cs-CZ" sz="8800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6084168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Z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93160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 co číslice?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5072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0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8681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1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0846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2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2627911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4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5</a:t>
            </a:r>
            <a:endParaRPr lang="cs-CZ" sz="8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7230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6</a:t>
            </a:r>
            <a:endParaRPr lang="cs-CZ" sz="8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63334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7</a:t>
            </a:r>
            <a:endParaRPr lang="cs-CZ" sz="8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8</a:t>
            </a:r>
            <a:endParaRPr lang="cs-CZ" sz="8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35542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9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74870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1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Příklady některých středově souměrných </a:t>
            </a:r>
            <a:r>
              <a:rPr lang="cs-CZ" sz="2000" b="1" dirty="0" smtClean="0">
                <a:solidFill>
                  <a:srgbClr val="7030A0"/>
                </a:solidFill>
              </a:rPr>
              <a:t>geometrických útvarů.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208" y="3892406"/>
            <a:ext cx="1026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ČTVEREC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4271" y="3995772"/>
            <a:ext cx="2442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  souměrnosti tvoří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28292" y="4411994"/>
            <a:ext cx="2045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průsečík úhlopříček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09246" y="3892406"/>
            <a:ext cx="1628676" cy="16286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209246" y="3892406"/>
            <a:ext cx="1628676" cy="1628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209246" y="3892406"/>
            <a:ext cx="1628676" cy="1628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892986" y="4525143"/>
            <a:ext cx="367375" cy="5123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4777" y="1505929"/>
            <a:ext cx="941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ÚSEČKA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44266" y="1609295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2155737" y="1478926"/>
            <a:ext cx="1842654" cy="630070"/>
            <a:chOff x="2155737" y="953725"/>
            <a:chExt cx="1842654" cy="630070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2163996" y="980728"/>
              <a:ext cx="912678" cy="28803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3076674" y="1268760"/>
              <a:ext cx="912678" cy="28803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3981873" y="1529789"/>
              <a:ext cx="16518" cy="5400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2155737" y="953725"/>
              <a:ext cx="16518" cy="5400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ovéPole 53"/>
          <p:cNvSpPr txBox="1"/>
          <p:nvPr/>
        </p:nvSpPr>
        <p:spPr>
          <a:xfrm>
            <a:off x="4932040" y="1632549"/>
            <a:ext cx="244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Střed  souměrnosti </a:t>
            </a:r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470969" y="1984682"/>
            <a:ext cx="1370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střed úsečky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1867363" y="153293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2889152" y="183414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3851920" y="210899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970284" y="2108996"/>
            <a:ext cx="524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K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2019809" y="153293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L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962741" y="551597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3607054" y="550384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622283" y="352307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1971558" y="352307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2127275" y="5515972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E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3770721" y="5503842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F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108225" y="3523074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D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770721" y="3523074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C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2878352" y="466817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86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0" grpId="0" animBg="1"/>
      <p:bldP spid="19" grpId="0"/>
      <p:bldP spid="43" grpId="0"/>
      <p:bldP spid="46" grpId="0"/>
      <p:bldP spid="54" grpId="0"/>
      <p:bldP spid="55" grpId="0"/>
      <p:bldP spid="1027" grpId="0"/>
      <p:bldP spid="1028" grpId="0"/>
      <p:bldP spid="1029" grpId="0"/>
      <p:bldP spid="1030" grpId="0"/>
      <p:bldP spid="1031" grpId="0"/>
      <p:bldP spid="1033" grpId="0"/>
      <p:bldP spid="1034" grpId="0"/>
      <p:bldP spid="1035" grpId="0"/>
      <p:bldP spid="1036" grpId="0"/>
      <p:bldP spid="1037" grpId="0"/>
      <p:bldP spid="1038" grpId="0"/>
      <p:bldP spid="1039" grpId="0"/>
      <p:bldP spid="1040" grpId="0"/>
      <p:bldP spid="10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684212" y="1265344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OBDÉLNÍK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64243" y="108067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Střed  souměrnosti </a:t>
            </a:r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1450010"/>
            <a:ext cx="2045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průsečík </a:t>
            </a:r>
            <a:r>
              <a:rPr lang="cs-CZ" b="1" dirty="0" smtClean="0">
                <a:solidFill>
                  <a:srgbClr val="0070C0"/>
                </a:solidFill>
              </a:rPr>
              <a:t>úhlopříček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1546" y="4299084"/>
            <a:ext cx="1566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KOSOČTVEREC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78774" y="4114418"/>
            <a:ext cx="244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Střed  souměrnosti </a:t>
            </a:r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660592" y="4512693"/>
            <a:ext cx="1855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střed </a:t>
            </a:r>
            <a:r>
              <a:rPr lang="cs-CZ" b="1" dirty="0" smtClean="0">
                <a:solidFill>
                  <a:srgbClr val="0070C0"/>
                </a:solidFill>
              </a:rPr>
              <a:t>kosočtverce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150062" y="242088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314596" y="2420888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M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383325" y="242088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547859" y="2420888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N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37974" y="50071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302508" y="500712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L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322752" y="52631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547859" y="542044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K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314595" y="980728"/>
            <a:ext cx="2282743" cy="138368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2314595" y="980728"/>
            <a:ext cx="2282743" cy="1383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14595" y="980728"/>
            <a:ext cx="2282743" cy="1383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329734" y="1484784"/>
            <a:ext cx="331172" cy="558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13697" y="1634676"/>
            <a:ext cx="363247" cy="558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Kosoúhelník 9"/>
          <p:cNvSpPr/>
          <p:nvPr/>
        </p:nvSpPr>
        <p:spPr>
          <a:xfrm>
            <a:off x="2150062" y="3933056"/>
            <a:ext cx="2503041" cy="1881986"/>
          </a:xfrm>
          <a:prstGeom prst="parallelogram">
            <a:avLst>
              <a:gd name="adj" fmla="val 2904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1941234" y="588530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105768" y="5885304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T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471720" y="351100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636254" y="3511000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S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55347" y="585440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119881" y="5854408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U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432804" y="350185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597338" y="3501856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R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2699792" y="3933056"/>
            <a:ext cx="1420089" cy="18819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2150062" y="3933056"/>
            <a:ext cx="2515713" cy="18819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3280871" y="4676964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242399" y="4882025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605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9" grpId="0"/>
      <p:bldP spid="31" grpId="0"/>
      <p:bldP spid="33" grpId="0"/>
      <p:bldP spid="36" grpId="0"/>
      <p:bldP spid="40" grpId="0"/>
      <p:bldP spid="41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23" grpId="0" animBg="1"/>
      <p:bldP spid="27" grpId="0"/>
      <p:bldP spid="8" grpId="0"/>
      <p:bldP spid="10" grpId="0" animBg="1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1" grpId="0"/>
      <p:bldP spid="6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563554" y="868070"/>
            <a:ext cx="1149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KRUŽNICE</a:t>
            </a:r>
            <a:endParaRPr lang="cs-CZ" b="1" dirty="0"/>
          </a:p>
        </p:txBody>
      </p:sp>
      <p:sp>
        <p:nvSpPr>
          <p:cNvPr id="24" name="Ovál 23"/>
          <p:cNvSpPr/>
          <p:nvPr/>
        </p:nvSpPr>
        <p:spPr>
          <a:xfrm>
            <a:off x="2170210" y="519764"/>
            <a:ext cx="2689821" cy="268982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382713" y="1680009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22818" y="1060117"/>
            <a:ext cx="244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Střed  souměrnosti </a:t>
            </a:r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85604" y="1429449"/>
            <a:ext cx="152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střed </a:t>
            </a:r>
            <a:r>
              <a:rPr lang="cs-CZ" b="1" dirty="0" smtClean="0">
                <a:solidFill>
                  <a:srgbClr val="0070C0"/>
                </a:solidFill>
              </a:rPr>
              <a:t>kružnice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3553" y="3950273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KRUH</a:t>
            </a:r>
            <a:endParaRPr lang="cs-CZ" b="1" dirty="0"/>
          </a:p>
        </p:txBody>
      </p:sp>
      <p:sp>
        <p:nvSpPr>
          <p:cNvPr id="29" name="Ovál 28"/>
          <p:cNvSpPr/>
          <p:nvPr/>
        </p:nvSpPr>
        <p:spPr>
          <a:xfrm>
            <a:off x="1985588" y="3635529"/>
            <a:ext cx="2794249" cy="2794249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250305" y="4847987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•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8972" y="4134939"/>
            <a:ext cx="244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Střed  souměrnosti </a:t>
            </a:r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54404" y="4505939"/>
            <a:ext cx="128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střed </a:t>
            </a:r>
            <a:r>
              <a:rPr lang="cs-CZ" b="1" dirty="0" smtClean="0">
                <a:solidFill>
                  <a:srgbClr val="0070C0"/>
                </a:solidFill>
              </a:rPr>
              <a:t>kruhu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65077" y="186467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683057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19845" y="504964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4660" y="414908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4211960" y="683057"/>
            <a:ext cx="72008" cy="10336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735796" y="2945269"/>
            <a:ext cx="72008" cy="10336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771800" y="734740"/>
            <a:ext cx="1476164" cy="226221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283968" y="4046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3048635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3896354" y="530541"/>
            <a:ext cx="36004" cy="11757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3131840" y="589330"/>
            <a:ext cx="764514" cy="255163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961391" y="313586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3107345" y="3088560"/>
            <a:ext cx="36004" cy="11757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851920" y="26064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H="1" flipV="1">
            <a:off x="2328172" y="3987189"/>
            <a:ext cx="126014" cy="11509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29" idx="1"/>
            <a:endCxn id="29" idx="5"/>
          </p:cNvCxnSpPr>
          <p:nvPr/>
        </p:nvCxnSpPr>
        <p:spPr>
          <a:xfrm>
            <a:off x="2394796" y="4044737"/>
            <a:ext cx="1975833" cy="197583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4316812" y="5963022"/>
            <a:ext cx="126014" cy="11509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2012960" y="3740567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10766" y="5998815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412069" y="5176616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</a:p>
          <a:p>
            <a:r>
              <a:rPr lang="cs-CZ" dirty="0" smtClean="0"/>
              <a:t>N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endParaRPr lang="cs-CZ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2555776" y="4690605"/>
            <a:ext cx="1653872" cy="682611"/>
            <a:chOff x="2555776" y="4690605"/>
            <a:chExt cx="1653872" cy="682611"/>
          </a:xfrm>
        </p:grpSpPr>
        <p:cxnSp>
          <p:nvCxnSpPr>
            <p:cNvPr id="52" name="Přímá spojnice 51"/>
            <p:cNvCxnSpPr/>
            <p:nvPr/>
          </p:nvCxnSpPr>
          <p:spPr>
            <a:xfrm flipV="1">
              <a:off x="2555776" y="5032653"/>
              <a:ext cx="826936" cy="340563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V="1">
              <a:off x="3382712" y="4690605"/>
              <a:ext cx="826936" cy="340563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ovéPole 53"/>
          <p:cNvSpPr txBox="1"/>
          <p:nvPr/>
        </p:nvSpPr>
        <p:spPr>
          <a:xfrm>
            <a:off x="4088525" y="4482988"/>
            <a:ext cx="333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</a:p>
          <a:p>
            <a:r>
              <a:rPr lang="cs-CZ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14700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 animBg="1"/>
      <p:bldP spid="25" grpId="0"/>
      <p:bldP spid="26" grpId="0"/>
      <p:bldP spid="27" grpId="0"/>
      <p:bldP spid="28" grpId="0"/>
      <p:bldP spid="29" grpId="0" animBg="1"/>
      <p:bldP spid="30" grpId="0"/>
      <p:bldP spid="31" grpId="0"/>
      <p:bldP spid="32" grpId="0"/>
      <p:bldP spid="7" grpId="0"/>
      <p:bldP spid="8" grpId="0"/>
      <p:bldP spid="13" grpId="0"/>
      <p:bldP spid="15" grpId="0"/>
      <p:bldP spid="20" grpId="0"/>
      <p:bldP spid="21" grpId="0"/>
      <p:bldP spid="37" grpId="0"/>
      <p:bldP spid="39" grpId="0"/>
      <p:bldP spid="48" grpId="0"/>
      <p:bldP spid="49" grpId="0"/>
      <p:bldP spid="50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upload.wikimedia.org/wikipedia/commons/1/18/Different_cards2.jpg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pixabay.com/static/uploads/photo/2012/02/29/15/57/flower-19272_640.jpg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pixabay.com/static/uploads/photo/2011/04/14/21/08/traffic-sign-6708_640.png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upload.wikimedia.org/wikipedia/commons/e/e5/Point_symmetry.jpg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1659</TotalTime>
  <Words>244</Words>
  <Application>Microsoft Office PowerPoint</Application>
  <PresentationFormat>Předvádění na obrazovce (4:3)</PresentationFormat>
  <Paragraphs>137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Středově souměrné útvary</vt:lpstr>
      <vt:lpstr>Co mají společného následující obrázky?</vt:lpstr>
      <vt:lpstr>Jsou v abecedě středově symetrická písmena?</vt:lpstr>
      <vt:lpstr>A co číslice?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166</cp:revision>
  <dcterms:created xsi:type="dcterms:W3CDTF">2011-09-26T11:24:10Z</dcterms:created>
  <dcterms:modified xsi:type="dcterms:W3CDTF">2013-05-16T06:54:20Z</dcterms:modified>
</cp:coreProperties>
</file>