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20"/>
  </p:notesMasterIdLst>
  <p:sldIdLst>
    <p:sldId id="256" r:id="rId2"/>
    <p:sldId id="274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57" r:id="rId17"/>
    <p:sldId id="262" r:id="rId18"/>
    <p:sldId id="26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1" autoAdjust="0"/>
  </p:normalViewPr>
  <p:slideViewPr>
    <p:cSldViewPr>
      <p:cViewPr>
        <p:scale>
          <a:sx n="60" d="100"/>
          <a:sy n="60" d="100"/>
        </p:scale>
        <p:origin x="-979" y="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27584-DCB9-402C-8E2E-664892E9C7C4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734071-A81F-4713-9522-9D55439C990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375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34071-A81F-4713-9522-9D55439C990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52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34071-A81F-4713-9522-9D55439C9901}" type="slidenum">
              <a:rPr lang="cs-CZ" smtClean="0"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8571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8D77C9B-F433-4697-897F-CB203B5DB818}" type="datetimeFigureOut">
              <a:rPr lang="cs-CZ" smtClean="0"/>
              <a:t>1.2.2014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59374D0-470E-4B15-81CF-1FC2E587105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916832"/>
            <a:ext cx="5614392" cy="1391468"/>
          </a:xfrm>
        </p:spPr>
        <p:txBody>
          <a:bodyPr>
            <a:normAutofit fontScale="90000"/>
          </a:bodyPr>
          <a:lstStyle/>
          <a:p>
            <a:r>
              <a:rPr lang="cs-CZ" sz="8800" dirty="0" smtClean="0"/>
              <a:t>Teplice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429000"/>
            <a:ext cx="6161974" cy="64807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Die </a:t>
            </a:r>
            <a:r>
              <a:rPr lang="cs-CZ" sz="3600" dirty="0" err="1" smtClean="0"/>
              <a:t>Stadt</a:t>
            </a:r>
            <a:r>
              <a:rPr lang="cs-CZ" sz="3600" dirty="0" smtClean="0"/>
              <a:t>, in der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wohne</a:t>
            </a:r>
            <a:endParaRPr lang="cs-CZ" sz="3600" dirty="0"/>
          </a:p>
        </p:txBody>
      </p:sp>
      <p:pic>
        <p:nvPicPr>
          <p:cNvPr id="1026" name="Picture 2" descr="E:\práce\byrokracie\12_13\SŠ\DUMy\Erb_Teplic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21088"/>
            <a:ext cx="2223774" cy="251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6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855454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3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4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225961"/>
              </p:ext>
            </p:extLst>
          </p:nvPr>
        </p:nvGraphicFramePr>
        <p:xfrm>
          <a:off x="683568" y="1844824"/>
          <a:ext cx="7848872" cy="485658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školy: 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Adresa: 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Dubí III – </a:t>
                      </a: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Pozorka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KLÍČE K POZNÁVÁNÍ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CZ.1.07/1.5.00/34.0928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latin typeface="Calibri" pitchFamily="34" charset="0"/>
                          <a:ea typeface="Times New Roman"/>
                        </a:rPr>
                        <a:t>II/2 Inovace a zkvalitnění výuky cizích jazyků na středních školách </a:t>
                      </a:r>
                      <a:endParaRPr lang="cs-CZ" sz="1200" kern="50" dirty="0">
                        <a:latin typeface="Calibri" pitchFamily="34" charset="0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VY_22_INOVACE_</a:t>
                      </a:r>
                      <a:r>
                        <a:rPr kumimoji="0" lang="de-DE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</a:t>
                      </a: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J?_5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7. 8. 2013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  <a:endParaRPr lang="cs-CZ" sz="14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</a:t>
                      </a:r>
                      <a:r>
                        <a:rPr lang="de-DE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Miroslav </a:t>
                      </a:r>
                      <a:r>
                        <a:rPr lang="de-DE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Stoj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č</a:t>
                      </a:r>
                      <a:r>
                        <a:rPr lang="de-DE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enko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Německý jazyk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I.-IV. SOŠ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Žák umí prezentovat 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základní informace o  městě, kde žije či studuje.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Kombinované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Stadt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Dorf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Verkehr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Einwohner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Lage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Anotace:</a:t>
                      </a:r>
                      <a:endParaRPr lang="cs-CZ" sz="14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Didaktický učební materiál je určen pro žáky maturitních oborů SOŠ. Je zaměřen na prezentaci informací o městě Teplice. Je možné ho využít jako samostatný studijní materiál nebo jako podklad k diskuzi.  V rámci prezentace jsou využívané hypertextové odkazy</a:t>
                      </a:r>
                      <a:r>
                        <a:rPr kumimoji="0" lang="cs-CZ" sz="14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mezi jednotlivými  okny. </a:t>
                      </a:r>
                      <a:endParaRPr lang="cs-CZ" sz="14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h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599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1594520" cy="792088"/>
          </a:xfrm>
        </p:spPr>
        <p:txBody>
          <a:bodyPr/>
          <a:lstStyle/>
          <a:p>
            <a:pPr algn="l"/>
            <a:r>
              <a:rPr lang="cs-CZ" dirty="0" err="1" smtClean="0">
                <a:solidFill>
                  <a:srgbClr val="FFC000"/>
                </a:solidFill>
              </a:rPr>
              <a:t>Lage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12776"/>
            <a:ext cx="8405997" cy="5259288"/>
          </a:xfrm>
        </p:spPr>
      </p:pic>
      <p:sp>
        <p:nvSpPr>
          <p:cNvPr id="7" name="TextovéPole 6"/>
          <p:cNvSpPr txBox="1"/>
          <p:nvPr/>
        </p:nvSpPr>
        <p:spPr>
          <a:xfrm>
            <a:off x="1835696" y="278510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Wissen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Sie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</a:rPr>
              <a:t>wo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liegt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die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Stadt</a:t>
            </a:r>
            <a:r>
              <a:rPr lang="cs-CZ" sz="2400" dirty="0" smtClean="0">
                <a:solidFill>
                  <a:schemeClr val="bg1"/>
                </a:solidFill>
              </a:rPr>
              <a:t> Teplice?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2324866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TEPLICE</a:t>
            </a:r>
            <a:r>
              <a:rPr lang="cs-CZ" sz="1400" b="1" dirty="0" smtClean="0">
                <a:solidFill>
                  <a:srgbClr val="FF0000"/>
                </a:solidFill>
              </a:rPr>
              <a:t> </a:t>
            </a:r>
            <a:r>
              <a:rPr lang="cs-CZ" sz="1400" b="1" dirty="0" smtClean="0">
                <a:solidFill>
                  <a:srgbClr val="FF0000"/>
                </a:solidFill>
                <a:latin typeface="Wingdings" pitchFamily="2" charset="2"/>
              </a:rPr>
              <a:t>l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620688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Ca. 100 km </a:t>
            </a:r>
            <a:r>
              <a:rPr lang="cs-CZ" sz="2400" i="1" dirty="0" err="1" smtClean="0">
                <a:solidFill>
                  <a:schemeClr val="bg1"/>
                </a:solidFill>
              </a:rPr>
              <a:t>nordwestlich</a:t>
            </a:r>
            <a:r>
              <a:rPr lang="cs-CZ" sz="2400" i="1" dirty="0" smtClean="0">
                <a:solidFill>
                  <a:schemeClr val="bg1"/>
                </a:solidFill>
              </a:rPr>
              <a:t> von Prag</a:t>
            </a:r>
            <a:r>
              <a:rPr lang="de-DE" sz="2400" i="1" dirty="0" smtClean="0">
                <a:solidFill>
                  <a:schemeClr val="bg1"/>
                </a:solidFill>
              </a:rPr>
              <a:t> an der Grenze mit Deutschland</a:t>
            </a:r>
            <a:endParaRPr lang="cs-CZ" sz="2400" i="1" dirty="0">
              <a:solidFill>
                <a:schemeClr val="bg1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467544" y="2200918"/>
            <a:ext cx="2952328" cy="1300090"/>
            <a:chOff x="467544" y="2200918"/>
            <a:chExt cx="2952328" cy="1300090"/>
          </a:xfrm>
        </p:grpSpPr>
        <p:cxnSp>
          <p:nvCxnSpPr>
            <p:cNvPr id="12" name="Přímá spojnice se šipkou 11"/>
            <p:cNvCxnSpPr/>
            <p:nvPr/>
          </p:nvCxnSpPr>
          <p:spPr>
            <a:xfrm flipH="1" flipV="1">
              <a:off x="2771800" y="2564904"/>
              <a:ext cx="648072" cy="93610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467544" y="2200918"/>
              <a:ext cx="208823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8105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04836" y="2276872"/>
            <a:ext cx="8712968" cy="345069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de-DE" dirty="0" err="1" smtClean="0"/>
              <a:t>Teplice</a:t>
            </a:r>
            <a:r>
              <a:rPr lang="de-DE" dirty="0" smtClean="0"/>
              <a:t> liegt in der Region                                   in einem Tal zwischen dem                         und dem 				          . Die Geschichte von der Stadt </a:t>
            </a:r>
            <a:r>
              <a:rPr lang="de-DE" dirty="0" err="1" smtClean="0"/>
              <a:t>Teplice</a:t>
            </a:r>
            <a:r>
              <a:rPr lang="de-DE" dirty="0" smtClean="0"/>
              <a:t> hat ca. im           Jahrhundert begonnen. Die Stadt war immer durch Ihr                              bekannt. Heute leben in </a:t>
            </a:r>
            <a:r>
              <a:rPr lang="de-DE" dirty="0" err="1" smtClean="0"/>
              <a:t>Teplice</a:t>
            </a:r>
            <a:r>
              <a:rPr lang="de-DE" dirty="0" smtClean="0"/>
              <a:t> ca. </a:t>
            </a:r>
            <a:r>
              <a:rPr lang="cs-CZ" dirty="0" smtClean="0"/>
              <a:t>                </a:t>
            </a:r>
            <a:r>
              <a:rPr lang="de-DE" dirty="0" smtClean="0"/>
              <a:t>	   </a:t>
            </a:r>
            <a:r>
              <a:rPr lang="cs-CZ" dirty="0" err="1" smtClean="0"/>
              <a:t>Einwohner</a:t>
            </a:r>
            <a:r>
              <a:rPr lang="cs-CZ" dirty="0" smtClean="0"/>
              <a:t>. Der </a:t>
            </a:r>
            <a:r>
              <a:rPr lang="cs-CZ" dirty="0" err="1" smtClean="0"/>
              <a:t>Grö</a:t>
            </a:r>
            <a:r>
              <a:rPr lang="de-DE" dirty="0" err="1" smtClean="0"/>
              <a:t>ßte</a:t>
            </a:r>
            <a:r>
              <a:rPr lang="de-DE" dirty="0" smtClean="0"/>
              <a:t> Teil von </a:t>
            </a:r>
            <a:r>
              <a:rPr lang="de-DE" dirty="0" err="1" smtClean="0"/>
              <a:t>Teplice</a:t>
            </a:r>
            <a:r>
              <a:rPr lang="de-DE" dirty="0" smtClean="0"/>
              <a:t> heißt                        .                       </a:t>
            </a:r>
            <a:endParaRPr lang="de-DE" dirty="0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395536" y="404664"/>
            <a:ext cx="51125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b="1" dirty="0" err="1" smtClean="0">
                <a:solidFill>
                  <a:srgbClr val="FFC000"/>
                </a:solidFill>
              </a:rPr>
              <a:t>Grundinformationen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6212639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12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626692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2"/>
                </a:solidFill>
              </a:rPr>
              <a:t>Thermalbad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44349" y="627419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 b="1"/>
            </a:lvl1pPr>
          </a:lstStyle>
          <a:p>
            <a:r>
              <a:rPr lang="cs-CZ" dirty="0">
                <a:solidFill>
                  <a:schemeClr val="tx2"/>
                </a:solidFill>
              </a:rPr>
              <a:t>50 000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96424" y="6304892"/>
            <a:ext cx="14233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 b="1"/>
            </a:lvl1pPr>
          </a:lstStyle>
          <a:p>
            <a:r>
              <a:rPr lang="de-DE" dirty="0" err="1" smtClean="0">
                <a:solidFill>
                  <a:schemeClr val="tx2"/>
                </a:solidFill>
              </a:rPr>
              <a:t>Trnovany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8285" y="580526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 b="1"/>
            </a:lvl1pPr>
          </a:lstStyle>
          <a:p>
            <a:r>
              <a:rPr lang="de-DE" dirty="0" err="1">
                <a:solidFill>
                  <a:schemeClr val="tx2"/>
                </a:solidFill>
              </a:rPr>
              <a:t>Úst</a:t>
            </a:r>
            <a:r>
              <a:rPr lang="cs-CZ" dirty="0">
                <a:solidFill>
                  <a:schemeClr val="tx2"/>
                </a:solidFill>
              </a:rPr>
              <a:t>í</a:t>
            </a:r>
            <a:r>
              <a:rPr lang="de-DE" dirty="0">
                <a:solidFill>
                  <a:schemeClr val="tx2"/>
                </a:solidFill>
              </a:rPr>
              <a:t> </a:t>
            </a:r>
            <a:r>
              <a:rPr lang="de-DE" dirty="0" err="1">
                <a:solidFill>
                  <a:schemeClr val="tx2"/>
                </a:solidFill>
              </a:rPr>
              <a:t>nad</a:t>
            </a:r>
            <a:r>
              <a:rPr lang="de-DE" dirty="0">
                <a:solidFill>
                  <a:schemeClr val="tx2"/>
                </a:solidFill>
              </a:rPr>
              <a:t> </a:t>
            </a:r>
            <a:r>
              <a:rPr lang="de-DE" dirty="0" err="1">
                <a:solidFill>
                  <a:schemeClr val="tx2"/>
                </a:solidFill>
              </a:rPr>
              <a:t>Labem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6243417"/>
            <a:ext cx="164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 b="1"/>
            </a:lvl1pPr>
          </a:lstStyle>
          <a:p>
            <a:r>
              <a:rPr lang="de-DE" dirty="0" smtClean="0">
                <a:solidFill>
                  <a:schemeClr val="tx2"/>
                </a:solidFill>
              </a:rPr>
              <a:t>Erzgebirge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08004" y="5805263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2400" b="1"/>
            </a:lvl1pPr>
          </a:lstStyle>
          <a:p>
            <a:r>
              <a:rPr lang="de-DE" dirty="0" smtClean="0">
                <a:solidFill>
                  <a:schemeClr val="tx2"/>
                </a:solidFill>
              </a:rPr>
              <a:t>Böhmischen Mittelgebirge 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75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9259E-6 L 0.36527 -0.506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64" y="-2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8148E-6 L -0.68854 -0.4754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427" y="-2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9259E-6 L -0.09445 -0.421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2" y="-2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0.63455 -0.40926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6.66667E-6 L 0.36719 -0.33124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59259E-6 L 0.30347 -0.2507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22222E-6 L -0.23629 -0.17246 " pathEditMode="relative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23528" y="260648"/>
            <a:ext cx="511256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de-DE" b="1" dirty="0" smtClean="0">
                <a:solidFill>
                  <a:srgbClr val="FFC000"/>
                </a:solidFill>
              </a:rPr>
              <a:t>Sehenswürdigkeiten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3074" name="Picture 2" descr="E:\práce\byrokracie\12_13\SŠ\DUMy\Doubrav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3312368" cy="248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E:\práce\byrokracie\12_13\SŠ\DUMy\800px-Zámek_Teplice_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515" y="945531"/>
            <a:ext cx="3214205" cy="241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:\práce\byrokracie\12_13\SŠ\DUMy\800px-Zámecká_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3360985" cy="252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E:\práce\byrokracie\12_13\SŠ\DUMy\800px-Teplice,_botanická_zahrada,_venkovní_část_(01)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66021"/>
            <a:ext cx="3449141" cy="258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1"/>
          <p:cNvSpPr>
            <a:spLocks noGrp="1"/>
          </p:cNvSpPr>
          <p:nvPr>
            <p:ph idx="1"/>
          </p:nvPr>
        </p:nvSpPr>
        <p:spPr>
          <a:xfrm>
            <a:off x="995908" y="6354403"/>
            <a:ext cx="2016224" cy="432048"/>
          </a:xfrm>
          <a:solidFill>
            <a:schemeClr val="bg1"/>
          </a:solidFill>
          <a:ln w="28575">
            <a:solidFill>
              <a:schemeClr val="tx2"/>
            </a:solidFill>
          </a:ln>
        </p:spPr>
        <p:txBody>
          <a:bodyPr anchor="ctr" anchorCtr="0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de-DE" sz="2000" b="1" dirty="0" smtClean="0"/>
              <a:t>Berg </a:t>
            </a:r>
            <a:r>
              <a:rPr lang="de-DE" sz="2000" b="1" dirty="0" err="1" smtClean="0"/>
              <a:t>Doubravka</a:t>
            </a:r>
            <a:r>
              <a:rPr lang="de-DE" sz="2000" b="1" dirty="0" smtClean="0"/>
              <a:t>                       </a:t>
            </a:r>
            <a:endParaRPr lang="de-DE" sz="2000" b="1" dirty="0"/>
          </a:p>
        </p:txBody>
      </p:sp>
      <p:sp>
        <p:nvSpPr>
          <p:cNvPr id="10" name="Zástupný symbol pro obsah 1"/>
          <p:cNvSpPr txBox="1">
            <a:spLocks/>
          </p:cNvSpPr>
          <p:nvPr/>
        </p:nvSpPr>
        <p:spPr>
          <a:xfrm>
            <a:off x="5972534" y="3285443"/>
            <a:ext cx="1512168" cy="50359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Symbol" pitchFamily="18" charset="2"/>
              <a:buNone/>
            </a:pPr>
            <a:r>
              <a:rPr lang="de-DE" sz="2000" b="1" dirty="0" err="1" smtClean="0"/>
              <a:t>Schloßpark</a:t>
            </a:r>
            <a:endParaRPr lang="de-DE" sz="2000" b="1" dirty="0"/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815253" y="3248033"/>
            <a:ext cx="2328918" cy="50359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Symbol" pitchFamily="18" charset="2"/>
              <a:buNone/>
            </a:pPr>
            <a:r>
              <a:rPr lang="de-DE" sz="2000" b="1" dirty="0" smtClean="0"/>
              <a:t>botanischer Garten</a:t>
            </a:r>
            <a:endParaRPr lang="de-DE" sz="2000" b="1" dirty="0"/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5698751" y="6354403"/>
            <a:ext cx="2059731" cy="50359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Symbol" pitchFamily="18" charset="2"/>
              <a:buNone/>
            </a:pPr>
            <a:r>
              <a:rPr lang="de-DE" sz="2000" b="1" dirty="0" err="1" smtClean="0"/>
              <a:t>Teplitzer</a:t>
            </a:r>
            <a:r>
              <a:rPr lang="de-DE" sz="2000" b="1" dirty="0" smtClean="0"/>
              <a:t> </a:t>
            </a:r>
            <a:r>
              <a:rPr lang="de-DE" sz="2000" b="1" dirty="0" err="1" smtClean="0"/>
              <a:t>Schloß</a:t>
            </a:r>
            <a:endParaRPr lang="de-DE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87367" y="200834"/>
            <a:ext cx="30658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>
                <a:solidFill>
                  <a:schemeClr val="bg1"/>
                </a:solidFill>
              </a:rPr>
              <a:t>Wie heißen wirklich die </a:t>
            </a:r>
          </a:p>
          <a:p>
            <a:r>
              <a:rPr lang="de-DE" sz="2000" b="1" dirty="0" smtClean="0">
                <a:solidFill>
                  <a:schemeClr val="bg1"/>
                </a:solidFill>
              </a:rPr>
              <a:t>Plätze auf den </a:t>
            </a:r>
            <a:r>
              <a:rPr lang="de-DE" sz="2000" b="1" dirty="0" err="1" smtClean="0">
                <a:solidFill>
                  <a:schemeClr val="bg1"/>
                </a:solidFill>
              </a:rPr>
              <a:t>Photos</a:t>
            </a:r>
            <a:r>
              <a:rPr lang="de-DE" sz="2000" b="1" dirty="0">
                <a:solidFill>
                  <a:schemeClr val="bg1"/>
                </a:solidFill>
              </a:rPr>
              <a:t>?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70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03704E-6 L 0.52413 0.36087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3.7037E-6 L -0.52569 0.35162 " pathEditMode="relative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481E-6 L 0.00174 -0.54699 " pathEditMode="relative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85185E-6 L -0.02622 -0.5421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9" y="-27106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-0.02447 -0.5840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3" y="-29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23528" y="260648"/>
            <a:ext cx="4680520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de-DE" sz="4000" dirty="0" smtClean="0">
                <a:solidFill>
                  <a:srgbClr val="FFC000"/>
                </a:solidFill>
              </a:rPr>
              <a:t>Sehenswürdigkeiten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278719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400" b="1" dirty="0" smtClean="0">
                <a:solidFill>
                  <a:schemeClr val="bg1"/>
                </a:solidFill>
              </a:rPr>
              <a:t>Am meisten ist aber </a:t>
            </a:r>
            <a:r>
              <a:rPr lang="de-DE" sz="2400" b="1" dirty="0" err="1" smtClean="0">
                <a:solidFill>
                  <a:schemeClr val="bg1"/>
                </a:solidFill>
              </a:rPr>
              <a:t>Teplice</a:t>
            </a:r>
            <a:r>
              <a:rPr lang="de-DE" sz="2400" b="1" dirty="0" smtClean="0">
                <a:solidFill>
                  <a:schemeClr val="bg1"/>
                </a:solidFill>
              </a:rPr>
              <a:t> als ein Kurort bekannt. Hier gibt es mehrere Kurhäuser.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E:\práce\byrokracie\12_13\SŠ\DUMy\800px-U_Hadích_lázní,_Kamenné_lázně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36260"/>
            <a:ext cx="3696096" cy="277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E:\práce\byrokracie\12_13\SŠ\DUMy\800px-Císařské_lázně_-_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83996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1" name="Picture 1" descr="E:\práce\byrokracie\12_13\SŠ\DUMy\800px-Sadové_lázně_2012_(Teplice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45024"/>
            <a:ext cx="4079800" cy="305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 txBox="1">
            <a:spLocks/>
          </p:cNvSpPr>
          <p:nvPr/>
        </p:nvSpPr>
        <p:spPr>
          <a:xfrm>
            <a:off x="323528" y="260648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de-DE" b="1" dirty="0" smtClean="0">
                <a:solidFill>
                  <a:srgbClr val="FFC000"/>
                </a:solidFill>
              </a:rPr>
              <a:t>Kultur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278110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>
                <a:solidFill>
                  <a:schemeClr val="bg1"/>
                </a:solidFill>
              </a:rPr>
              <a:t>In </a:t>
            </a:r>
            <a:r>
              <a:rPr lang="de-DE" sz="2000" b="1" dirty="0" err="1" smtClean="0">
                <a:solidFill>
                  <a:schemeClr val="bg1"/>
                </a:solidFill>
              </a:rPr>
              <a:t>Teplice</a:t>
            </a:r>
            <a:r>
              <a:rPr lang="de-DE" sz="2000" b="1" dirty="0" smtClean="0">
                <a:solidFill>
                  <a:schemeClr val="bg1"/>
                </a:solidFill>
              </a:rPr>
              <a:t> gibt es such einige Kultureinrichtungen. Was kann man hier machen?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6146" name="Picture 2" descr="E:\práce\byrokracie\12_13\SŠ\DUMy\800px-Kulturní_dům_X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61" y="1057514"/>
            <a:ext cx="2843283" cy="218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E:\práce\byrokracie\12_13\SŠ\DUMy\800px-Teplické_muzeu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378" y="1092473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E:\práce\byrokracie\12_13\SŠ\DUMy\Teplice_divadlo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229" y="1057515"/>
            <a:ext cx="2926930" cy="21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019169" y="6117557"/>
            <a:ext cx="17128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/>
              <a:t>Filme sehen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9577" y="5809781"/>
            <a:ext cx="1795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/>
              <a:t>Ausstellungen besuchen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5323" y="4795698"/>
            <a:ext cx="23233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/>
              <a:t>etwas über Geschichte lernen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81108" y="4944400"/>
            <a:ext cx="17128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/>
              <a:t>auf einem Ball tanzen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8327" y="5763614"/>
            <a:ext cx="21170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/>
              <a:t>ein Theaterspiel sehen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5055728"/>
            <a:ext cx="17958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/>
              <a:t>ein Konzert besuchen</a:t>
            </a:r>
            <a:endParaRPr lang="cs-CZ" sz="2000" b="1" dirty="0"/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911526" y="3374413"/>
            <a:ext cx="1430952" cy="43204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Symbol" pitchFamily="18" charset="2"/>
              <a:buNone/>
            </a:pPr>
            <a:r>
              <a:rPr lang="cs-CZ" sz="2000" b="1" dirty="0" err="1" smtClean="0"/>
              <a:t>Kulturhaus</a:t>
            </a:r>
            <a:endParaRPr lang="de-DE" sz="2000" b="1" dirty="0"/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3706699" y="3368274"/>
            <a:ext cx="1597850" cy="43204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Symbol" pitchFamily="18" charset="2"/>
              <a:buNone/>
            </a:pPr>
            <a:r>
              <a:rPr lang="cs-CZ" sz="2000" b="1" dirty="0" err="1" smtClean="0"/>
              <a:t>Stadttheater</a:t>
            </a:r>
            <a:endParaRPr lang="de-DE" sz="2000" b="1" dirty="0"/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6877976" y="3355395"/>
            <a:ext cx="1698825" cy="43204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/>
            </a:solidFill>
          </a:ln>
        </p:spPr>
        <p:txBody>
          <a:bodyPr vert="horz" lIns="91440" tIns="45720" rIns="91440" bIns="45720" rtlCol="0" anchor="ctr" anchorCtr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Symbol" pitchFamily="18" charset="2"/>
              <a:buNone/>
            </a:pPr>
            <a:r>
              <a:rPr lang="cs-CZ" sz="2000" b="1" dirty="0" err="1" smtClean="0"/>
              <a:t>Stadtmuseum</a:t>
            </a:r>
            <a:endParaRPr lang="de-DE" sz="2000" b="1" dirty="0"/>
          </a:p>
        </p:txBody>
      </p:sp>
    </p:spTree>
    <p:extLst>
      <p:ext uri="{BB962C8B-B14F-4D97-AF65-F5344CB8AC3E}">
        <p14:creationId xmlns:p14="http://schemas.microsoft.com/office/powerpoint/2010/main" val="4288606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332656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de-DE" dirty="0" smtClean="0">
                <a:solidFill>
                  <a:srgbClr val="FFC000"/>
                </a:solidFill>
              </a:rPr>
              <a:t>Sport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339607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2000" b="1" dirty="0" smtClean="0">
                <a:solidFill>
                  <a:schemeClr val="bg1"/>
                </a:solidFill>
              </a:rPr>
              <a:t>Auch für Sportler gibt es in </a:t>
            </a:r>
            <a:r>
              <a:rPr lang="de-DE" sz="2000" b="1" dirty="0" err="1" smtClean="0">
                <a:solidFill>
                  <a:schemeClr val="bg1"/>
                </a:solidFill>
              </a:rPr>
              <a:t>Teplice</a:t>
            </a:r>
            <a:r>
              <a:rPr lang="de-DE" sz="2000" b="1" dirty="0" smtClean="0">
                <a:solidFill>
                  <a:schemeClr val="bg1"/>
                </a:solidFill>
              </a:rPr>
              <a:t> viele Möglichkeiten. Welche Sportarten kann man in folgenden Plätzen treiben?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Users\pc\AppData\Local\Microsoft\Windows\Temporary Internet Files\Content.IE5\571IQX8M\MM90030054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488" y="3356992"/>
            <a:ext cx="2592288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E:\práce\byrokracie\12_13\SŠ\DUMy\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832" y="1268760"/>
            <a:ext cx="3657600" cy="147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c\Desktop\h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31" y="1124744"/>
            <a:ext cx="3660221" cy="2469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Desktop\640px-Teplice,_zámecká_zahrada,_pohled_k_zahradnímu_dom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18" y="3772371"/>
            <a:ext cx="3661733" cy="27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11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188640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dirty="0" err="1" smtClean="0">
                <a:solidFill>
                  <a:srgbClr val="FFC000"/>
                </a:solidFill>
              </a:rPr>
              <a:t>Verkehr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253" y="700204"/>
            <a:ext cx="86201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Nach </a:t>
            </a:r>
            <a:r>
              <a:rPr lang="cs-CZ" sz="2200" b="1" dirty="0" err="1" smtClean="0">
                <a:solidFill>
                  <a:schemeClr val="bg1"/>
                </a:solidFill>
              </a:rPr>
              <a:t>und</a:t>
            </a:r>
            <a:r>
              <a:rPr lang="cs-CZ" sz="2200" b="1" dirty="0" smtClean="0">
                <a:solidFill>
                  <a:schemeClr val="bg1"/>
                </a:solidFill>
              </a:rPr>
              <a:t> durch Teplice kann man </a:t>
            </a:r>
            <a:r>
              <a:rPr lang="cs-CZ" sz="2200" b="1" dirty="0" err="1" smtClean="0">
                <a:solidFill>
                  <a:schemeClr val="bg1"/>
                </a:solidFill>
              </a:rPr>
              <a:t>mit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cs-CZ" sz="2200" b="1" dirty="0" err="1" smtClean="0">
                <a:solidFill>
                  <a:schemeClr val="bg1"/>
                </a:solidFill>
              </a:rPr>
              <a:t>verschiedenen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cs-CZ" sz="2200" b="1" dirty="0" err="1" smtClean="0">
                <a:solidFill>
                  <a:schemeClr val="bg1"/>
                </a:solidFill>
              </a:rPr>
              <a:t>Verkehrsmitteln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r>
              <a:rPr lang="cs-CZ" sz="2200" b="1" dirty="0" err="1" smtClean="0">
                <a:solidFill>
                  <a:schemeClr val="bg1"/>
                </a:solidFill>
              </a:rPr>
              <a:t>fahren</a:t>
            </a:r>
            <a:r>
              <a:rPr lang="cs-CZ" sz="2200" b="1" dirty="0" smtClean="0">
                <a:solidFill>
                  <a:schemeClr val="bg1"/>
                </a:solidFill>
              </a:rPr>
              <a:t>. </a:t>
            </a:r>
            <a:r>
              <a:rPr lang="de-DE" sz="2200" b="1" dirty="0" smtClean="0">
                <a:solidFill>
                  <a:schemeClr val="bg1"/>
                </a:solidFill>
              </a:rPr>
              <a:t>In welchen Situationen benutzt man sie? </a:t>
            </a:r>
            <a:endParaRPr lang="cs-CZ" sz="2200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571IQX8M\MC900028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37" y="1916831"/>
            <a:ext cx="1804904" cy="1374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Orlická,_trolejb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05785"/>
            <a:ext cx="2257177" cy="179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XQNJ2YFD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506" y="1385992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6OZUPVJP\MC9003266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308" y="4492732"/>
            <a:ext cx="3036164" cy="127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XQNJ2YFD\MP90040744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28648"/>
            <a:ext cx="2653400" cy="1768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679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332656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dirty="0" err="1" smtClean="0">
                <a:solidFill>
                  <a:srgbClr val="FFC000"/>
                </a:solidFill>
              </a:rPr>
              <a:t>Aufgabe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416" y="908720"/>
            <a:ext cx="8476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nicht</a:t>
            </a:r>
            <a:r>
              <a:rPr lang="cs-CZ" sz="2000" b="1" dirty="0" smtClean="0">
                <a:solidFill>
                  <a:schemeClr val="bg1"/>
                </a:solidFill>
              </a:rPr>
              <a:t> in Teplice? </a:t>
            </a:r>
            <a:r>
              <a:rPr lang="cs-CZ" sz="2000" b="1" dirty="0" err="1" smtClean="0">
                <a:solidFill>
                  <a:schemeClr val="bg1"/>
                </a:solidFill>
              </a:rPr>
              <a:t>Beschreiben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also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Stadt</a:t>
            </a:r>
            <a:r>
              <a:rPr lang="cs-CZ" sz="2000" b="1" dirty="0" smtClean="0">
                <a:solidFill>
                  <a:schemeClr val="bg1"/>
                </a:solidFill>
              </a:rPr>
              <a:t> oder as </a:t>
            </a:r>
            <a:r>
              <a:rPr lang="cs-CZ" sz="2000" b="1" dirty="0" err="1" smtClean="0">
                <a:solidFill>
                  <a:schemeClr val="bg1"/>
                </a:solidFill>
              </a:rPr>
              <a:t>Dorf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cs-CZ" sz="2000" b="1" dirty="0" err="1" smtClean="0">
                <a:solidFill>
                  <a:schemeClr val="bg1"/>
                </a:solidFill>
              </a:rPr>
              <a:t>wo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! </a:t>
            </a:r>
            <a:r>
              <a:rPr lang="cs-CZ" sz="2000" b="1" dirty="0" err="1" smtClean="0">
                <a:solidFill>
                  <a:schemeClr val="bg1"/>
                </a:solidFill>
              </a:rPr>
              <a:t>Folgende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Fragen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können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helfen</a:t>
            </a:r>
            <a:r>
              <a:rPr lang="cs-CZ" sz="2000" b="1" dirty="0" smtClean="0">
                <a:solidFill>
                  <a:schemeClr val="bg1"/>
                </a:solidFill>
              </a:rPr>
              <a:t>: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861" y="2492896"/>
            <a:ext cx="46510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b="1" dirty="0" err="1" smtClean="0"/>
              <a:t>Wo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wohnen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Sie</a:t>
            </a:r>
            <a:r>
              <a:rPr lang="cs-CZ" sz="3200" b="1" dirty="0" smtClean="0"/>
              <a:t>?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0416" y="3190847"/>
            <a:ext cx="6191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b="1" dirty="0" err="1" smtClean="0"/>
              <a:t>Wo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liegt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Stadt</a:t>
            </a:r>
            <a:r>
              <a:rPr lang="cs-CZ" sz="3200" b="1" dirty="0" smtClean="0"/>
              <a:t> / </a:t>
            </a:r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Dorf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0416" y="3933056"/>
            <a:ext cx="6853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b="1" dirty="0" err="1" smtClean="0"/>
              <a:t>Liegt</a:t>
            </a:r>
            <a:r>
              <a:rPr lang="cs-CZ" sz="3200" b="1" dirty="0" smtClean="0"/>
              <a:t> in der </a:t>
            </a:r>
            <a:r>
              <a:rPr lang="cs-CZ" sz="3200" b="1" dirty="0" err="1" smtClean="0"/>
              <a:t>Nähe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eine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gro</a:t>
            </a:r>
            <a:r>
              <a:rPr lang="de-DE" sz="3200" b="1" dirty="0" err="1" smtClean="0"/>
              <a:t>ße</a:t>
            </a:r>
            <a:r>
              <a:rPr lang="de-DE" sz="3200" b="1" dirty="0" smtClean="0"/>
              <a:t> Stadt?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5429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332656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dirty="0" err="1" smtClean="0">
                <a:solidFill>
                  <a:srgbClr val="FFC000"/>
                </a:solidFill>
              </a:rPr>
              <a:t>Aufgabe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416" y="908720"/>
            <a:ext cx="8476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nicht</a:t>
            </a:r>
            <a:r>
              <a:rPr lang="cs-CZ" sz="2000" b="1" dirty="0" smtClean="0">
                <a:solidFill>
                  <a:schemeClr val="bg1"/>
                </a:solidFill>
              </a:rPr>
              <a:t> in Teplice? </a:t>
            </a:r>
            <a:r>
              <a:rPr lang="cs-CZ" sz="2000" b="1" dirty="0" err="1" smtClean="0">
                <a:solidFill>
                  <a:schemeClr val="bg1"/>
                </a:solidFill>
              </a:rPr>
              <a:t>Beschreiben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also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Stadt</a:t>
            </a:r>
            <a:r>
              <a:rPr lang="cs-CZ" sz="2000" b="1" dirty="0" smtClean="0">
                <a:solidFill>
                  <a:schemeClr val="bg1"/>
                </a:solidFill>
              </a:rPr>
              <a:t> oder as </a:t>
            </a:r>
            <a:r>
              <a:rPr lang="cs-CZ" sz="2000" b="1" dirty="0" err="1" smtClean="0">
                <a:solidFill>
                  <a:schemeClr val="bg1"/>
                </a:solidFill>
              </a:rPr>
              <a:t>Dorf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cs-CZ" sz="2000" b="1" dirty="0" err="1" smtClean="0">
                <a:solidFill>
                  <a:schemeClr val="bg1"/>
                </a:solidFill>
              </a:rPr>
              <a:t>wo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! </a:t>
            </a:r>
            <a:r>
              <a:rPr lang="cs-CZ" sz="2000" b="1" dirty="0" err="1" smtClean="0">
                <a:solidFill>
                  <a:schemeClr val="bg1"/>
                </a:solidFill>
              </a:rPr>
              <a:t>Folgende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Fragen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können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helfen</a:t>
            </a:r>
            <a:r>
              <a:rPr lang="cs-CZ" sz="2000" b="1" dirty="0" smtClean="0">
                <a:solidFill>
                  <a:schemeClr val="bg1"/>
                </a:solidFill>
              </a:rPr>
              <a:t>: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860" y="2564904"/>
            <a:ext cx="83615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Wie viel Menschen leben in der Stadt / im Dorf</a:t>
            </a:r>
            <a:r>
              <a:rPr lang="cs-CZ" sz="3200" b="1" dirty="0" smtClean="0"/>
              <a:t>?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0416" y="3933056"/>
            <a:ext cx="6191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Wie groß ist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Stadt</a:t>
            </a:r>
            <a:r>
              <a:rPr lang="cs-CZ" sz="3200" b="1" dirty="0" smtClean="0"/>
              <a:t> / </a:t>
            </a:r>
            <a:r>
              <a:rPr lang="cs-CZ" sz="3200" b="1" dirty="0" err="1" smtClean="0"/>
              <a:t>das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Dorf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1341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332656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dirty="0" err="1" smtClean="0">
                <a:solidFill>
                  <a:srgbClr val="FFC000"/>
                </a:solidFill>
              </a:rPr>
              <a:t>Aufgabe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416" y="908720"/>
            <a:ext cx="8476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nicht</a:t>
            </a:r>
            <a:r>
              <a:rPr lang="cs-CZ" sz="2000" b="1" dirty="0" smtClean="0">
                <a:solidFill>
                  <a:schemeClr val="bg1"/>
                </a:solidFill>
              </a:rPr>
              <a:t> in Teplice? </a:t>
            </a:r>
            <a:r>
              <a:rPr lang="cs-CZ" sz="2000" b="1" dirty="0" err="1" smtClean="0">
                <a:solidFill>
                  <a:schemeClr val="bg1"/>
                </a:solidFill>
              </a:rPr>
              <a:t>Beschreiben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also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Stadt</a:t>
            </a:r>
            <a:r>
              <a:rPr lang="cs-CZ" sz="2000" b="1" dirty="0" smtClean="0">
                <a:solidFill>
                  <a:schemeClr val="bg1"/>
                </a:solidFill>
              </a:rPr>
              <a:t> oder as </a:t>
            </a:r>
            <a:r>
              <a:rPr lang="cs-CZ" sz="2000" b="1" dirty="0" err="1" smtClean="0">
                <a:solidFill>
                  <a:schemeClr val="bg1"/>
                </a:solidFill>
              </a:rPr>
              <a:t>Dorf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cs-CZ" sz="2000" b="1" dirty="0" err="1" smtClean="0">
                <a:solidFill>
                  <a:schemeClr val="bg1"/>
                </a:solidFill>
              </a:rPr>
              <a:t>wo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! </a:t>
            </a:r>
            <a:r>
              <a:rPr lang="cs-CZ" sz="2000" b="1" dirty="0" err="1" smtClean="0">
                <a:solidFill>
                  <a:schemeClr val="bg1"/>
                </a:solidFill>
              </a:rPr>
              <a:t>Folgende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Fragen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können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helfen</a:t>
            </a:r>
            <a:r>
              <a:rPr lang="cs-CZ" sz="2000" b="1" dirty="0" smtClean="0">
                <a:solidFill>
                  <a:schemeClr val="bg1"/>
                </a:solidFill>
              </a:rPr>
              <a:t>: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860" y="2564903"/>
            <a:ext cx="83615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Ist deine Stadt/dein Dorf bekannt?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0416" y="3197607"/>
            <a:ext cx="83660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Kommt von der Stadt/dem Dorf eine bekannte Person? 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3169" y="4283691"/>
            <a:ext cx="83660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Gibt es in der Stadt/im Dorf bekannte Plätze oder Ereignisse?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7334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332656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dirty="0" err="1" smtClean="0">
                <a:solidFill>
                  <a:srgbClr val="FFC000"/>
                </a:solidFill>
              </a:rPr>
              <a:t>Aufgabe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416" y="908720"/>
            <a:ext cx="8476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nicht</a:t>
            </a:r>
            <a:r>
              <a:rPr lang="cs-CZ" sz="2000" b="1" dirty="0" smtClean="0">
                <a:solidFill>
                  <a:schemeClr val="bg1"/>
                </a:solidFill>
              </a:rPr>
              <a:t> in Teplice? </a:t>
            </a:r>
            <a:r>
              <a:rPr lang="cs-CZ" sz="2000" b="1" dirty="0" err="1" smtClean="0">
                <a:solidFill>
                  <a:schemeClr val="bg1"/>
                </a:solidFill>
              </a:rPr>
              <a:t>Beschreiben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also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Stadt</a:t>
            </a:r>
            <a:r>
              <a:rPr lang="cs-CZ" sz="2000" b="1" dirty="0" smtClean="0">
                <a:solidFill>
                  <a:schemeClr val="bg1"/>
                </a:solidFill>
              </a:rPr>
              <a:t> oder as </a:t>
            </a:r>
            <a:r>
              <a:rPr lang="cs-CZ" sz="2000" b="1" dirty="0" err="1" smtClean="0">
                <a:solidFill>
                  <a:schemeClr val="bg1"/>
                </a:solidFill>
              </a:rPr>
              <a:t>Dorf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cs-CZ" sz="2000" b="1" dirty="0" err="1" smtClean="0">
                <a:solidFill>
                  <a:schemeClr val="bg1"/>
                </a:solidFill>
              </a:rPr>
              <a:t>wo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! </a:t>
            </a:r>
            <a:r>
              <a:rPr lang="cs-CZ" sz="2000" b="1" dirty="0" err="1" smtClean="0">
                <a:solidFill>
                  <a:schemeClr val="bg1"/>
                </a:solidFill>
              </a:rPr>
              <a:t>Folgende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Fragen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können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helfen</a:t>
            </a:r>
            <a:r>
              <a:rPr lang="cs-CZ" sz="2000" b="1" dirty="0" smtClean="0">
                <a:solidFill>
                  <a:schemeClr val="bg1"/>
                </a:solidFill>
              </a:rPr>
              <a:t>: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860" y="2420888"/>
            <a:ext cx="83615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Gibt es in der Stadt/im Dorf Spiel- oder Sportplätze?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860" y="3573016"/>
            <a:ext cx="8366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Gibt es in der Stadt/im Dorf einen Sportklub? 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3169" y="4283691"/>
            <a:ext cx="83660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3200" b="1" dirty="0" smtClean="0"/>
              <a:t>Kann man in der Stadt/im Dorf irgendwo joggen oder Radfahren?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61681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332656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dirty="0" err="1" smtClean="0">
                <a:solidFill>
                  <a:srgbClr val="FFC000"/>
                </a:solidFill>
              </a:rPr>
              <a:t>Aufgabe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416" y="908720"/>
            <a:ext cx="8476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nicht</a:t>
            </a:r>
            <a:r>
              <a:rPr lang="cs-CZ" sz="2000" b="1" dirty="0" smtClean="0">
                <a:solidFill>
                  <a:schemeClr val="bg1"/>
                </a:solidFill>
              </a:rPr>
              <a:t> in Teplice? </a:t>
            </a:r>
            <a:r>
              <a:rPr lang="cs-CZ" sz="2000" b="1" dirty="0" err="1" smtClean="0">
                <a:solidFill>
                  <a:schemeClr val="bg1"/>
                </a:solidFill>
              </a:rPr>
              <a:t>Beschreiben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also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Stadt</a:t>
            </a:r>
            <a:r>
              <a:rPr lang="cs-CZ" sz="2000" b="1" dirty="0" smtClean="0">
                <a:solidFill>
                  <a:schemeClr val="bg1"/>
                </a:solidFill>
              </a:rPr>
              <a:t> oder as </a:t>
            </a:r>
            <a:r>
              <a:rPr lang="cs-CZ" sz="2000" b="1" dirty="0" err="1" smtClean="0">
                <a:solidFill>
                  <a:schemeClr val="bg1"/>
                </a:solidFill>
              </a:rPr>
              <a:t>Dorf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cs-CZ" sz="2000" b="1" dirty="0" err="1" smtClean="0">
                <a:solidFill>
                  <a:schemeClr val="bg1"/>
                </a:solidFill>
              </a:rPr>
              <a:t>wo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! </a:t>
            </a:r>
            <a:r>
              <a:rPr lang="cs-CZ" sz="2000" b="1" dirty="0" err="1" smtClean="0">
                <a:solidFill>
                  <a:schemeClr val="bg1"/>
                </a:solidFill>
              </a:rPr>
              <a:t>Folgende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Fragen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können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helfen</a:t>
            </a:r>
            <a:r>
              <a:rPr lang="cs-CZ" sz="2000" b="1" dirty="0" smtClean="0">
                <a:solidFill>
                  <a:schemeClr val="bg1"/>
                </a:solidFill>
              </a:rPr>
              <a:t>: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597" y="2492896"/>
            <a:ext cx="75695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2800" b="1" dirty="0" smtClean="0"/>
              <a:t>Funktionieren in der Stadt/im Dorf öffentliche Verkehrsmittel?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860" y="3573016"/>
            <a:ext cx="8366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2800" b="1" dirty="0" smtClean="0"/>
              <a:t>Wenn ja, wie oft fahren sie?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861" y="4283691"/>
            <a:ext cx="59133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2800" b="1" dirty="0" smtClean="0"/>
              <a:t>Gibt es in der Stadt/im Dorf genug Parkplätze?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281537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344346" y="332656"/>
            <a:ext cx="172819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3600" b="1" dirty="0" err="1" smtClean="0">
                <a:solidFill>
                  <a:srgbClr val="FFC000"/>
                </a:solidFill>
              </a:rPr>
              <a:t>Aufgabe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416" y="908720"/>
            <a:ext cx="84761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nicht</a:t>
            </a:r>
            <a:r>
              <a:rPr lang="cs-CZ" sz="2000" b="1" dirty="0" smtClean="0">
                <a:solidFill>
                  <a:schemeClr val="bg1"/>
                </a:solidFill>
              </a:rPr>
              <a:t> in Teplice? </a:t>
            </a:r>
            <a:r>
              <a:rPr lang="cs-CZ" sz="2000" b="1" dirty="0" err="1" smtClean="0">
                <a:solidFill>
                  <a:schemeClr val="bg1"/>
                </a:solidFill>
              </a:rPr>
              <a:t>Beschreiben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also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die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Stadt</a:t>
            </a:r>
            <a:r>
              <a:rPr lang="cs-CZ" sz="2000" b="1" dirty="0" smtClean="0">
                <a:solidFill>
                  <a:schemeClr val="bg1"/>
                </a:solidFill>
              </a:rPr>
              <a:t> oder as </a:t>
            </a:r>
            <a:r>
              <a:rPr lang="cs-CZ" sz="2000" b="1" dirty="0" err="1" smtClean="0">
                <a:solidFill>
                  <a:schemeClr val="bg1"/>
                </a:solidFill>
              </a:rPr>
              <a:t>Dorf</a:t>
            </a:r>
            <a:r>
              <a:rPr lang="cs-CZ" sz="2000" b="1" dirty="0" smtClean="0">
                <a:solidFill>
                  <a:schemeClr val="bg1"/>
                </a:solidFill>
              </a:rPr>
              <a:t>, </a:t>
            </a:r>
            <a:r>
              <a:rPr lang="cs-CZ" sz="2000" b="1" dirty="0" err="1" smtClean="0">
                <a:solidFill>
                  <a:schemeClr val="bg1"/>
                </a:solidFill>
              </a:rPr>
              <a:t>wo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Sie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wohnen</a:t>
            </a:r>
            <a:r>
              <a:rPr lang="cs-CZ" sz="2000" b="1" dirty="0" smtClean="0">
                <a:solidFill>
                  <a:schemeClr val="bg1"/>
                </a:solidFill>
              </a:rPr>
              <a:t>! </a:t>
            </a:r>
            <a:r>
              <a:rPr lang="cs-CZ" sz="2000" b="1" dirty="0" err="1" smtClean="0">
                <a:solidFill>
                  <a:schemeClr val="bg1"/>
                </a:solidFill>
              </a:rPr>
              <a:t>Folgende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Fragen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können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Ihnen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helfen</a:t>
            </a:r>
            <a:r>
              <a:rPr lang="cs-CZ" sz="2000" b="1" dirty="0" smtClean="0">
                <a:solidFill>
                  <a:schemeClr val="bg1"/>
                </a:solidFill>
              </a:rPr>
              <a:t>: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597" y="2636912"/>
            <a:ext cx="75695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2800" b="1" dirty="0" smtClean="0"/>
              <a:t>Welche Schulen gibt es in der Stadt/im Dorf?</a:t>
            </a:r>
          </a:p>
          <a:p>
            <a:r>
              <a:rPr lang="de-DE" sz="2800" b="1" dirty="0" smtClean="0"/>
              <a:t>    (Grundschulen, Mittelschulen, Hochschulen) 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860" y="3834626"/>
            <a:ext cx="8366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de-DE" sz="2800" b="1" dirty="0" smtClean="0"/>
              <a:t>Gibt es in der Stadt/im Dorf genug Arbeitsstellen?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5433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0495" y="1988840"/>
            <a:ext cx="87129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BITNER, Patrik.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</a:t>
            </a:r>
            <a:r>
              <a:rPr lang="de-DE" dirty="0" smtClean="0"/>
              <a:t>h</a:t>
            </a:r>
            <a:r>
              <a:rPr lang="pl-PL" dirty="0" smtClean="0"/>
              <a:t>ttp</a:t>
            </a:r>
            <a:r>
              <a:rPr lang="pl-PL" dirty="0"/>
              <a:t>://commons.wikimedia.org/wiki/File:Doubravka_a_Bo%C5%BE%C3%AD_prst_(Teplice).JPG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31032" y="3427259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ZÁKUPÁK.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http://commons.wikimedia.org/wiki/File:Z%C3%A1mek_Teplice_1.jpg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9157" y="4184213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ZÁKUPÁK.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http://commons.wikimedia.org/wiki/File:Z%C3%A1meck%C3%A1_5.jpg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2976" y="5141805"/>
            <a:ext cx="848529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ŠJŮ.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http://commons.wikimedia.org/wiki/File:Teplice,_botanick%C3%A1_zahrada,_venkovn%C3%AD_%C4%8D%C3%A1st_(01).</a:t>
            </a:r>
            <a:r>
              <a:rPr lang="pl-PL" dirty="0" smtClean="0"/>
              <a:t>jp</a:t>
            </a:r>
            <a:r>
              <a:rPr lang="de-DE" dirty="0" smtClean="0"/>
              <a:t>g</a:t>
            </a:r>
            <a:endParaRPr lang="cs-CZ" dirty="0"/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341192" y="145066"/>
            <a:ext cx="2826679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de-DE" sz="2800" b="1" dirty="0" err="1" smtClean="0">
                <a:solidFill>
                  <a:srgbClr val="FFC000"/>
                </a:solidFill>
              </a:rPr>
              <a:t>Zdroje</a:t>
            </a:r>
            <a:r>
              <a:rPr lang="de-DE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obrázků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0494" y="1412776"/>
            <a:ext cx="49956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smtClean="0"/>
              <a:t>www.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r>
              <a:rPr lang="de-DE" dirty="0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97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ŠJŮ.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http://commons.wikimedia.org/wiki/File:U_Had%C3%ADch_l%C3%A1zn%C3%AD,_Kamenn%C3%A9_l%C3%A1zn%C4%9B.jpg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7034" y="1388675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NEUVEDEN.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http://commons.wikimedia.org/wiki/File:C%C3%ADsa%C5%99sk%C3%A9_l%C3%A1zn%C4%9B_-_B.JPG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2780928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NEUVEDEN.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http://commons.wikimedia.org/wiki/File:Sadov%C3%A9_l%C3%A1zn%C4%9B_2012_(</a:t>
            </a:r>
            <a:r>
              <a:rPr lang="pl-PL" dirty="0" smtClean="0"/>
              <a:t>Teplice</a:t>
            </a:r>
            <a:r>
              <a:rPr lang="de-DE" dirty="0"/>
              <a:t>)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51012" y="4149080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NEUVEDEN.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http://commons.wikimedia.org/wiki/File:Kulturn%C3%AD_d%C5%AFm_X2.JPG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4872" y="501317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ŠJŮ. 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 [online]. [cit. 11.6.2013]. Dostupný na WWW: http://commons.wikimedia.org/wiki/File:Orlick%C3%A1,_trolejbus.jpg</a:t>
            </a:r>
          </a:p>
        </p:txBody>
      </p:sp>
    </p:spTree>
    <p:extLst>
      <p:ext uri="{BB962C8B-B14F-4D97-AF65-F5344CB8AC3E}">
        <p14:creationId xmlns:p14="http://schemas.microsoft.com/office/powerpoint/2010/main" val="157576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90872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ZÁKUPÁK.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http://commons.wikimedia.org/wiki/File:Teplice_divadlo6.JPG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772816"/>
            <a:ext cx="84249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ZÁKUPÁK.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http://commons.wikimedia.org/wiki/File:Teplick%C3%A9_muzeum.jpg?uselang=cs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9677" y="2696146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PAN HYDE.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http://commons.wikimedia.org/wiki/File:Stadion_Na_St%C3%ADnadlech_(uvnit%C5%99).jpg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6402" y="3985094"/>
            <a:ext cx="83800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ZÁKUPÁK. </a:t>
            </a:r>
            <a:r>
              <a:rPr lang="pl-PL" i="1" dirty="0"/>
              <a:t>http://commons.wikimedia.org/</a:t>
            </a:r>
            <a:r>
              <a:rPr lang="pl-PL" dirty="0"/>
              <a:t> [online]. [cit. 4.6.2013]. Dostupný na WWW: http://commons.wikimedia.org/wiki/File:Aquacentrum_Teplice.jpg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6401" y="4625875"/>
            <a:ext cx="826419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ŠJŮ. 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 [online]. [cit. 11.6.2013]. Dostupný na WWW: http://commons.wikimedia.org/wiki/File:Teplice,_z%C3%A1meck%C3%A1_zahrada,_pohled_k_zahradn%C3%ADmu_domu.jpg</a:t>
            </a:r>
          </a:p>
        </p:txBody>
      </p:sp>
    </p:spTree>
    <p:extLst>
      <p:ext uri="{BB962C8B-B14F-4D97-AF65-F5344CB8AC3E}">
        <p14:creationId xmlns:p14="http://schemas.microsoft.com/office/powerpoint/2010/main" val="274063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332</TotalTime>
  <Words>670</Words>
  <Application>Microsoft Office PowerPoint</Application>
  <PresentationFormat>Předvádění na obrazovce (4:3)</PresentationFormat>
  <Paragraphs>122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Teplice</vt:lpstr>
      <vt:lpstr>Prezentace aplikace PowerPoint</vt:lpstr>
      <vt:lpstr>Lage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Teplice</dc:title>
  <dc:creator>pc</dc:creator>
  <cp:lastModifiedBy>jitka</cp:lastModifiedBy>
  <cp:revision>39</cp:revision>
  <dcterms:created xsi:type="dcterms:W3CDTF">2013-06-04T05:38:42Z</dcterms:created>
  <dcterms:modified xsi:type="dcterms:W3CDTF">2014-02-01T09:02:48Z</dcterms:modified>
</cp:coreProperties>
</file>