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6" r:id="rId4"/>
    <p:sldId id="259" r:id="rId5"/>
    <p:sldId id="260" r:id="rId6"/>
    <p:sldId id="267" r:id="rId7"/>
    <p:sldId id="26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494" autoAdjust="0"/>
  </p:normalViewPr>
  <p:slideViewPr>
    <p:cSldViewPr>
      <p:cViewPr>
        <p:scale>
          <a:sx n="60" d="100"/>
          <a:sy n="60" d="100"/>
        </p:scale>
        <p:origin x="-950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1.2.2014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01/02/2014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079376"/>
          </a:xfrm>
        </p:spPr>
        <p:txBody>
          <a:bodyPr/>
          <a:lstStyle/>
          <a:p>
            <a:pPr eaLnBrk="1" hangingPunct="1"/>
            <a:r>
              <a:rPr lang="cs-CZ" sz="4000" dirty="0" err="1" smtClean="0"/>
              <a:t>Senioren</a:t>
            </a:r>
            <a:endParaRPr lang="en-US" sz="40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627561"/>
              </p:ext>
            </p:extLst>
          </p:nvPr>
        </p:nvGraphicFramePr>
        <p:xfrm>
          <a:off x="683568" y="1268760"/>
          <a:ext cx="7848872" cy="50699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–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VY_22_INOVACE_NJ4A_8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7. 8. 2013 (Po pilotáži)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Miroslav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Stojčenko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</a:rPr>
                        <a:t>Německý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85725" indent="-85725" algn="l" hangingPunct="0"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sdělí obsah, hlavní myšlenky</a:t>
                      </a:r>
                    </a:p>
                    <a:p>
                      <a:pPr marL="85725" indent="-85725" algn="l" hangingPunct="0">
                        <a:spcAft>
                          <a:spcPts val="0"/>
                        </a:spcAft>
                        <a:buFontTx/>
                        <a:buChar char="-"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vyhledá, zformuluje a zaznamená informace nebo fakta týkající se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studovaného oboru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Alter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Senior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Pflege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Entwicklung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Gesundheit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obsahující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základní popis stáří a jeho aspektů. Pro samostatné studium nebo hromadnou výuku. 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693" y="2348879"/>
            <a:ext cx="4088777" cy="3877815"/>
          </a:xfrm>
        </p:spPr>
        <p:txBody>
          <a:bodyPr>
            <a:normAutofit lnSpcReduction="10000"/>
          </a:bodyPr>
          <a:lstStyle/>
          <a:p>
            <a:r>
              <a:rPr lang="de-DE" b="1" dirty="0" smtClean="0"/>
              <a:t>r</a:t>
            </a:r>
            <a:r>
              <a:rPr lang="de-DE" sz="2400" b="1" dirty="0" smtClean="0"/>
              <a:t> Rentner </a:t>
            </a:r>
            <a:r>
              <a:rPr lang="de-DE" sz="2400" dirty="0" smtClean="0"/>
              <a:t>– </a:t>
            </a:r>
            <a:r>
              <a:rPr lang="de-DE" sz="2400" dirty="0" err="1" smtClean="0"/>
              <a:t>důchodce</a:t>
            </a:r>
            <a:r>
              <a:rPr lang="de-DE" sz="2400" dirty="0" smtClean="0"/>
              <a:t> </a:t>
            </a:r>
          </a:p>
          <a:p>
            <a:r>
              <a:rPr lang="de-DE" sz="2400" b="1" dirty="0" smtClean="0"/>
              <a:t>r Senior </a:t>
            </a:r>
            <a:r>
              <a:rPr lang="de-DE" sz="2400" dirty="0" smtClean="0"/>
              <a:t>- </a:t>
            </a:r>
            <a:r>
              <a:rPr lang="de-DE" sz="2400" dirty="0" err="1" smtClean="0"/>
              <a:t>senior</a:t>
            </a:r>
            <a:endParaRPr lang="de-DE" sz="2400" dirty="0" smtClean="0"/>
          </a:p>
          <a:p>
            <a:r>
              <a:rPr lang="de-DE" b="1" dirty="0" smtClean="0"/>
              <a:t>Alter s </a:t>
            </a:r>
            <a:r>
              <a:rPr lang="de-DE" dirty="0" smtClean="0"/>
              <a:t>– </a:t>
            </a:r>
            <a:r>
              <a:rPr lang="de-DE" dirty="0" err="1" smtClean="0"/>
              <a:t>stáří</a:t>
            </a:r>
            <a:endParaRPr lang="de-DE" dirty="0" smtClean="0"/>
          </a:p>
          <a:p>
            <a:r>
              <a:rPr lang="de-DE" b="1" dirty="0" smtClean="0"/>
              <a:t>besonders</a:t>
            </a:r>
            <a:r>
              <a:rPr lang="de-DE" dirty="0" smtClean="0"/>
              <a:t> – </a:t>
            </a:r>
            <a:r>
              <a:rPr lang="de-DE" dirty="0" err="1" smtClean="0"/>
              <a:t>obzvlášť</a:t>
            </a:r>
            <a:endParaRPr lang="de-DE" dirty="0" smtClean="0"/>
          </a:p>
          <a:p>
            <a:r>
              <a:rPr lang="de-DE" b="1" dirty="0" smtClean="0"/>
              <a:t>Blutdruck r </a:t>
            </a:r>
            <a:r>
              <a:rPr lang="de-DE" dirty="0" smtClean="0"/>
              <a:t>–</a:t>
            </a:r>
            <a:r>
              <a:rPr lang="de-DE" dirty="0" err="1" smtClean="0"/>
              <a:t>krevní</a:t>
            </a:r>
            <a:r>
              <a:rPr lang="de-DE" dirty="0" smtClean="0"/>
              <a:t> </a:t>
            </a:r>
            <a:r>
              <a:rPr lang="de-DE" dirty="0" err="1" smtClean="0"/>
              <a:t>tlak</a:t>
            </a:r>
            <a:endParaRPr lang="de-DE" dirty="0" smtClean="0"/>
          </a:p>
          <a:p>
            <a:r>
              <a:rPr lang="de-DE" b="1" dirty="0" smtClean="0"/>
              <a:t>eigen</a:t>
            </a:r>
            <a:r>
              <a:rPr lang="de-DE" dirty="0" smtClean="0"/>
              <a:t> – </a:t>
            </a:r>
            <a:r>
              <a:rPr lang="de-DE" dirty="0" err="1" smtClean="0"/>
              <a:t>vlastní</a:t>
            </a:r>
            <a:endParaRPr lang="de-DE" dirty="0" smtClean="0"/>
          </a:p>
          <a:p>
            <a:r>
              <a:rPr lang="de-DE" b="1" dirty="0" smtClean="0"/>
              <a:t>Fähigkeit e </a:t>
            </a:r>
            <a:r>
              <a:rPr lang="de-DE" dirty="0" smtClean="0"/>
              <a:t>– </a:t>
            </a:r>
            <a:r>
              <a:rPr lang="de-DE" dirty="0" err="1" smtClean="0"/>
              <a:t>schopnost</a:t>
            </a:r>
            <a:endParaRPr lang="de-DE" dirty="0" smtClean="0"/>
          </a:p>
          <a:p>
            <a:r>
              <a:rPr lang="de-DE" b="1" dirty="0" smtClean="0"/>
              <a:t>Geruch r </a:t>
            </a:r>
            <a:r>
              <a:rPr lang="de-DE" dirty="0" smtClean="0"/>
              <a:t>– </a:t>
            </a:r>
            <a:r>
              <a:rPr lang="de-DE" dirty="0" err="1" smtClean="0"/>
              <a:t>čich</a:t>
            </a:r>
            <a:endParaRPr lang="de-DE" dirty="0" smtClean="0"/>
          </a:p>
          <a:p>
            <a:r>
              <a:rPr lang="de-DE" b="1" dirty="0" smtClean="0"/>
              <a:t>Haut e </a:t>
            </a:r>
            <a:r>
              <a:rPr lang="de-DE" dirty="0" smtClean="0"/>
              <a:t>– </a:t>
            </a:r>
            <a:r>
              <a:rPr lang="de-DE" dirty="0" err="1" smtClean="0"/>
              <a:t>kůže</a:t>
            </a:r>
            <a:endParaRPr lang="de-DE" dirty="0" smtClean="0"/>
          </a:p>
          <a:p>
            <a:pPr marL="0" indent="0">
              <a:buNone/>
            </a:pPr>
            <a:endParaRPr lang="de-DE" dirty="0" smtClean="0"/>
          </a:p>
          <a:p>
            <a:endParaRPr lang="de-DE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76672"/>
            <a:ext cx="5184576" cy="842620"/>
          </a:xfrm>
        </p:spPr>
        <p:txBody>
          <a:bodyPr/>
          <a:lstStyle/>
          <a:p>
            <a:r>
              <a:rPr lang="cs-CZ" sz="4400" b="1" dirty="0" err="1" smtClean="0"/>
              <a:t>Grundwortschatz</a:t>
            </a:r>
            <a:endParaRPr lang="en-GB" sz="4400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44008" y="2348880"/>
            <a:ext cx="4171899" cy="387781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de-DE" b="1" dirty="0" smtClean="0"/>
              <a:t>Hörgerät s</a:t>
            </a:r>
            <a:r>
              <a:rPr lang="de-DE" dirty="0" smtClean="0"/>
              <a:t> – </a:t>
            </a:r>
            <a:r>
              <a:rPr lang="de-DE" dirty="0" err="1" smtClean="0"/>
              <a:t>naslouchátko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Impfung e </a:t>
            </a:r>
            <a:r>
              <a:rPr lang="de-DE" dirty="0" smtClean="0"/>
              <a:t>– </a:t>
            </a:r>
            <a:r>
              <a:rPr lang="de-DE" dirty="0" err="1" smtClean="0"/>
              <a:t>očkování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Kreislauf r </a:t>
            </a:r>
            <a:r>
              <a:rPr lang="de-DE" dirty="0" smtClean="0"/>
              <a:t>– </a:t>
            </a:r>
            <a:r>
              <a:rPr lang="de-DE" dirty="0" err="1" smtClean="0"/>
              <a:t>krevní</a:t>
            </a:r>
            <a:r>
              <a:rPr lang="de-DE" dirty="0" smtClean="0"/>
              <a:t> </a:t>
            </a:r>
            <a:r>
              <a:rPr lang="de-DE" dirty="0" err="1" smtClean="0"/>
              <a:t>oběh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leiden</a:t>
            </a:r>
            <a:r>
              <a:rPr lang="de-DE" dirty="0" smtClean="0"/>
              <a:t> – </a:t>
            </a:r>
            <a:r>
              <a:rPr lang="de-DE" dirty="0" err="1" smtClean="0"/>
              <a:t>trpět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Rente e </a:t>
            </a:r>
            <a:r>
              <a:rPr lang="de-DE" dirty="0" smtClean="0"/>
              <a:t>– </a:t>
            </a:r>
            <a:r>
              <a:rPr lang="de-DE" dirty="0" err="1" smtClean="0"/>
              <a:t>důchod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Sinn r </a:t>
            </a:r>
            <a:r>
              <a:rPr lang="de-DE" dirty="0" smtClean="0"/>
              <a:t>– </a:t>
            </a:r>
            <a:r>
              <a:rPr lang="de-DE" dirty="0" err="1" smtClean="0"/>
              <a:t>smysl</a:t>
            </a:r>
            <a:r>
              <a:rPr lang="de-DE" dirty="0" smtClean="0"/>
              <a:t> </a:t>
            </a:r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Sterbehilfe e </a:t>
            </a:r>
            <a:r>
              <a:rPr lang="de-DE" dirty="0" smtClean="0"/>
              <a:t>– </a:t>
            </a:r>
            <a:r>
              <a:rPr lang="de-DE" dirty="0" err="1" smtClean="0"/>
              <a:t>eutanasie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Sterbelassen s </a:t>
            </a:r>
            <a:r>
              <a:rPr lang="de-DE" dirty="0" smtClean="0"/>
              <a:t>– </a:t>
            </a:r>
            <a:r>
              <a:rPr lang="de-DE" dirty="0" err="1" smtClean="0"/>
              <a:t>ponechání</a:t>
            </a:r>
            <a:r>
              <a:rPr lang="de-DE" dirty="0" smtClean="0"/>
              <a:t> </a:t>
            </a:r>
            <a:r>
              <a:rPr lang="de-DE" dirty="0" err="1" smtClean="0"/>
              <a:t>smrti</a:t>
            </a:r>
            <a:endParaRPr lang="de-DE" dirty="0" smtClean="0"/>
          </a:p>
          <a:p>
            <a:pPr fontAlgn="auto">
              <a:spcAft>
                <a:spcPts val="0"/>
              </a:spcAft>
            </a:pPr>
            <a:r>
              <a:rPr lang="de-DE" b="1" dirty="0" smtClean="0"/>
              <a:t>Veränderung e </a:t>
            </a:r>
            <a:r>
              <a:rPr lang="de-DE" dirty="0" smtClean="0"/>
              <a:t>– </a:t>
            </a:r>
            <a:r>
              <a:rPr lang="de-DE" dirty="0" err="1" smtClean="0"/>
              <a:t>změna</a:t>
            </a:r>
            <a:endParaRPr lang="de-DE" dirty="0" smtClean="0"/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</a:pPr>
            <a:endParaRPr lang="de-DE" dirty="0" smtClean="0"/>
          </a:p>
          <a:p>
            <a:pPr fontAlgn="auto">
              <a:spcAft>
                <a:spcPts val="0"/>
              </a:spcAft>
            </a:pP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3739494" cy="626596"/>
          </a:xfrm>
        </p:spPr>
        <p:txBody>
          <a:bodyPr>
            <a:normAutofit/>
          </a:bodyPr>
          <a:lstStyle/>
          <a:p>
            <a:r>
              <a:rPr lang="de-DE" sz="2800" b="1" dirty="0"/>
              <a:t>Was ist das „Alter“?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3257375"/>
            <a:ext cx="3442446" cy="2736304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800" b="1" dirty="0" err="1" smtClean="0"/>
              <a:t>Kindheit</a:t>
            </a:r>
            <a:endParaRPr lang="cs-CZ" sz="2800" b="1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sz="2800" b="1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800" b="1" dirty="0" err="1" smtClean="0"/>
              <a:t>Jugend</a:t>
            </a:r>
            <a:endParaRPr lang="cs-CZ" sz="2800" b="1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sz="2800" b="1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800" b="1" dirty="0" err="1" smtClean="0"/>
              <a:t>Erwachsensein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1521" y="836712"/>
            <a:ext cx="7344816" cy="432048"/>
          </a:xfrm>
        </p:spPr>
        <p:txBody>
          <a:bodyPr>
            <a:normAutofit lnSpcReduction="10000"/>
          </a:bodyPr>
          <a:lstStyle/>
          <a:p>
            <a:r>
              <a:rPr lang="de-DE" dirty="0" smtClean="0"/>
              <a:t>Es </a:t>
            </a:r>
            <a:r>
              <a:rPr lang="de-DE" dirty="0"/>
              <a:t>ist die Schlussetappe des menschlichen Lebens</a:t>
            </a:r>
            <a:endParaRPr lang="en-GB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51520" y="1340768"/>
            <a:ext cx="5544616" cy="43204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weitere</a:t>
            </a:r>
            <a:r>
              <a:rPr lang="cs-CZ" dirty="0" smtClean="0"/>
              <a:t> </a:t>
            </a:r>
            <a:r>
              <a:rPr lang="cs-CZ" dirty="0" err="1" smtClean="0"/>
              <a:t>Etappen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es?  </a:t>
            </a:r>
            <a:endParaRPr lang="en-GB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475981" y="4437112"/>
            <a:ext cx="3960441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err="1" smtClean="0"/>
              <a:t>spielen</a:t>
            </a:r>
            <a:r>
              <a:rPr lang="cs-CZ" dirty="0" smtClean="0"/>
              <a:t>, </a:t>
            </a:r>
            <a:r>
              <a:rPr lang="cs-CZ" dirty="0" err="1" smtClean="0"/>
              <a:t>lernen</a:t>
            </a:r>
            <a:r>
              <a:rPr lang="cs-CZ" dirty="0" smtClean="0"/>
              <a:t>, </a:t>
            </a:r>
            <a:r>
              <a:rPr lang="cs-CZ" dirty="0" err="1" smtClean="0"/>
              <a:t>Freunde</a:t>
            </a:r>
            <a:endParaRPr lang="cs-CZ" dirty="0" smtClean="0"/>
          </a:p>
        </p:txBody>
      </p:sp>
      <p:sp>
        <p:nvSpPr>
          <p:cNvPr id="12" name="Zástupný symbol pro obsah 6"/>
          <p:cNvSpPr txBox="1">
            <a:spLocks/>
          </p:cNvSpPr>
          <p:nvPr/>
        </p:nvSpPr>
        <p:spPr>
          <a:xfrm>
            <a:off x="4491980" y="5554320"/>
            <a:ext cx="3419302" cy="8658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err="1" smtClean="0"/>
              <a:t>Liebe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Sex;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; Pubert</a:t>
            </a:r>
            <a:r>
              <a:rPr lang="de-DE" dirty="0" err="1" smtClean="0"/>
              <a:t>ät</a:t>
            </a:r>
            <a:endParaRPr lang="cs-CZ" dirty="0" smtClean="0"/>
          </a:p>
          <a:p>
            <a:pPr fontAlgn="auto">
              <a:spcAft>
                <a:spcPts val="0"/>
              </a:spcAft>
            </a:pPr>
            <a:endParaRPr lang="cs-CZ" dirty="0" smtClean="0"/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499992" y="3212976"/>
            <a:ext cx="4392488" cy="8658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de-DE" dirty="0" smtClean="0"/>
              <a:t>Arbeit, Pflichten, Kinder haben</a:t>
            </a:r>
            <a:endParaRPr lang="cs-CZ" dirty="0" smtClean="0"/>
          </a:p>
          <a:p>
            <a:pPr fontAlgn="auto">
              <a:spcAft>
                <a:spcPts val="0"/>
              </a:spcAft>
            </a:pPr>
            <a:endParaRPr lang="cs-CZ" dirty="0" smtClean="0"/>
          </a:p>
        </p:txBody>
      </p:sp>
      <p:sp>
        <p:nvSpPr>
          <p:cNvPr id="15" name="Zástupný symbol pro obsah 2"/>
          <p:cNvSpPr>
            <a:spLocks noGrp="1"/>
          </p:cNvSpPr>
          <p:nvPr>
            <p:ph sz="half" idx="2"/>
          </p:nvPr>
        </p:nvSpPr>
        <p:spPr>
          <a:xfrm>
            <a:off x="611560" y="2345457"/>
            <a:ext cx="8352928" cy="8640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de-DE" sz="2000" dirty="0" smtClean="0"/>
              <a:t>Eine kleine Aufgabe – ordnen Sie die Lebensetappen zu den typischen Merkmalen zu!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L -0.00399 0.3569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1 0.02107 L 0.02622 -0.1523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0.00296 -0.1840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-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 build="p"/>
      <p:bldP spid="9" grpId="0"/>
      <p:bldP spid="11" grpId="0"/>
      <p:bldP spid="11" grpId="1"/>
      <p:bldP spid="12" grpId="0"/>
      <p:bldP spid="12" grpId="1"/>
      <p:bldP spid="14" grpId="0"/>
      <p:bldP spid="14" grpId="1"/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372715" y="2132856"/>
            <a:ext cx="5732931" cy="792088"/>
          </a:xfrm>
        </p:spPr>
        <p:txBody>
          <a:bodyPr>
            <a:normAutofit lnSpcReduction="10000"/>
          </a:bodyPr>
          <a:lstStyle/>
          <a:p>
            <a:r>
              <a:rPr lang="cs-CZ" sz="2400" dirty="0" err="1" smtClean="0"/>
              <a:t>Denken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nach… </a:t>
            </a:r>
            <a:r>
              <a:rPr lang="cs-CZ" sz="2400" dirty="0" err="1" smtClean="0"/>
              <a:t>wa</a:t>
            </a:r>
            <a:r>
              <a:rPr lang="de-DE" sz="2400" dirty="0" smtClean="0"/>
              <a:t>s heißt das, alt</a:t>
            </a:r>
            <a:r>
              <a:rPr lang="cs-CZ" sz="2400" dirty="0" smtClean="0"/>
              <a:t> </a:t>
            </a:r>
            <a:r>
              <a:rPr lang="de-DE" sz="2400" dirty="0" smtClean="0"/>
              <a:t>zu sein</a:t>
            </a:r>
            <a:r>
              <a:rPr lang="cs-CZ" sz="2400" dirty="0" smtClean="0"/>
              <a:t>?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3739494" cy="626596"/>
          </a:xfrm>
        </p:spPr>
        <p:txBody>
          <a:bodyPr>
            <a:normAutofit/>
          </a:bodyPr>
          <a:lstStyle/>
          <a:p>
            <a:r>
              <a:rPr lang="de-DE" sz="2800" b="1" dirty="0"/>
              <a:t>Was ist das „Alter“?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836712"/>
            <a:ext cx="6840759" cy="936104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smtClean="0"/>
              <a:t>es </a:t>
            </a:r>
            <a:r>
              <a:rPr lang="de-DE" dirty="0"/>
              <a:t>ist ein langsamer Prozess</a:t>
            </a:r>
            <a:r>
              <a:rPr lang="de-DE" dirty="0" smtClean="0"/>
              <a:t>.</a:t>
            </a:r>
          </a:p>
          <a:p>
            <a:r>
              <a:rPr lang="de-DE" dirty="0" smtClean="0"/>
              <a:t>das </a:t>
            </a:r>
            <a:r>
              <a:rPr lang="de-DE" dirty="0"/>
              <a:t>Alter verläuft sehr individuell. </a:t>
            </a:r>
          </a:p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76872"/>
            <a:ext cx="2409825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ástupný symbol pro obsah 12"/>
          <p:cNvSpPr txBox="1">
            <a:spLocks/>
          </p:cNvSpPr>
          <p:nvPr/>
        </p:nvSpPr>
        <p:spPr>
          <a:xfrm>
            <a:off x="251520" y="3116386"/>
            <a:ext cx="2880319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indent="0" defTabSz="91440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Font typeface="Wingdings" pitchFamily="2" charset="2"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1pPr>
            <a:lvl2pPr marL="77724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2pPr>
            <a:lvl3pPr marL="114300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3pPr>
            <a:lvl4pPr marL="1508760"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4pPr>
            <a:lvl5pPr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5pPr>
            <a:lvl6pPr marL="214884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6pPr>
            <a:lvl7pPr marL="246888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7pPr>
            <a:lvl8pPr marL="278892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8pPr>
            <a:lvl9pPr marL="310896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9pPr>
          </a:lstStyle>
          <a:p>
            <a:r>
              <a:rPr lang="cs-CZ" dirty="0" err="1"/>
              <a:t>nicht</a:t>
            </a:r>
            <a:r>
              <a:rPr lang="cs-CZ" dirty="0"/>
              <a:t> </a:t>
            </a:r>
            <a:r>
              <a:rPr lang="cs-CZ" dirty="0" err="1"/>
              <a:t>mehr</a:t>
            </a:r>
            <a:r>
              <a:rPr lang="cs-CZ" dirty="0"/>
              <a:t> </a:t>
            </a:r>
            <a:r>
              <a:rPr lang="cs-CZ" dirty="0" err="1"/>
              <a:t>arbeiten</a:t>
            </a:r>
            <a:r>
              <a:rPr lang="cs-CZ" dirty="0"/>
              <a:t> </a:t>
            </a:r>
            <a:endParaRPr lang="de-DE" dirty="0"/>
          </a:p>
          <a:p>
            <a:endParaRPr lang="cs-CZ" dirty="0"/>
          </a:p>
        </p:txBody>
      </p:sp>
      <p:sp>
        <p:nvSpPr>
          <p:cNvPr id="9" name="Zástupný symbol pro obsah 12"/>
          <p:cNvSpPr txBox="1">
            <a:spLocks/>
          </p:cNvSpPr>
          <p:nvPr/>
        </p:nvSpPr>
        <p:spPr>
          <a:xfrm>
            <a:off x="6804248" y="5013176"/>
            <a:ext cx="1584176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None/>
            </a:pPr>
            <a:r>
              <a:rPr lang="cs-CZ" dirty="0"/>
              <a:t>…</a:t>
            </a:r>
            <a:r>
              <a:rPr lang="cs-CZ" dirty="0" err="1"/>
              <a:t>wie</a:t>
            </a:r>
            <a:r>
              <a:rPr lang="cs-CZ" dirty="0"/>
              <a:t> alt? </a:t>
            </a:r>
            <a:endParaRPr lang="de-DE" dirty="0"/>
          </a:p>
          <a:p>
            <a:pPr marL="0" indent="0" fontAlgn="auto">
              <a:spcAft>
                <a:spcPts val="0"/>
              </a:spcAft>
              <a:buNone/>
            </a:pPr>
            <a:endParaRPr lang="cs-CZ" dirty="0" smtClean="0"/>
          </a:p>
        </p:txBody>
      </p:sp>
      <p:sp>
        <p:nvSpPr>
          <p:cNvPr id="11" name="Zástupný symbol pro obsah 12"/>
          <p:cNvSpPr txBox="1">
            <a:spLocks/>
          </p:cNvSpPr>
          <p:nvPr/>
        </p:nvSpPr>
        <p:spPr>
          <a:xfrm>
            <a:off x="436550" y="3812629"/>
            <a:ext cx="2504256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None/>
            </a:pPr>
            <a:r>
              <a:rPr lang="cs-CZ" dirty="0" smtClean="0"/>
              <a:t>in der </a:t>
            </a:r>
            <a:r>
              <a:rPr lang="cs-CZ" dirty="0" err="1" smtClean="0"/>
              <a:t>Rente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de-DE" dirty="0" smtClean="0"/>
          </a:p>
          <a:p>
            <a:pPr marL="0" indent="0" fontAlgn="auto">
              <a:spcAft>
                <a:spcPts val="0"/>
              </a:spcAft>
              <a:buNone/>
            </a:pPr>
            <a:endParaRPr lang="cs-CZ" dirty="0" smtClean="0"/>
          </a:p>
        </p:txBody>
      </p:sp>
      <p:sp>
        <p:nvSpPr>
          <p:cNvPr id="12" name="Zástupný symbol pro obsah 12"/>
          <p:cNvSpPr txBox="1">
            <a:spLocks/>
          </p:cNvSpPr>
          <p:nvPr/>
        </p:nvSpPr>
        <p:spPr>
          <a:xfrm>
            <a:off x="3707904" y="3102111"/>
            <a:ext cx="1973907" cy="93079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indent="0" defTabSz="91440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Font typeface="Wingdings" pitchFamily="2" charset="2"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1pPr>
            <a:lvl2pPr marL="77724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2pPr>
            <a:lvl3pPr marL="114300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3pPr>
            <a:lvl4pPr marL="1508760"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4pPr>
            <a:lvl5pPr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5pPr>
            <a:lvl6pPr marL="214884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6pPr>
            <a:lvl7pPr marL="246888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7pPr>
            <a:lvl8pPr marL="278892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8pPr>
            <a:lvl9pPr marL="310896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9pPr>
          </a:lstStyle>
          <a:p>
            <a:pPr algn="ctr"/>
            <a:r>
              <a:rPr lang="cs-CZ" dirty="0" err="1" smtClean="0"/>
              <a:t>Enkelkinder</a:t>
            </a:r>
            <a:endParaRPr lang="cs-CZ" dirty="0" smtClean="0"/>
          </a:p>
          <a:p>
            <a:pPr algn="ctr"/>
            <a:r>
              <a:rPr lang="cs-CZ" dirty="0" smtClean="0"/>
              <a:t> </a:t>
            </a:r>
            <a:r>
              <a:rPr lang="cs-CZ" dirty="0" err="1" smtClean="0"/>
              <a:t>haben</a:t>
            </a:r>
            <a:endParaRPr lang="de-DE" dirty="0"/>
          </a:p>
          <a:p>
            <a:pPr algn="ctr"/>
            <a:endParaRPr lang="cs-CZ" dirty="0"/>
          </a:p>
        </p:txBody>
      </p:sp>
      <p:sp>
        <p:nvSpPr>
          <p:cNvPr id="14" name="Zástupný symbol pro obsah 12"/>
          <p:cNvSpPr txBox="1">
            <a:spLocks/>
          </p:cNvSpPr>
          <p:nvPr/>
        </p:nvSpPr>
        <p:spPr>
          <a:xfrm>
            <a:off x="395536" y="4572000"/>
            <a:ext cx="2592288" cy="87322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indent="0" defTabSz="91440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Font typeface="Wingdings" pitchFamily="2" charset="2"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1pPr>
            <a:lvl2pPr marL="77724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2pPr>
            <a:lvl3pPr marL="114300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3pPr>
            <a:lvl4pPr marL="1508760"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4pPr>
            <a:lvl5pPr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5pPr>
            <a:lvl6pPr marL="214884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6pPr>
            <a:lvl7pPr marL="246888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7pPr>
            <a:lvl8pPr marL="278892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8pPr>
            <a:lvl9pPr marL="310896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9pPr>
          </a:lstStyle>
          <a:p>
            <a:pPr algn="ctr"/>
            <a:r>
              <a:rPr lang="de-DE" dirty="0"/>
              <a:t>i</a:t>
            </a:r>
            <a:r>
              <a:rPr lang="de-DE" dirty="0" smtClean="0"/>
              <a:t>m Seniorenheim </a:t>
            </a:r>
          </a:p>
          <a:p>
            <a:pPr algn="ctr"/>
            <a:r>
              <a:rPr lang="de-DE" dirty="0" smtClean="0"/>
              <a:t>wohnen</a:t>
            </a:r>
            <a:endParaRPr lang="de-DE" dirty="0"/>
          </a:p>
          <a:p>
            <a:pPr algn="ctr"/>
            <a:endParaRPr lang="cs-CZ" dirty="0"/>
          </a:p>
        </p:txBody>
      </p:sp>
      <p:sp>
        <p:nvSpPr>
          <p:cNvPr id="15" name="Zástupný symbol pro obsah 12"/>
          <p:cNvSpPr txBox="1">
            <a:spLocks/>
          </p:cNvSpPr>
          <p:nvPr/>
        </p:nvSpPr>
        <p:spPr>
          <a:xfrm>
            <a:off x="3398713" y="4725144"/>
            <a:ext cx="2592288" cy="43661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indent="0" defTabSz="914400" eaLnBrk="1" fontAlgn="auto" latinLnBrk="0" hangingPunct="1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Font typeface="Wingdings" pitchFamily="2" charset="2"/>
              <a:buNone/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1pPr>
            <a:lvl2pPr marL="77724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2pPr>
            <a:lvl3pPr marL="1143000" indent="-36576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3pPr>
            <a:lvl4pPr marL="1508760"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4pPr>
            <a:lvl5pPr indent="-320040" defTabSz="91440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defRPr>
            </a:lvl5pPr>
            <a:lvl6pPr marL="214884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6pPr>
            <a:lvl7pPr marL="246888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7pPr>
            <a:lvl8pPr marL="278892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8pPr>
            <a:lvl9pPr marL="3108960" indent="-274320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>
                <a:latin typeface="+mn-lt"/>
                <a:cs typeface="+mn-cs"/>
              </a:defRPr>
            </a:lvl9pPr>
          </a:lstStyle>
          <a:p>
            <a:pPr algn="ctr"/>
            <a:r>
              <a:rPr lang="de-DE" dirty="0" smtClean="0"/>
              <a:t>Hilfe brauchen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51858" y="2028176"/>
            <a:ext cx="2736304" cy="442344"/>
          </a:xfrm>
        </p:spPr>
        <p:txBody>
          <a:bodyPr>
            <a:normAutofit lnSpcReduction="10000"/>
          </a:bodyPr>
          <a:lstStyle/>
          <a:p>
            <a:pPr algn="ctr"/>
            <a:r>
              <a:rPr lang="de-DE" b="1" dirty="0" smtClean="0"/>
              <a:t>Was ändert sich?</a:t>
            </a:r>
            <a:endParaRPr lang="en-GB" b="1" dirty="0"/>
          </a:p>
        </p:txBody>
      </p:sp>
      <p:sp>
        <p:nvSpPr>
          <p:cNvPr id="1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41404" y="2060848"/>
            <a:ext cx="2914972" cy="442344"/>
          </a:xfrm>
        </p:spPr>
        <p:txBody>
          <a:bodyPr>
            <a:normAutofit lnSpcReduction="10000"/>
          </a:bodyPr>
          <a:lstStyle/>
          <a:p>
            <a:pPr algn="ctr"/>
            <a:r>
              <a:rPr lang="de-DE" b="1" dirty="0" smtClean="0"/>
              <a:t>Wie ändert es sich?</a:t>
            </a:r>
            <a:endParaRPr lang="en-GB" b="1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551039" y="2998513"/>
            <a:ext cx="3098204" cy="224109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de-DE" dirty="0" smtClean="0"/>
              <a:t>Bewegung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de-DE" dirty="0"/>
              <a:t>Haut und </a:t>
            </a:r>
            <a:r>
              <a:rPr lang="de-DE" dirty="0" smtClean="0"/>
              <a:t>Haare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de-DE" dirty="0"/>
              <a:t>Immunsystem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de-DE" dirty="0"/>
              <a:t>Sexuelles Leben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de-DE" dirty="0" smtClean="0"/>
              <a:t>Sinnesorgane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659981" y="3318963"/>
            <a:ext cx="2880321" cy="468052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4403906" y="2758927"/>
            <a:ext cx="4392488" cy="308364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lphaLcParenR"/>
            </a:pPr>
            <a:r>
              <a:rPr lang="de-DE" sz="1800" dirty="0" smtClean="0"/>
              <a:t>schwieriger </a:t>
            </a:r>
            <a:r>
              <a:rPr lang="de-DE" sz="1800" dirty="0"/>
              <a:t>und </a:t>
            </a:r>
            <a:r>
              <a:rPr lang="de-DE" sz="1800" dirty="0" smtClean="0"/>
              <a:t>langsamer; mehr Frakturen</a:t>
            </a:r>
            <a:endParaRPr lang="cs-CZ" sz="1800" dirty="0" smtClean="0"/>
          </a:p>
          <a:p>
            <a:pPr marL="342900" indent="-342900">
              <a:buFont typeface="+mj-lt"/>
              <a:buAutoNum type="alphaLcParenR"/>
            </a:pPr>
            <a:r>
              <a:rPr lang="de-DE" sz="1800" dirty="0"/>
              <a:t>Haare werden weiß oder fallen aus; Haut wird </a:t>
            </a:r>
            <a:r>
              <a:rPr lang="de-DE" sz="1800" dirty="0" smtClean="0"/>
              <a:t>schwächer</a:t>
            </a:r>
            <a:endParaRPr lang="cs-CZ" sz="1800" dirty="0" smtClean="0"/>
          </a:p>
          <a:p>
            <a:pPr marL="342900" lvl="0" indent="-342900">
              <a:buFont typeface="+mj-lt"/>
              <a:buAutoNum type="alphaLcParenR"/>
            </a:pPr>
            <a:r>
              <a:rPr lang="de-DE" sz="1800" dirty="0"/>
              <a:t>Immunität ist niedriger; öfter Infektionen</a:t>
            </a:r>
            <a:r>
              <a:rPr lang="de-DE" sz="1800" dirty="0" smtClean="0"/>
              <a:t>.</a:t>
            </a:r>
            <a:endParaRPr lang="cs-CZ" sz="1800" dirty="0" smtClean="0"/>
          </a:p>
          <a:p>
            <a:pPr marL="342900" indent="-342900">
              <a:buFont typeface="+mj-lt"/>
              <a:buAutoNum type="alphaLcParenR"/>
            </a:pPr>
            <a:r>
              <a:rPr lang="de-DE" sz="1800" dirty="0"/>
              <a:t>es geht immer noch, aber manchmal ist es schwieriger.</a:t>
            </a:r>
            <a:endParaRPr lang="cs-CZ" sz="1800" dirty="0"/>
          </a:p>
          <a:p>
            <a:pPr marL="342900" indent="-342900">
              <a:buFont typeface="+mj-lt"/>
              <a:buAutoNum type="alphaLcParenR"/>
            </a:pPr>
            <a:r>
              <a:rPr lang="de-DE" sz="1800" dirty="0"/>
              <a:t>Menschen müssen oft verschiedene Hilfsmittel benutzen</a:t>
            </a:r>
            <a:endParaRPr lang="cs-CZ" sz="1800" dirty="0"/>
          </a:p>
          <a:p>
            <a:pPr marL="342900" lvl="0" indent="-342900">
              <a:buFont typeface="+mj-lt"/>
              <a:buAutoNum type="alphaLcParenR"/>
            </a:pPr>
            <a:endParaRPr lang="cs-CZ" sz="1800" dirty="0"/>
          </a:p>
          <a:p>
            <a:pPr marL="342900" indent="-342900">
              <a:buFont typeface="+mj-lt"/>
              <a:buAutoNum type="alphaLcParenR"/>
            </a:pPr>
            <a:endParaRPr lang="en-GB" sz="1800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4860032" y="3970621"/>
            <a:ext cx="3744416" cy="634495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sz="1800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4858494" y="4605116"/>
            <a:ext cx="3744416" cy="634495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860032" y="5375830"/>
            <a:ext cx="3744416" cy="933490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sz="18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90676" y="836712"/>
            <a:ext cx="7993606" cy="936104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/>
              <a:t>i</a:t>
            </a:r>
            <a:r>
              <a:rPr lang="de-DE" dirty="0" smtClean="0"/>
              <a:t>m </a:t>
            </a:r>
            <a:r>
              <a:rPr lang="de-DE" dirty="0"/>
              <a:t>Alter kommen viele </a:t>
            </a:r>
            <a:r>
              <a:rPr lang="de-DE" dirty="0" smtClean="0"/>
              <a:t>Veränderungen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Veränderungen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konkreten</a:t>
            </a:r>
            <a:r>
              <a:rPr lang="cs-CZ" dirty="0" smtClean="0"/>
              <a:t> </a:t>
            </a:r>
            <a:r>
              <a:rPr lang="cs-CZ" dirty="0" err="1" smtClean="0"/>
              <a:t>Bereichen</a:t>
            </a:r>
            <a:r>
              <a:rPr lang="cs-CZ" dirty="0" smtClean="0"/>
              <a:t>)</a:t>
            </a:r>
            <a:endParaRPr lang="en-GB" dirty="0"/>
          </a:p>
        </p:txBody>
      </p:sp>
      <p:sp>
        <p:nvSpPr>
          <p:cNvPr id="18" name="Nadpis 4"/>
          <p:cNvSpPr txBox="1">
            <a:spLocks/>
          </p:cNvSpPr>
          <p:nvPr/>
        </p:nvSpPr>
        <p:spPr>
          <a:xfrm>
            <a:off x="191793" y="116632"/>
            <a:ext cx="5082434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de-DE" sz="3600" b="1" dirty="0" smtClean="0"/>
              <a:t>Was ist im Alter anders?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35005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39552" y="2060848"/>
            <a:ext cx="2736304" cy="442344"/>
          </a:xfrm>
        </p:spPr>
        <p:txBody>
          <a:bodyPr>
            <a:normAutofit lnSpcReduction="10000"/>
          </a:bodyPr>
          <a:lstStyle/>
          <a:p>
            <a:pPr algn="ctr"/>
            <a:r>
              <a:rPr lang="de-DE" b="1" dirty="0" smtClean="0"/>
              <a:t>Was ändert sich?</a:t>
            </a:r>
            <a:endParaRPr lang="en-GB" b="1" dirty="0"/>
          </a:p>
        </p:txBody>
      </p:sp>
      <p:sp>
        <p:nvSpPr>
          <p:cNvPr id="1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41404" y="2060848"/>
            <a:ext cx="2914972" cy="442344"/>
          </a:xfrm>
        </p:spPr>
        <p:txBody>
          <a:bodyPr>
            <a:normAutofit lnSpcReduction="10000"/>
          </a:bodyPr>
          <a:lstStyle/>
          <a:p>
            <a:pPr algn="ctr"/>
            <a:r>
              <a:rPr lang="de-DE" b="1" dirty="0" smtClean="0"/>
              <a:t>Wie ändert es sich?</a:t>
            </a:r>
            <a:endParaRPr lang="en-GB" b="1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4640917" y="2559410"/>
            <a:ext cx="3027427" cy="634495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1800" dirty="0"/>
              <a:t>Ältere Menschen haben öfter Schmerzen.</a:t>
            </a:r>
            <a:endParaRPr lang="cs-CZ" sz="1800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4640917" y="3183726"/>
            <a:ext cx="3459475" cy="634495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1800" dirty="0"/>
              <a:t>Jede Operation ist bei Alten besonders riskant.</a:t>
            </a:r>
            <a:endParaRPr lang="cs-CZ" sz="1800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4640916" y="3887399"/>
            <a:ext cx="4395579" cy="1034964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1800" dirty="0"/>
              <a:t>Alte Menschen haben oft Angst vor dem Tod und vor </a:t>
            </a:r>
            <a:r>
              <a:rPr lang="de-DE" sz="1800" dirty="0" smtClean="0"/>
              <a:t>de</a:t>
            </a:r>
            <a:r>
              <a:rPr lang="cs-CZ" sz="1800" dirty="0" smtClean="0"/>
              <a:t>m</a:t>
            </a:r>
            <a:r>
              <a:rPr lang="de-DE" sz="1800" dirty="0" smtClean="0"/>
              <a:t> Sterben.</a:t>
            </a:r>
            <a:endParaRPr lang="cs-CZ" sz="1800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4639379" y="4605116"/>
            <a:ext cx="3744416" cy="634495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1800" dirty="0"/>
              <a:t>Ältere Menschen konsumieren oft mehr </a:t>
            </a:r>
            <a:r>
              <a:rPr lang="de-DE" sz="1800" dirty="0" smtClean="0"/>
              <a:t>Medikamente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640917" y="5375830"/>
            <a:ext cx="3744416" cy="717466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800" dirty="0" smtClean="0"/>
              <a:t>Ältere </a:t>
            </a:r>
            <a:r>
              <a:rPr lang="de-DE" sz="1800" dirty="0"/>
              <a:t>Menschen </a:t>
            </a:r>
            <a:r>
              <a:rPr lang="de-DE" sz="1800" dirty="0" smtClean="0"/>
              <a:t>haben </a:t>
            </a:r>
            <a:r>
              <a:rPr lang="cs-CZ" sz="1800" dirty="0" err="1" smtClean="0"/>
              <a:t>langsamere</a:t>
            </a:r>
            <a:r>
              <a:rPr lang="cs-CZ" sz="1800" dirty="0" smtClean="0"/>
              <a:t> </a:t>
            </a:r>
            <a:r>
              <a:rPr lang="cs-CZ" sz="1800" dirty="0" err="1" smtClean="0"/>
              <a:t>Reaktionen</a:t>
            </a:r>
            <a:r>
              <a:rPr lang="de-DE" sz="1800" dirty="0" smtClean="0"/>
              <a:t>.  </a:t>
            </a:r>
            <a:endParaRPr lang="cs-CZ" sz="1800" dirty="0"/>
          </a:p>
        </p:txBody>
      </p:sp>
      <p:pic>
        <p:nvPicPr>
          <p:cNvPr id="1026" name="Picture 2" descr="C:\Users\admin\AppData\Local\Microsoft\Windows\Temporary Internet Files\Content.IE5\IEOJ3790\MP900442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60" y="2544295"/>
            <a:ext cx="1489988" cy="99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J2BGBK7O\MC900324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640" y="2559410"/>
            <a:ext cx="1479773" cy="125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80HFGA3D\MC9000170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567" y="4725144"/>
            <a:ext cx="1152492" cy="1809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admin\AppData\Local\Microsoft\Windows\Temporary Internet Files\Content.IE5\T8SB6ZSR\MC9003479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5" y="5113092"/>
            <a:ext cx="1552130" cy="124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5114" y="3257311"/>
            <a:ext cx="17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1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693525" y="3441977"/>
            <a:ext cx="17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2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08793" y="4743760"/>
            <a:ext cx="317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3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2296" y="5805264"/>
            <a:ext cx="377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4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6093296"/>
            <a:ext cx="17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+mn-cs"/>
              </a:rPr>
              <a:t>5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318900" y="900436"/>
            <a:ext cx="8064895" cy="864096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dirty="0" smtClean="0"/>
              <a:t>Viele </a:t>
            </a:r>
            <a:r>
              <a:rPr lang="de-DE" dirty="0"/>
              <a:t>Aspekte des täglichen Lebens verändern sich </a:t>
            </a:r>
            <a:r>
              <a:rPr lang="de-DE" dirty="0" smtClean="0"/>
              <a:t>im Alter:</a:t>
            </a:r>
            <a:endParaRPr lang="cs-CZ" dirty="0"/>
          </a:p>
        </p:txBody>
      </p:sp>
      <p:sp>
        <p:nvSpPr>
          <p:cNvPr id="30" name="Nadpis 4"/>
          <p:cNvSpPr txBox="1">
            <a:spLocks/>
          </p:cNvSpPr>
          <p:nvPr/>
        </p:nvSpPr>
        <p:spPr>
          <a:xfrm>
            <a:off x="164731" y="188640"/>
            <a:ext cx="5472608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3600" b="1" dirty="0" err="1" smtClean="0"/>
              <a:t>Besondere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Aspekte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im</a:t>
            </a:r>
            <a:r>
              <a:rPr lang="en-GB" sz="3600" b="1" dirty="0" smtClean="0"/>
              <a:t> Alter</a:t>
            </a:r>
            <a:endParaRPr lang="en-GB" sz="3600" b="1" dirty="0"/>
          </a:p>
        </p:txBody>
      </p:sp>
      <p:pic>
        <p:nvPicPr>
          <p:cNvPr id="4" name="Picture 2" descr="C:\Users\pc\AppData\Local\Microsoft\Windows\Temporary Internet Files\Content.IE5\Y58L5GG5\MC9004301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333" y="3793977"/>
            <a:ext cx="1084285" cy="144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>
              <a:latin typeface="Calibri" pitchFamily="34" charset="0"/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51520" y="188640"/>
            <a:ext cx="2736304" cy="504056"/>
          </a:xfrm>
        </p:spPr>
        <p:txBody>
          <a:bodyPr>
            <a:noAutofit/>
          </a:bodyPr>
          <a:lstStyle/>
          <a:p>
            <a:r>
              <a:rPr lang="de-DE" sz="3200" b="1" smtClean="0"/>
              <a:t>Altenpflege</a:t>
            </a:r>
            <a:endParaRPr lang="de-DE" sz="3200" b="1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83132" y="764704"/>
            <a:ext cx="8064895" cy="43204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mtClean="0"/>
              <a:t>Was ist das Altenplfege? Welche Aufgaben hat sie?</a:t>
            </a:r>
            <a:endParaRPr lang="de-DE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83133" y="1345754"/>
            <a:ext cx="3064732" cy="43204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de-DE" smtClean="0"/>
              <a:t>-&gt; Denken Sie nach!</a:t>
            </a:r>
            <a:endParaRPr lang="de-DE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40154" y="3539946"/>
            <a:ext cx="2736304" cy="224109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2000" smtClean="0"/>
              <a:t>man lebt in einem Seniorenheim</a:t>
            </a:r>
          </a:p>
          <a:p>
            <a:pPr lvl="0"/>
            <a:r>
              <a:rPr lang="de-DE" sz="2000" smtClean="0"/>
              <a:t>Unterkunft</a:t>
            </a:r>
          </a:p>
          <a:p>
            <a:pPr lvl="0"/>
            <a:r>
              <a:rPr lang="de-DE" sz="2000" smtClean="0"/>
              <a:t>Ernährung</a:t>
            </a:r>
          </a:p>
          <a:p>
            <a:pPr lvl="0"/>
            <a:r>
              <a:rPr lang="de-DE" sz="2000" smtClean="0"/>
              <a:t>Betreuung</a:t>
            </a:r>
          </a:p>
          <a:p>
            <a:pPr marL="457200" indent="-457200">
              <a:buFont typeface="+mj-lt"/>
              <a:buAutoNum type="arabicPeriod"/>
            </a:pPr>
            <a:endParaRPr lang="de-DE" sz="200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183651" y="3467938"/>
            <a:ext cx="2952699" cy="2385114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2000" smtClean="0"/>
              <a:t>zu Hause leben, aber in bestimmter Tageszeit in eine Einrichtung gehen</a:t>
            </a:r>
          </a:p>
          <a:p>
            <a:pPr lvl="0"/>
            <a:r>
              <a:rPr lang="de-DE" sz="2000" smtClean="0"/>
              <a:t>meistens auch das Transport</a:t>
            </a:r>
            <a:endParaRPr lang="de-DE" sz="200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6136350" y="3429000"/>
            <a:ext cx="3098204" cy="3203004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z="2000" smtClean="0"/>
              <a:t>zu Hause leben </a:t>
            </a:r>
          </a:p>
          <a:p>
            <a:pPr lvl="0"/>
            <a:r>
              <a:rPr lang="de-DE" sz="2000" smtClean="0"/>
              <a:t>Der Pfleger kommt zum Klient</a:t>
            </a:r>
          </a:p>
          <a:p>
            <a:pPr lvl="0"/>
            <a:r>
              <a:rPr lang="de-DE" sz="2000" smtClean="0"/>
              <a:t>Hilfe mit Hygiene</a:t>
            </a:r>
          </a:p>
          <a:p>
            <a:pPr lvl="0"/>
            <a:r>
              <a:rPr lang="de-DE" sz="2000" smtClean="0"/>
              <a:t>Essen und Mobilität</a:t>
            </a:r>
          </a:p>
          <a:p>
            <a:pPr lvl="0"/>
            <a:r>
              <a:rPr lang="de-DE" sz="2000" smtClean="0"/>
              <a:t>Hilfe mit dem Haushalt.</a:t>
            </a:r>
          </a:p>
          <a:p>
            <a:pPr lvl="0"/>
            <a:r>
              <a:rPr lang="de-DE" sz="2000" smtClean="0"/>
              <a:t>Kann auch Familie oder Freunde machen</a:t>
            </a:r>
            <a:endParaRPr lang="de-DE" sz="2000"/>
          </a:p>
        </p:txBody>
      </p:sp>
      <p:sp>
        <p:nvSpPr>
          <p:cNvPr id="56" name="Zástupný symbol pro obsah 2"/>
          <p:cNvSpPr txBox="1">
            <a:spLocks/>
          </p:cNvSpPr>
          <p:nvPr/>
        </p:nvSpPr>
        <p:spPr>
          <a:xfrm>
            <a:off x="6356548" y="2878188"/>
            <a:ext cx="2376264" cy="43204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de-DE" sz="2800" b="1" smtClean="0"/>
              <a:t>A - - - - - - - T</a:t>
            </a:r>
            <a:endParaRPr lang="de-DE" sz="2800" b="1"/>
          </a:p>
        </p:txBody>
      </p:sp>
      <p:grpSp>
        <p:nvGrpSpPr>
          <p:cNvPr id="28" name="Skupina 27"/>
          <p:cNvGrpSpPr/>
          <p:nvPr/>
        </p:nvGrpSpPr>
        <p:grpSpPr>
          <a:xfrm>
            <a:off x="611557" y="2786336"/>
            <a:ext cx="2232247" cy="554310"/>
            <a:chOff x="611559" y="2306638"/>
            <a:chExt cx="2232247" cy="554310"/>
          </a:xfrm>
        </p:grpSpPr>
        <p:sp>
          <p:nvSpPr>
            <p:cNvPr id="54" name="Zástupný symbol pro obsah 2"/>
            <p:cNvSpPr txBox="1">
              <a:spLocks/>
            </p:cNvSpPr>
            <p:nvPr/>
          </p:nvSpPr>
          <p:spPr>
            <a:xfrm>
              <a:off x="611559" y="2428900"/>
              <a:ext cx="2232247" cy="432048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6576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77724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"/>
                <a:defRPr sz="22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50876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14884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46888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78892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10896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de-DE" sz="2800" b="1" dirty="0" smtClean="0"/>
                <a:t>S - - - - - - - R</a:t>
              </a:r>
              <a:endParaRPr lang="de-DE" sz="2800" b="1" dirty="0"/>
            </a:p>
          </p:txBody>
        </p:sp>
        <p:sp>
          <p:nvSpPr>
            <p:cNvPr id="57" name="Zástupný symbol pro obsah 2"/>
            <p:cNvSpPr txBox="1">
              <a:spLocks/>
            </p:cNvSpPr>
            <p:nvPr/>
          </p:nvSpPr>
          <p:spPr>
            <a:xfrm>
              <a:off x="2151573" y="2306638"/>
              <a:ext cx="367631" cy="432048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6576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77724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"/>
                <a:defRPr sz="22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50876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14884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46888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78892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10896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de-DE" sz="2800" b="1" smtClean="0"/>
                <a:t>¨</a:t>
              </a:r>
              <a:endParaRPr lang="de-DE" sz="2800" b="1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243665" y="2723159"/>
            <a:ext cx="2808312" cy="570656"/>
            <a:chOff x="3255844" y="2354288"/>
            <a:chExt cx="2808312" cy="570656"/>
          </a:xfrm>
        </p:grpSpPr>
        <p:sp>
          <p:nvSpPr>
            <p:cNvPr id="55" name="Zástupný symbol pro obsah 2"/>
            <p:cNvSpPr txBox="1">
              <a:spLocks/>
            </p:cNvSpPr>
            <p:nvPr/>
          </p:nvSpPr>
          <p:spPr>
            <a:xfrm>
              <a:off x="3255844" y="2492896"/>
              <a:ext cx="2808312" cy="432048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6576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77724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"/>
                <a:defRPr sz="22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50876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14884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46888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78892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10896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de-DE" sz="2800" b="1" smtClean="0"/>
                <a:t>T- - - - - - - - - - R</a:t>
              </a:r>
              <a:endParaRPr lang="de-DE" sz="2800" b="1"/>
            </a:p>
          </p:txBody>
        </p:sp>
        <p:sp>
          <p:nvSpPr>
            <p:cNvPr id="60" name="Zástupný symbol pro obsah 2"/>
            <p:cNvSpPr txBox="1">
              <a:spLocks/>
            </p:cNvSpPr>
            <p:nvPr/>
          </p:nvSpPr>
          <p:spPr>
            <a:xfrm>
              <a:off x="5364088" y="2354288"/>
              <a:ext cx="367631" cy="432048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36576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4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77724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"/>
                <a:defRPr sz="22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1143000" indent="-36576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20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50876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8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-320040" algn="l" defTabSz="914400" rtl="0" eaLnBrk="1" latinLnBrk="0" hangingPunct="1"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"/>
                <a:defRPr sz="1600" kern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14884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46888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78892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108960" indent="-274320" algn="l" defTabSz="914400" rtl="0" eaLnBrk="1" latinLnBrk="0" hangingPunct="1">
                <a:spcBef>
                  <a:spcPts val="400"/>
                </a:spcBef>
                <a:buClr>
                  <a:schemeClr val="accent1"/>
                </a:buClr>
                <a:buFont typeface="Wingdings" pitchFamily="2" charset="2"/>
                <a:buChar char="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de-DE" sz="2800" b="1" smtClean="0"/>
                <a:t>¨</a:t>
              </a:r>
              <a:endParaRPr lang="de-DE" sz="2800" b="1"/>
            </a:p>
          </p:txBody>
        </p:sp>
      </p:grpSp>
      <p:sp>
        <p:nvSpPr>
          <p:cNvPr id="62" name="Zástupný symbol pro obsah 2"/>
          <p:cNvSpPr txBox="1">
            <a:spLocks/>
          </p:cNvSpPr>
          <p:nvPr/>
        </p:nvSpPr>
        <p:spPr>
          <a:xfrm>
            <a:off x="283132" y="2132856"/>
            <a:ext cx="8064895" cy="432048"/>
          </a:xfrm>
          <a:prstGeom prst="rect">
            <a:avLst/>
          </a:prstGeom>
        </p:spPr>
        <p:txBody>
          <a:bodyPr>
            <a:noAutofit/>
          </a:bodyPr>
          <a:lstStyle>
            <a:lvl1pPr marL="36576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7724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"/>
              <a:defRPr sz="22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3657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50876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2004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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14884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46888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892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74320" algn="l" defTabSz="914400" rtl="0" eaLnBrk="1" latinLnBrk="0" hangingPunct="1">
              <a:spcBef>
                <a:spcPts val="400"/>
              </a:spcBef>
              <a:buClr>
                <a:schemeClr val="accent1"/>
              </a:buClr>
              <a:buFont typeface="Wingdings" pitchFamily="2" charset="2"/>
              <a:buChar char="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de-DE" smtClean="0"/>
              <a:t>Lass uns spielen! Wie heißen die Formen der Pflege?</a:t>
            </a: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3456384" cy="6480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u="sng" dirty="0"/>
              <a:t>z</a:t>
            </a:r>
            <a:r>
              <a:rPr lang="cs-CZ" sz="1600" u="sng" dirty="0" smtClean="0"/>
              <a:t>droje obrázků:</a:t>
            </a:r>
          </a:p>
          <a:p>
            <a:pPr marL="0" indent="0">
              <a:buNone/>
            </a:pPr>
            <a:r>
              <a:rPr lang="cs-CZ" sz="1600" dirty="0" smtClean="0"/>
              <a:t>www.office.microsoft.com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5471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374</TotalTime>
  <Words>557</Words>
  <Application>Microsoft Office PowerPoint</Application>
  <PresentationFormat>Předvádění na obrazovce (4:3)</PresentationFormat>
  <Paragraphs>136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Senioren</vt:lpstr>
      <vt:lpstr>Prezentace aplikace PowerPoint</vt:lpstr>
      <vt:lpstr>Grundwortschatz</vt:lpstr>
      <vt:lpstr>Was ist das „Alter“?</vt:lpstr>
      <vt:lpstr>Was ist das „Alter“?</vt:lpstr>
      <vt:lpstr>Prezentace aplikace PowerPoint</vt:lpstr>
      <vt:lpstr>Prezentace aplikace PowerPoint</vt:lpstr>
      <vt:lpstr>Altenpflege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38</cp:revision>
  <dcterms:created xsi:type="dcterms:W3CDTF">2013-03-21T19:25:01Z</dcterms:created>
  <dcterms:modified xsi:type="dcterms:W3CDTF">2014-02-01T09:09:59Z</dcterms:modified>
</cp:coreProperties>
</file>